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302" r:id="rId2"/>
    <p:sldId id="262" r:id="rId3"/>
    <p:sldId id="261" r:id="rId4"/>
    <p:sldId id="263" r:id="rId5"/>
    <p:sldId id="264" r:id="rId6"/>
    <p:sldId id="266" r:id="rId7"/>
    <p:sldId id="267" r:id="rId8"/>
    <p:sldId id="265" r:id="rId9"/>
    <p:sldId id="268" r:id="rId10"/>
    <p:sldId id="269" r:id="rId11"/>
    <p:sldId id="270" r:id="rId12"/>
    <p:sldId id="271" r:id="rId13"/>
    <p:sldId id="272" r:id="rId14"/>
    <p:sldId id="273" r:id="rId15"/>
    <p:sldId id="274" r:id="rId16"/>
    <p:sldId id="276" r:id="rId17"/>
    <p:sldId id="278" r:id="rId18"/>
    <p:sldId id="279" r:id="rId19"/>
    <p:sldId id="334" r:id="rId20"/>
    <p:sldId id="281" r:id="rId21"/>
    <p:sldId id="282" r:id="rId22"/>
    <p:sldId id="283" r:id="rId23"/>
    <p:sldId id="335" r:id="rId24"/>
    <p:sldId id="319" r:id="rId25"/>
    <p:sldId id="322" r:id="rId26"/>
    <p:sldId id="285" r:id="rId27"/>
    <p:sldId id="323" r:id="rId28"/>
    <p:sldId id="324" r:id="rId29"/>
    <p:sldId id="325" r:id="rId30"/>
    <p:sldId id="286" r:id="rId31"/>
    <p:sldId id="287" r:id="rId32"/>
    <p:sldId id="288" r:id="rId33"/>
    <p:sldId id="289" r:id="rId34"/>
    <p:sldId id="291" r:id="rId35"/>
    <p:sldId id="292" r:id="rId36"/>
    <p:sldId id="293" r:id="rId37"/>
    <p:sldId id="294" r:id="rId38"/>
    <p:sldId id="295" r:id="rId39"/>
    <p:sldId id="296" r:id="rId40"/>
    <p:sldId id="298" r:id="rId41"/>
    <p:sldId id="299" r:id="rId42"/>
    <p:sldId id="300" r:id="rId43"/>
    <p:sldId id="338" r:id="rId44"/>
    <p:sldId id="301" r:id="rId45"/>
    <p:sldId id="304" r:id="rId46"/>
    <p:sldId id="306" r:id="rId47"/>
    <p:sldId id="307" r:id="rId48"/>
    <p:sldId id="308" r:id="rId49"/>
    <p:sldId id="309" r:id="rId50"/>
    <p:sldId id="310" r:id="rId51"/>
    <p:sldId id="331" r:id="rId52"/>
    <p:sldId id="332" r:id="rId53"/>
    <p:sldId id="311" r:id="rId54"/>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BAD"/>
    <a:srgbClr val="FFF2CC"/>
    <a:srgbClr val="FFE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03" autoAdjust="0"/>
    <p:restoredTop sz="89855" autoAdjust="0"/>
  </p:normalViewPr>
  <p:slideViewPr>
    <p:cSldViewPr snapToGrid="0">
      <p:cViewPr varScale="1">
        <p:scale>
          <a:sx n="66" d="100"/>
          <a:sy n="66" d="100"/>
        </p:scale>
        <p:origin x="1050"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598166-94A1-4F26-8A8D-12A8FA157092}" type="datetimeFigureOut">
              <a:rPr lang="ko-KR" altLang="en-US" smtClean="0"/>
              <a:t>2017-01-24</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6B6F6-F8F2-4570-91E7-455F8BDFBBE4}" type="slidenum">
              <a:rPr lang="ko-KR" altLang="en-US" smtClean="0"/>
              <a:t>‹#›</a:t>
            </a:fld>
            <a:endParaRPr lang="ko-KR" altLang="en-US"/>
          </a:p>
        </p:txBody>
      </p:sp>
    </p:spTree>
    <p:extLst>
      <p:ext uri="{BB962C8B-B14F-4D97-AF65-F5344CB8AC3E}">
        <p14:creationId xmlns:p14="http://schemas.microsoft.com/office/powerpoint/2010/main" val="2175421243"/>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6C06B6F6-F8F2-4570-91E7-455F8BDFBBE4}" type="slidenum">
              <a:rPr lang="ko-KR" altLang="en-US" smtClean="0"/>
              <a:t>14</a:t>
            </a:fld>
            <a:endParaRPr lang="ko-KR" altLang="en-US"/>
          </a:p>
        </p:txBody>
      </p:sp>
    </p:spTree>
    <p:extLst>
      <p:ext uri="{BB962C8B-B14F-4D97-AF65-F5344CB8AC3E}">
        <p14:creationId xmlns:p14="http://schemas.microsoft.com/office/powerpoint/2010/main" val="3194969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6C06B6F6-F8F2-4570-91E7-455F8BDFBBE4}" type="slidenum">
              <a:rPr lang="ko-KR" altLang="en-US" smtClean="0"/>
              <a:t>27</a:t>
            </a:fld>
            <a:endParaRPr lang="ko-KR" altLang="en-US"/>
          </a:p>
        </p:txBody>
      </p:sp>
    </p:spTree>
    <p:extLst>
      <p:ext uri="{BB962C8B-B14F-4D97-AF65-F5344CB8AC3E}">
        <p14:creationId xmlns:p14="http://schemas.microsoft.com/office/powerpoint/2010/main" val="3886772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6C06B6F6-F8F2-4570-91E7-455F8BDFBBE4}" type="slidenum">
              <a:rPr lang="ko-KR" altLang="en-US" smtClean="0"/>
              <a:t>29</a:t>
            </a:fld>
            <a:endParaRPr lang="ko-KR" altLang="en-US"/>
          </a:p>
        </p:txBody>
      </p:sp>
    </p:spTree>
    <p:extLst>
      <p:ext uri="{BB962C8B-B14F-4D97-AF65-F5344CB8AC3E}">
        <p14:creationId xmlns:p14="http://schemas.microsoft.com/office/powerpoint/2010/main" val="1779146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6C06B6F6-F8F2-4570-91E7-455F8BDFBBE4}" type="slidenum">
              <a:rPr lang="ko-KR" altLang="en-US" smtClean="0"/>
              <a:t>30</a:t>
            </a:fld>
            <a:endParaRPr lang="ko-KR" altLang="en-US"/>
          </a:p>
        </p:txBody>
      </p:sp>
    </p:spTree>
    <p:extLst>
      <p:ext uri="{BB962C8B-B14F-4D97-AF65-F5344CB8AC3E}">
        <p14:creationId xmlns:p14="http://schemas.microsoft.com/office/powerpoint/2010/main" val="440098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smtClean="0"/>
              <a:t>마스터 제목 스타일 편집</a:t>
            </a:r>
            <a:endParaRPr lang="ko-KR" altLang="en-US"/>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BF4BA6AA-BA81-4559-84CB-73FB2D02E310}" type="datetimeFigureOut">
              <a:rPr lang="ko-KR" altLang="en-US" smtClean="0"/>
              <a:t>2017-01-24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FE28834-EEDE-43A7-9CEC-785D5B45A90D}" type="slidenum">
              <a:rPr lang="ko-KR" altLang="en-US" smtClean="0"/>
              <a:t>‹#›</a:t>
            </a:fld>
            <a:endParaRPr lang="ko-KR" altLang="en-US"/>
          </a:p>
        </p:txBody>
      </p:sp>
    </p:spTree>
    <p:extLst>
      <p:ext uri="{BB962C8B-B14F-4D97-AF65-F5344CB8AC3E}">
        <p14:creationId xmlns:p14="http://schemas.microsoft.com/office/powerpoint/2010/main" val="877509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BF4BA6AA-BA81-4559-84CB-73FB2D02E310}" type="datetimeFigureOut">
              <a:rPr lang="ko-KR" altLang="en-US" smtClean="0"/>
              <a:t>2017-01-24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FE28834-EEDE-43A7-9CEC-785D5B45A90D}" type="slidenum">
              <a:rPr lang="ko-KR" altLang="en-US" smtClean="0"/>
              <a:t>‹#›</a:t>
            </a:fld>
            <a:endParaRPr lang="ko-KR" altLang="en-US"/>
          </a:p>
        </p:txBody>
      </p:sp>
    </p:spTree>
    <p:extLst>
      <p:ext uri="{BB962C8B-B14F-4D97-AF65-F5344CB8AC3E}">
        <p14:creationId xmlns:p14="http://schemas.microsoft.com/office/powerpoint/2010/main" val="581120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BF4BA6AA-BA81-4559-84CB-73FB2D02E310}" type="datetimeFigureOut">
              <a:rPr lang="ko-KR" altLang="en-US" smtClean="0"/>
              <a:t>2017-01-24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FE28834-EEDE-43A7-9CEC-785D5B45A90D}" type="slidenum">
              <a:rPr lang="ko-KR" altLang="en-US" smtClean="0"/>
              <a:t>‹#›</a:t>
            </a:fld>
            <a:endParaRPr lang="ko-KR" altLang="en-US"/>
          </a:p>
        </p:txBody>
      </p:sp>
    </p:spTree>
    <p:extLst>
      <p:ext uri="{BB962C8B-B14F-4D97-AF65-F5344CB8AC3E}">
        <p14:creationId xmlns:p14="http://schemas.microsoft.com/office/powerpoint/2010/main" val="3259001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제목 및 텍스트/내용">
    <p:spTree>
      <p:nvGrpSpPr>
        <p:cNvPr id="1" name=""/>
        <p:cNvGrpSpPr/>
        <p:nvPr/>
      </p:nvGrpSpPr>
      <p:grpSpPr>
        <a:xfrm>
          <a:off x="0" y="0"/>
          <a:ext cx="0" cy="0"/>
          <a:chOff x="0" y="0"/>
          <a:chExt cx="0" cy="0"/>
        </a:xfrm>
      </p:grpSpPr>
      <p:sp>
        <p:nvSpPr>
          <p:cNvPr id="2" name="제목 1"/>
          <p:cNvSpPr>
            <a:spLocks noGrp="1"/>
          </p:cNvSpPr>
          <p:nvPr>
            <p:ph type="title"/>
          </p:nvPr>
        </p:nvSpPr>
        <p:spPr>
          <a:xfrm>
            <a:off x="838200" y="365126"/>
            <a:ext cx="10515600" cy="1325563"/>
          </a:xfrm>
          <a:prstGeom prst="rect">
            <a:avLst/>
          </a:prstGeom>
        </p:spPr>
        <p:txBody>
          <a:bodyPr/>
          <a:lstStyle/>
          <a:p>
            <a:r>
              <a:rPr lang="ko-KR" altLang="en-US" smtClean="0"/>
              <a:t>마스터 제목 스타일 편집</a:t>
            </a:r>
            <a:endParaRPr lang="ko-KR" altLang="en-US"/>
          </a:p>
        </p:txBody>
      </p:sp>
      <p:sp>
        <p:nvSpPr>
          <p:cNvPr id="3" name="텍스트 개체 틀 2"/>
          <p:cNvSpPr>
            <a:spLocks noGrp="1"/>
          </p:cNvSpPr>
          <p:nvPr>
            <p:ph type="body" sz="half" idx="1"/>
          </p:nvPr>
        </p:nvSpPr>
        <p:spPr>
          <a:xfrm>
            <a:off x="838200" y="1825626"/>
            <a:ext cx="10515600" cy="2098675"/>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838200" y="4076701"/>
            <a:ext cx="10515600" cy="2100263"/>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2196210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BF4BA6AA-BA81-4559-84CB-73FB2D02E310}" type="datetimeFigureOut">
              <a:rPr lang="ko-KR" altLang="en-US" smtClean="0"/>
              <a:t>2017-01-24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FE28834-EEDE-43A7-9CEC-785D5B45A90D}" type="slidenum">
              <a:rPr lang="ko-KR" altLang="en-US" smtClean="0"/>
              <a:t>‹#›</a:t>
            </a:fld>
            <a:endParaRPr lang="ko-KR" altLang="en-US"/>
          </a:p>
        </p:txBody>
      </p:sp>
    </p:spTree>
    <p:extLst>
      <p:ext uri="{BB962C8B-B14F-4D97-AF65-F5344CB8AC3E}">
        <p14:creationId xmlns:p14="http://schemas.microsoft.com/office/powerpoint/2010/main" val="4216255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BF4BA6AA-BA81-4559-84CB-73FB2D02E310}" type="datetimeFigureOut">
              <a:rPr lang="ko-KR" altLang="en-US" smtClean="0"/>
              <a:t>2017-01-24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FE28834-EEDE-43A7-9CEC-785D5B45A90D}" type="slidenum">
              <a:rPr lang="ko-KR" altLang="en-US" smtClean="0"/>
              <a:t>‹#›</a:t>
            </a:fld>
            <a:endParaRPr lang="ko-KR" altLang="en-US"/>
          </a:p>
        </p:txBody>
      </p:sp>
    </p:spTree>
    <p:extLst>
      <p:ext uri="{BB962C8B-B14F-4D97-AF65-F5344CB8AC3E}">
        <p14:creationId xmlns:p14="http://schemas.microsoft.com/office/powerpoint/2010/main" val="1383070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838200" y="1825625"/>
            <a:ext cx="51816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6172200" y="1825625"/>
            <a:ext cx="51816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BF4BA6AA-BA81-4559-84CB-73FB2D02E310}" type="datetimeFigureOut">
              <a:rPr lang="ko-KR" altLang="en-US" smtClean="0"/>
              <a:t>2017-01-24</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FE28834-EEDE-43A7-9CEC-785D5B45A90D}" type="slidenum">
              <a:rPr lang="ko-KR" altLang="en-US" smtClean="0"/>
              <a:t>‹#›</a:t>
            </a:fld>
            <a:endParaRPr lang="ko-KR" altLang="en-US"/>
          </a:p>
        </p:txBody>
      </p:sp>
    </p:spTree>
    <p:extLst>
      <p:ext uri="{BB962C8B-B14F-4D97-AF65-F5344CB8AC3E}">
        <p14:creationId xmlns:p14="http://schemas.microsoft.com/office/powerpoint/2010/main" val="453998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839788" y="2505075"/>
            <a:ext cx="5157787"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BF4BA6AA-BA81-4559-84CB-73FB2D02E310}" type="datetimeFigureOut">
              <a:rPr lang="ko-KR" altLang="en-US" smtClean="0"/>
              <a:t>2017-01-24</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AFE28834-EEDE-43A7-9CEC-785D5B45A90D}" type="slidenum">
              <a:rPr lang="ko-KR" altLang="en-US" smtClean="0"/>
              <a:t>‹#›</a:t>
            </a:fld>
            <a:endParaRPr lang="ko-KR" altLang="en-US"/>
          </a:p>
        </p:txBody>
      </p:sp>
    </p:spTree>
    <p:extLst>
      <p:ext uri="{BB962C8B-B14F-4D97-AF65-F5344CB8AC3E}">
        <p14:creationId xmlns:p14="http://schemas.microsoft.com/office/powerpoint/2010/main" val="2497475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BF4BA6AA-BA81-4559-84CB-73FB2D02E310}" type="datetimeFigureOut">
              <a:rPr lang="ko-KR" altLang="en-US" smtClean="0"/>
              <a:t>2017-01-24</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AFE28834-EEDE-43A7-9CEC-785D5B45A90D}" type="slidenum">
              <a:rPr lang="ko-KR" altLang="en-US" smtClean="0"/>
              <a:t>‹#›</a:t>
            </a:fld>
            <a:endParaRPr lang="ko-KR" altLang="en-US"/>
          </a:p>
        </p:txBody>
      </p:sp>
    </p:spTree>
    <p:extLst>
      <p:ext uri="{BB962C8B-B14F-4D97-AF65-F5344CB8AC3E}">
        <p14:creationId xmlns:p14="http://schemas.microsoft.com/office/powerpoint/2010/main" val="3807446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BF4BA6AA-BA81-4559-84CB-73FB2D02E310}" type="datetimeFigureOut">
              <a:rPr lang="ko-KR" altLang="en-US" smtClean="0"/>
              <a:t>2017-01-24</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AFE28834-EEDE-43A7-9CEC-785D5B45A90D}" type="slidenum">
              <a:rPr lang="ko-KR" altLang="en-US" smtClean="0"/>
              <a:t>‹#›</a:t>
            </a:fld>
            <a:endParaRPr lang="ko-KR" altLang="en-US"/>
          </a:p>
        </p:txBody>
      </p:sp>
    </p:spTree>
    <p:extLst>
      <p:ext uri="{BB962C8B-B14F-4D97-AF65-F5344CB8AC3E}">
        <p14:creationId xmlns:p14="http://schemas.microsoft.com/office/powerpoint/2010/main" val="505180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ko-KR" altLang="en-US"/>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BF4BA6AA-BA81-4559-84CB-73FB2D02E310}" type="datetimeFigureOut">
              <a:rPr lang="ko-KR" altLang="en-US" smtClean="0"/>
              <a:t>2017-01-24</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FE28834-EEDE-43A7-9CEC-785D5B45A90D}" type="slidenum">
              <a:rPr lang="ko-KR" altLang="en-US" smtClean="0"/>
              <a:t>‹#›</a:t>
            </a:fld>
            <a:endParaRPr lang="ko-KR" altLang="en-US"/>
          </a:p>
        </p:txBody>
      </p:sp>
    </p:spTree>
    <p:extLst>
      <p:ext uri="{BB962C8B-B14F-4D97-AF65-F5344CB8AC3E}">
        <p14:creationId xmlns:p14="http://schemas.microsoft.com/office/powerpoint/2010/main" val="3563343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BF4BA6AA-BA81-4559-84CB-73FB2D02E310}" type="datetimeFigureOut">
              <a:rPr lang="ko-KR" altLang="en-US" smtClean="0"/>
              <a:t>2017-01-24</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FE28834-EEDE-43A7-9CEC-785D5B45A90D}" type="slidenum">
              <a:rPr lang="ko-KR" altLang="en-US" smtClean="0"/>
              <a:t>‹#›</a:t>
            </a:fld>
            <a:endParaRPr lang="ko-KR" altLang="en-US"/>
          </a:p>
        </p:txBody>
      </p:sp>
    </p:spTree>
    <p:extLst>
      <p:ext uri="{BB962C8B-B14F-4D97-AF65-F5344CB8AC3E}">
        <p14:creationId xmlns:p14="http://schemas.microsoft.com/office/powerpoint/2010/main" val="2901479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BA6AA-BA81-4559-84CB-73FB2D02E310}" type="datetimeFigureOut">
              <a:rPr lang="ko-KR" altLang="en-US" smtClean="0"/>
              <a:t>2017-01-24</a:t>
            </a:fld>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E28834-EEDE-43A7-9CEC-785D5B45A90D}" type="slidenum">
              <a:rPr lang="ko-KR" altLang="en-US" smtClean="0"/>
              <a:t>‹#›</a:t>
            </a:fld>
            <a:endParaRPr lang="ko-KR" altLang="en-US"/>
          </a:p>
        </p:txBody>
      </p:sp>
    </p:spTree>
    <p:extLst>
      <p:ext uri="{BB962C8B-B14F-4D97-AF65-F5344CB8AC3E}">
        <p14:creationId xmlns:p14="http://schemas.microsoft.com/office/powerpoint/2010/main" val="4144213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7.jpe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3.jpe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jpeg"/></Relationships>
</file>

<file path=ppt/slides/_rels/slide3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7.png"/><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wmf"/></Relationships>
</file>

<file path=ppt/slides/_rels/slide52.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wmf"/></Relationships>
</file>

<file path=ppt/slides/_rels/slide53.xml.rels><?xml version="1.0" encoding="UTF-8" standalone="yes"?>
<Relationships xmlns="http://schemas.openxmlformats.org/package/2006/relationships"><Relationship Id="rId3" Type="http://schemas.openxmlformats.org/officeDocument/2006/relationships/hyperlink" Target="http://eng.hynux.com/sub01_01_01_view.php?lcode=&amp;mcode=&amp;pcode=1305100042&amp;scode=0301001" TargetMode="External"/><Relationship Id="rId7" Type="http://schemas.openxmlformats.org/officeDocument/2006/relationships/image" Target="../media/image110.jpe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hyperlink" Target="http://eng.hynux.com/sub01_01_01_view.php?lcode=03&amp;mcode=0302&amp;pcode=1305100044&amp;scode=0302001" TargetMode="External"/><Relationship Id="rId5" Type="http://schemas.openxmlformats.org/officeDocument/2006/relationships/image" Target="../media/image109.jpeg"/><Relationship Id="rId4" Type="http://schemas.openxmlformats.org/officeDocument/2006/relationships/hyperlink" Target="http://eng.hynux.com/sub01_01_01_view.php?lcode=03&amp;mcode=&amp;pcode=1305100043&amp;scode=030100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B4BFC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02204" y="977445"/>
            <a:ext cx="9560126" cy="5191125"/>
          </a:xfrm>
          <a:prstGeom prst="rect">
            <a:avLst/>
          </a:prstGeom>
        </p:spPr>
      </p:pic>
    </p:spTree>
    <p:extLst>
      <p:ext uri="{BB962C8B-B14F-4D97-AF65-F5344CB8AC3E}">
        <p14:creationId xmlns:p14="http://schemas.microsoft.com/office/powerpoint/2010/main" val="9447560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360000" y="360000"/>
            <a:ext cx="6101222" cy="369332"/>
          </a:xfrm>
          <a:prstGeom prst="rect">
            <a:avLst/>
          </a:prstGeom>
        </p:spPr>
        <p:txBody>
          <a:bodyPr wrap="none">
            <a:spAutoFit/>
          </a:bodyPr>
          <a:lstStyle/>
          <a:p>
            <a:r>
              <a:rPr lang="en-US" altLang="ko-KR" b="1" dirty="0"/>
              <a:t>Differences between Power ON Start and Signal </a:t>
            </a:r>
            <a:r>
              <a:rPr lang="en-US" altLang="ko-KR" b="1" dirty="0" smtClean="0"/>
              <a:t>Start</a:t>
            </a:r>
            <a:endParaRPr lang="ko-KR" altLang="en-US"/>
          </a:p>
        </p:txBody>
      </p:sp>
      <p:sp>
        <p:nvSpPr>
          <p:cNvPr id="11" name="직사각형 10"/>
          <p:cNvSpPr/>
          <p:nvPr/>
        </p:nvSpPr>
        <p:spPr>
          <a:xfrm>
            <a:off x="434416" y="953190"/>
            <a:ext cx="11089927" cy="584775"/>
          </a:xfrm>
          <a:prstGeom prst="rect">
            <a:avLst/>
          </a:prstGeom>
        </p:spPr>
        <p:txBody>
          <a:bodyPr wrap="square">
            <a:spAutoFit/>
          </a:bodyPr>
          <a:lstStyle/>
          <a:p>
            <a:r>
              <a:rPr lang="en-US" altLang="ko-KR" sz="1600" b="1" dirty="0"/>
              <a:t>Differences between Power ON Start and Signal Start (Accuracy)</a:t>
            </a:r>
            <a:r>
              <a:rPr lang="en-US" altLang="ko-KR" sz="1600" dirty="0"/>
              <a:t/>
            </a:r>
            <a:br>
              <a:rPr lang="en-US" altLang="ko-KR" sz="1600" dirty="0"/>
            </a:br>
            <a:r>
              <a:rPr lang="en-US" altLang="ko-KR" sz="1600" dirty="0"/>
              <a:t>Operation will not be stable for a short period of time after power is supplied to the timer.</a:t>
            </a:r>
            <a:endParaRPr lang="ko-KR" altLang="en-US" sz="1600"/>
          </a:p>
        </p:txBody>
      </p:sp>
      <p:sp>
        <p:nvSpPr>
          <p:cNvPr id="3" name="직사각형 2"/>
          <p:cNvSpPr/>
          <p:nvPr/>
        </p:nvSpPr>
        <p:spPr>
          <a:xfrm>
            <a:off x="3988319" y="3931485"/>
            <a:ext cx="4667920" cy="2462213"/>
          </a:xfrm>
          <a:prstGeom prst="rect">
            <a:avLst/>
          </a:prstGeom>
        </p:spPr>
        <p:txBody>
          <a:bodyPr wrap="square">
            <a:spAutoFit/>
          </a:bodyPr>
          <a:lstStyle/>
          <a:p>
            <a:pPr fontAlgn="t"/>
            <a:r>
              <a:rPr lang="en-US" altLang="ko-KR" sz="1400" b="1" u="sng" dirty="0">
                <a:solidFill>
                  <a:srgbClr val="444444"/>
                </a:solidFill>
                <a:latin typeface="Franklin Gothic Book" panose="020B0503020102020204" pitchFamily="34" charset="0"/>
              </a:rPr>
              <a:t>Signal start</a:t>
            </a:r>
            <a:r>
              <a:rPr lang="en-US" altLang="ko-KR" sz="1400" b="1" dirty="0">
                <a:solidFill>
                  <a:srgbClr val="444444"/>
                </a:solidFill>
                <a:latin typeface="Franklin Gothic Book" panose="020B0503020102020204" pitchFamily="34" charset="0"/>
              </a:rPr>
              <a:t>:</a:t>
            </a:r>
            <a:r>
              <a:rPr lang="en-US" altLang="ko-KR" sz="1400" dirty="0">
                <a:solidFill>
                  <a:srgbClr val="444444"/>
                </a:solidFill>
                <a:latin typeface="Franklin Gothic Book" panose="020B0503020102020204" pitchFamily="34" charset="0"/>
              </a:rPr>
              <a:t/>
            </a:r>
            <a:br>
              <a:rPr lang="en-US" altLang="ko-KR" sz="1400" dirty="0">
                <a:solidFill>
                  <a:srgbClr val="444444"/>
                </a:solidFill>
                <a:latin typeface="Franklin Gothic Book" panose="020B0503020102020204" pitchFamily="34" charset="0"/>
              </a:rPr>
            </a:br>
            <a:r>
              <a:rPr lang="en-US" altLang="ko-KR" sz="1400" dirty="0">
                <a:solidFill>
                  <a:srgbClr val="444444"/>
                </a:solidFill>
                <a:latin typeface="Franklin Gothic Book" panose="020B0503020102020204" pitchFamily="34" charset="0"/>
              </a:rPr>
              <a:t/>
            </a:r>
            <a:br>
              <a:rPr lang="en-US" altLang="ko-KR" sz="1400" dirty="0">
                <a:solidFill>
                  <a:srgbClr val="444444"/>
                </a:solidFill>
                <a:latin typeface="Franklin Gothic Book" panose="020B0503020102020204" pitchFamily="34" charset="0"/>
              </a:rPr>
            </a:br>
            <a:r>
              <a:rPr lang="en-US" altLang="ko-KR" sz="1400" dirty="0">
                <a:solidFill>
                  <a:srgbClr val="444444"/>
                </a:solidFill>
                <a:latin typeface="Franklin Gothic Book" panose="020B0503020102020204" pitchFamily="34" charset="0"/>
              </a:rPr>
              <a:t>The time is accurate because the voltage is applied to the timer before the timing starts.</a:t>
            </a:r>
            <a:br>
              <a:rPr lang="en-US" altLang="ko-KR" sz="1400" dirty="0">
                <a:solidFill>
                  <a:srgbClr val="444444"/>
                </a:solidFill>
                <a:latin typeface="Franklin Gothic Book" panose="020B0503020102020204" pitchFamily="34" charset="0"/>
              </a:rPr>
            </a:br>
            <a:r>
              <a:rPr lang="en-US" altLang="ko-KR" sz="1400" dirty="0">
                <a:solidFill>
                  <a:srgbClr val="444444"/>
                </a:solidFill>
                <a:latin typeface="Franklin Gothic Book" panose="020B0503020102020204" pitchFamily="34" charset="0"/>
              </a:rPr>
              <a:t/>
            </a:r>
            <a:br>
              <a:rPr lang="en-US" altLang="ko-KR" sz="1400" dirty="0">
                <a:solidFill>
                  <a:srgbClr val="444444"/>
                </a:solidFill>
                <a:latin typeface="Franklin Gothic Book" panose="020B0503020102020204" pitchFamily="34" charset="0"/>
              </a:rPr>
            </a:br>
            <a:r>
              <a:rPr lang="en-US" altLang="ko-KR" sz="1400" dirty="0">
                <a:solidFill>
                  <a:srgbClr val="444444"/>
                </a:solidFill>
                <a:latin typeface="Franklin Gothic Book" panose="020B0503020102020204" pitchFamily="34" charset="0"/>
              </a:rPr>
              <a:t>In the case of an analog timer such as model </a:t>
            </a:r>
            <a:r>
              <a:rPr lang="en-US" altLang="ko-KR" sz="1400" dirty="0" smtClean="0">
                <a:solidFill>
                  <a:srgbClr val="444444"/>
                </a:solidFill>
                <a:latin typeface="Franklin Gothic Book" panose="020B0503020102020204" pitchFamily="34" charset="0"/>
              </a:rPr>
              <a:t>MA4N, </a:t>
            </a:r>
            <a:r>
              <a:rPr lang="en-US" altLang="ko-KR" sz="1400" dirty="0">
                <a:solidFill>
                  <a:srgbClr val="444444"/>
                </a:solidFill>
                <a:latin typeface="Franklin Gothic Book" panose="020B0503020102020204" pitchFamily="34" charset="0"/>
              </a:rPr>
              <a:t>accuracy will not be affected no matter how it is used. However, accuracy will be affected in the case of a digital timer. To perform precise time control down to hundredths of a second, such as 1.28 seconds, it is necessary to use signal start.</a:t>
            </a:r>
          </a:p>
        </p:txBody>
      </p:sp>
      <p:sp>
        <p:nvSpPr>
          <p:cNvPr id="4" name="직사각형 3"/>
          <p:cNvSpPr/>
          <p:nvPr/>
        </p:nvSpPr>
        <p:spPr>
          <a:xfrm>
            <a:off x="3485027" y="2298700"/>
            <a:ext cx="4660720" cy="1384995"/>
          </a:xfrm>
          <a:prstGeom prst="rect">
            <a:avLst/>
          </a:prstGeom>
        </p:spPr>
        <p:txBody>
          <a:bodyPr wrap="square">
            <a:spAutoFit/>
          </a:bodyPr>
          <a:lstStyle/>
          <a:p>
            <a:r>
              <a:rPr lang="en-US" altLang="ko-KR" sz="1400" b="1" u="sng" dirty="0" smtClean="0">
                <a:solidFill>
                  <a:srgbClr val="444444"/>
                </a:solidFill>
                <a:latin typeface="Franklin Gothic Book" panose="020B0503020102020204" pitchFamily="34" charset="0"/>
              </a:rPr>
              <a:t>Power </a:t>
            </a:r>
            <a:r>
              <a:rPr lang="en-US" altLang="ko-KR" sz="1400" b="1" u="sng" dirty="0">
                <a:solidFill>
                  <a:srgbClr val="444444"/>
                </a:solidFill>
                <a:latin typeface="Franklin Gothic Book" panose="020B0503020102020204" pitchFamily="34" charset="0"/>
              </a:rPr>
              <a:t>ON start</a:t>
            </a:r>
            <a:r>
              <a:rPr lang="en-US" altLang="ko-KR" sz="1400" b="1" dirty="0">
                <a:solidFill>
                  <a:srgbClr val="444444"/>
                </a:solidFill>
                <a:latin typeface="Franklin Gothic Book" panose="020B0503020102020204" pitchFamily="34" charset="0"/>
              </a:rPr>
              <a:t>:</a:t>
            </a:r>
            <a:r>
              <a:rPr lang="en-US" altLang="ko-KR" sz="1400" dirty="0">
                <a:solidFill>
                  <a:srgbClr val="444444"/>
                </a:solidFill>
                <a:latin typeface="Franklin Gothic Book" panose="020B0503020102020204" pitchFamily="34" charset="0"/>
              </a:rPr>
              <a:t/>
            </a:r>
            <a:br>
              <a:rPr lang="en-US" altLang="ko-KR" sz="1400" dirty="0">
                <a:solidFill>
                  <a:srgbClr val="444444"/>
                </a:solidFill>
                <a:latin typeface="Franklin Gothic Book" panose="020B0503020102020204" pitchFamily="34" charset="0"/>
              </a:rPr>
            </a:br>
            <a:r>
              <a:rPr lang="en-US" altLang="ko-KR" sz="1400" dirty="0">
                <a:solidFill>
                  <a:srgbClr val="444444"/>
                </a:solidFill>
                <a:latin typeface="Franklin Gothic Book" panose="020B0503020102020204" pitchFamily="34" charset="0"/>
              </a:rPr>
              <a:t/>
            </a:r>
            <a:br>
              <a:rPr lang="en-US" altLang="ko-KR" sz="1400" dirty="0">
                <a:solidFill>
                  <a:srgbClr val="444444"/>
                </a:solidFill>
                <a:latin typeface="Franklin Gothic Book" panose="020B0503020102020204" pitchFamily="34" charset="0"/>
              </a:rPr>
            </a:br>
            <a:r>
              <a:rPr lang="en-US" altLang="ko-KR" sz="1400" dirty="0">
                <a:solidFill>
                  <a:srgbClr val="444444"/>
                </a:solidFill>
                <a:latin typeface="Franklin Gothic Book" panose="020B0503020102020204" pitchFamily="34" charset="0"/>
              </a:rPr>
              <a:t>Operation is not stable because the timing starts at the same time that the power to the timer is turned on. Thus, variation will occur in the operating time immediately after the timer starts.</a:t>
            </a:r>
            <a:endParaRPr lang="ko-KR" altLang="en-US" sz="1400">
              <a:latin typeface="Franklin Gothic Book" panose="020B0503020102020204" pitchFamily="34" charset="0"/>
            </a:endParaRPr>
          </a:p>
        </p:txBody>
      </p:sp>
      <p:cxnSp>
        <p:nvCxnSpPr>
          <p:cNvPr id="15" name="직선 연결선 14"/>
          <p:cNvCxnSpPr/>
          <p:nvPr/>
        </p:nvCxnSpPr>
        <p:spPr>
          <a:xfrm>
            <a:off x="360000" y="159755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그림 1"/>
          <p:cNvPicPr>
            <a:picLocks noChangeAspect="1"/>
          </p:cNvPicPr>
          <p:nvPr/>
        </p:nvPicPr>
        <p:blipFill>
          <a:blip r:embed="rId2"/>
          <a:stretch>
            <a:fillRect/>
          </a:stretch>
        </p:blipFill>
        <p:spPr>
          <a:xfrm>
            <a:off x="434416" y="2298700"/>
            <a:ext cx="2962275" cy="1962150"/>
          </a:xfrm>
          <a:prstGeom prst="rect">
            <a:avLst/>
          </a:prstGeom>
        </p:spPr>
      </p:pic>
      <p:pic>
        <p:nvPicPr>
          <p:cNvPr id="6" name="그림 5"/>
          <p:cNvPicPr>
            <a:picLocks noChangeAspect="1"/>
          </p:cNvPicPr>
          <p:nvPr/>
        </p:nvPicPr>
        <p:blipFill>
          <a:blip r:embed="rId3"/>
          <a:stretch>
            <a:fillRect/>
          </a:stretch>
        </p:blipFill>
        <p:spPr>
          <a:xfrm>
            <a:off x="8770039" y="3669548"/>
            <a:ext cx="3038475" cy="2724150"/>
          </a:xfrm>
          <a:prstGeom prst="rect">
            <a:avLst/>
          </a:prstGeom>
        </p:spPr>
      </p:pic>
    </p:spTree>
    <p:extLst>
      <p:ext uri="{BB962C8B-B14F-4D97-AF65-F5344CB8AC3E}">
        <p14:creationId xmlns:p14="http://schemas.microsoft.com/office/powerpoint/2010/main" val="34536129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360000" y="360000"/>
            <a:ext cx="10900229" cy="369332"/>
          </a:xfrm>
          <a:prstGeom prst="rect">
            <a:avLst/>
          </a:prstGeom>
        </p:spPr>
        <p:txBody>
          <a:bodyPr wrap="square">
            <a:spAutoFit/>
          </a:bodyPr>
          <a:lstStyle/>
          <a:p>
            <a:r>
              <a:rPr lang="en-US" altLang="ko-KR" b="1" dirty="0">
                <a:latin typeface="Franklin Gothic Book" panose="020B0503020102020204" pitchFamily="34" charset="0"/>
              </a:rPr>
              <a:t>Supply </a:t>
            </a:r>
            <a:r>
              <a:rPr lang="en-US" altLang="ko-KR" b="1" dirty="0" smtClean="0">
                <a:latin typeface="Franklin Gothic Book" panose="020B0503020102020204" pitchFamily="34" charset="0"/>
              </a:rPr>
              <a:t>Voltage</a:t>
            </a:r>
            <a:endParaRPr lang="en-US" altLang="ko-KR" b="1" dirty="0">
              <a:latin typeface="Franklin Gothic Book" panose="020B0503020102020204" pitchFamily="34" charset="0"/>
            </a:endParaRPr>
          </a:p>
        </p:txBody>
      </p:sp>
      <p:sp>
        <p:nvSpPr>
          <p:cNvPr id="5" name="직사각형 4"/>
          <p:cNvSpPr/>
          <p:nvPr/>
        </p:nvSpPr>
        <p:spPr>
          <a:xfrm>
            <a:off x="464456" y="2680009"/>
            <a:ext cx="4368800" cy="923330"/>
          </a:xfrm>
          <a:prstGeom prst="rect">
            <a:avLst/>
          </a:prstGeom>
        </p:spPr>
        <p:txBody>
          <a:bodyPr wrap="square">
            <a:spAutoFit/>
          </a:bodyPr>
          <a:lstStyle/>
          <a:p>
            <a:pPr fontAlgn="t"/>
            <a:r>
              <a:rPr lang="en-US" altLang="ko-KR" dirty="0">
                <a:latin typeface="Franklin Gothic Book" panose="020B0503020102020204" pitchFamily="34" charset="0"/>
              </a:rPr>
              <a:t>Select the proper voltage specifications according to the power available for the application.</a:t>
            </a:r>
            <a:endParaRPr lang="en-US" altLang="ko-KR" dirty="0">
              <a:solidFill>
                <a:srgbClr val="444444"/>
              </a:solidFill>
              <a:latin typeface="Franklin Gothic Book" panose="020B0503020102020204" pitchFamily="34" charset="0"/>
            </a:endParaRPr>
          </a:p>
        </p:txBody>
      </p:sp>
      <p:pic>
        <p:nvPicPr>
          <p:cNvPr id="3" name="그림 2"/>
          <p:cNvPicPr>
            <a:picLocks noChangeAspect="1"/>
          </p:cNvPicPr>
          <p:nvPr/>
        </p:nvPicPr>
        <p:blipFill rotWithShape="1">
          <a:blip r:embed="rId2"/>
          <a:srcRect l="35401" t="51643" r="21192" b="21429"/>
          <a:stretch/>
        </p:blipFill>
        <p:spPr>
          <a:xfrm>
            <a:off x="5372099" y="2680009"/>
            <a:ext cx="6625465" cy="2184091"/>
          </a:xfrm>
          <a:prstGeom prst="rect">
            <a:avLst/>
          </a:prstGeom>
        </p:spPr>
      </p:pic>
      <p:sp>
        <p:nvSpPr>
          <p:cNvPr id="6" name="타원 5"/>
          <p:cNvSpPr/>
          <p:nvPr/>
        </p:nvSpPr>
        <p:spPr>
          <a:xfrm>
            <a:off x="7010400" y="4127500"/>
            <a:ext cx="4051300" cy="7366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Franklin Gothic Book" panose="020B0503020102020204" pitchFamily="34" charset="0"/>
            </a:endParaRPr>
          </a:p>
        </p:txBody>
      </p:sp>
      <p:cxnSp>
        <p:nvCxnSpPr>
          <p:cNvPr id="9" name="직선 연결선 8"/>
          <p:cNvCxnSpPr/>
          <p:nvPr/>
        </p:nvCxnSpPr>
        <p:spPr>
          <a:xfrm>
            <a:off x="360000" y="159755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직사각형 7"/>
          <p:cNvSpPr/>
          <p:nvPr/>
        </p:nvSpPr>
        <p:spPr>
          <a:xfrm>
            <a:off x="2762113" y="412142"/>
            <a:ext cx="7682050" cy="584775"/>
          </a:xfrm>
          <a:prstGeom prst="rect">
            <a:avLst/>
          </a:prstGeom>
        </p:spPr>
        <p:txBody>
          <a:bodyPr wrap="square">
            <a:spAutoFit/>
          </a:bodyPr>
          <a:lstStyle/>
          <a:p>
            <a:pPr fontAlgn="t"/>
            <a:r>
              <a:rPr lang="en-US" altLang="ko-KR" sz="1600" dirty="0">
                <a:latin typeface="Franklin Gothic Book" panose="020B0503020102020204" pitchFamily="34" charset="0"/>
              </a:rPr>
              <a:t>You must apply a voltage to the power supply unit to use a timer. This voltage is described using </a:t>
            </a:r>
            <a:r>
              <a:rPr lang="en-US" altLang="ko-KR" sz="1600" b="1" dirty="0">
                <a:latin typeface="Franklin Gothic Book" panose="020B0503020102020204" pitchFamily="34" charset="0"/>
              </a:rPr>
              <a:t>Power Supply Voltage</a:t>
            </a:r>
            <a:r>
              <a:rPr lang="en-US" altLang="ko-KR" sz="1600" dirty="0">
                <a:latin typeface="Franklin Gothic Book" panose="020B0503020102020204" pitchFamily="34" charset="0"/>
              </a:rPr>
              <a:t> on the datasheet.</a:t>
            </a:r>
            <a:endParaRPr lang="en-US" altLang="ko-KR" sz="1600" dirty="0">
              <a:solidFill>
                <a:srgbClr val="444444"/>
              </a:solidFill>
              <a:latin typeface="Franklin Gothic Book" panose="020B0503020102020204" pitchFamily="34" charset="0"/>
            </a:endParaRPr>
          </a:p>
        </p:txBody>
      </p:sp>
    </p:spTree>
    <p:extLst>
      <p:ext uri="{BB962C8B-B14F-4D97-AF65-F5344CB8AC3E}">
        <p14:creationId xmlns:p14="http://schemas.microsoft.com/office/powerpoint/2010/main" val="23204753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360000" y="360000"/>
            <a:ext cx="2079159" cy="369332"/>
          </a:xfrm>
          <a:prstGeom prst="rect">
            <a:avLst/>
          </a:prstGeom>
        </p:spPr>
        <p:txBody>
          <a:bodyPr wrap="none">
            <a:spAutoFit/>
          </a:bodyPr>
          <a:lstStyle/>
          <a:p>
            <a:r>
              <a:rPr lang="en-US" altLang="ko-KR" b="1" dirty="0">
                <a:latin typeface="Franklin Gothic Book" panose="020B0503020102020204" pitchFamily="34" charset="0"/>
              </a:rPr>
              <a:t>Time Specifications</a:t>
            </a:r>
          </a:p>
        </p:txBody>
      </p:sp>
      <p:sp>
        <p:nvSpPr>
          <p:cNvPr id="5" name="직사각형 4"/>
          <p:cNvSpPr/>
          <p:nvPr/>
        </p:nvSpPr>
        <p:spPr>
          <a:xfrm>
            <a:off x="2617699" y="360000"/>
            <a:ext cx="6181372" cy="338554"/>
          </a:xfrm>
          <a:prstGeom prst="rect">
            <a:avLst/>
          </a:prstGeom>
        </p:spPr>
        <p:txBody>
          <a:bodyPr wrap="none">
            <a:spAutoFit/>
          </a:bodyPr>
          <a:lstStyle/>
          <a:p>
            <a:r>
              <a:rPr lang="en-US" altLang="ko-KR" sz="1600" dirty="0">
                <a:latin typeface="Franklin Gothic Book" panose="020B0503020102020204" pitchFamily="34" charset="0"/>
              </a:rPr>
              <a:t>The time specifications are the time that can be measured by a timer.</a:t>
            </a:r>
            <a:endParaRPr lang="ko-KR" altLang="en-US" sz="1600">
              <a:latin typeface="Franklin Gothic Book" panose="020B0503020102020204" pitchFamily="34" charset="0"/>
            </a:endParaRPr>
          </a:p>
        </p:txBody>
      </p:sp>
      <p:sp>
        <p:nvSpPr>
          <p:cNvPr id="6" name="직사각형 5"/>
          <p:cNvSpPr/>
          <p:nvPr/>
        </p:nvSpPr>
        <p:spPr>
          <a:xfrm>
            <a:off x="438045" y="1705825"/>
            <a:ext cx="10563784" cy="923330"/>
          </a:xfrm>
          <a:prstGeom prst="rect">
            <a:avLst/>
          </a:prstGeom>
        </p:spPr>
        <p:txBody>
          <a:bodyPr wrap="square">
            <a:spAutoFit/>
          </a:bodyPr>
          <a:lstStyle/>
          <a:p>
            <a:r>
              <a:rPr lang="en-US" altLang="ko-KR" dirty="0">
                <a:latin typeface="Franklin Gothic Book" panose="020B0503020102020204" pitchFamily="34" charset="0"/>
              </a:rPr>
              <a:t>Select the correct model for the time range which you will measure. </a:t>
            </a:r>
            <a:r>
              <a:rPr lang="en-US" altLang="ko-KR" dirty="0" smtClean="0">
                <a:latin typeface="Franklin Gothic Book" panose="020B0503020102020204" pitchFamily="34" charset="0"/>
              </a:rPr>
              <a:t>For example, </a:t>
            </a:r>
          </a:p>
          <a:p>
            <a:r>
              <a:rPr lang="en-US" altLang="ko-KR" dirty="0" smtClean="0">
                <a:latin typeface="Franklin Gothic Book" panose="020B0503020102020204" pitchFamily="34" charset="0"/>
              </a:rPr>
              <a:t>T48N is </a:t>
            </a:r>
            <a:r>
              <a:rPr lang="en-US" altLang="ko-KR" dirty="0">
                <a:latin typeface="Franklin Gothic Book" panose="020B0503020102020204" pitchFamily="34" charset="0"/>
              </a:rPr>
              <a:t>in multi time range specifications where many time ranges can be switched by "DIP Switch" or "Selector Switch".</a:t>
            </a:r>
            <a:endParaRPr lang="ko-KR" altLang="en-US" dirty="0">
              <a:latin typeface="Franklin Gothic Book" panose="020B0503020102020204" pitchFamily="34" charset="0"/>
            </a:endParaRPr>
          </a:p>
        </p:txBody>
      </p:sp>
      <p:pic>
        <p:nvPicPr>
          <p:cNvPr id="7" name="그림 6"/>
          <p:cNvPicPr>
            <a:picLocks noChangeAspect="1"/>
          </p:cNvPicPr>
          <p:nvPr/>
        </p:nvPicPr>
        <p:blipFill rotWithShape="1">
          <a:blip r:embed="rId2"/>
          <a:srcRect l="12071" t="45761" r="12850" b="39168"/>
          <a:stretch/>
        </p:blipFill>
        <p:spPr>
          <a:xfrm>
            <a:off x="584201" y="5157860"/>
            <a:ext cx="9797142" cy="1045028"/>
          </a:xfrm>
          <a:prstGeom prst="rect">
            <a:avLst/>
          </a:prstGeom>
        </p:spPr>
      </p:pic>
      <p:cxnSp>
        <p:nvCxnSpPr>
          <p:cNvPr id="9" name="직선 연결선 8"/>
          <p:cNvCxnSpPr/>
          <p:nvPr/>
        </p:nvCxnSpPr>
        <p:spPr>
          <a:xfrm>
            <a:off x="360000" y="159755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4098" name="Picture 2" descr="http://eng.hynux.com/Goods/1305/1305100049L.jpg"/>
          <p:cNvPicPr>
            <a:picLocks noChangeAspect="1" noChangeArrowheads="1"/>
          </p:cNvPicPr>
          <p:nvPr/>
        </p:nvPicPr>
        <p:blipFill rotWithShape="1">
          <a:blip r:embed="rId3">
            <a:extLst>
              <a:ext uri="{28A0092B-C50C-407E-A947-70E740481C1C}">
                <a14:useLocalDpi xmlns:a14="http://schemas.microsoft.com/office/drawing/2010/main" val="0"/>
              </a:ext>
            </a:extLst>
          </a:blip>
          <a:srcRect l="19496" t="18874" r="20770" b="16859"/>
          <a:stretch/>
        </p:blipFill>
        <p:spPr bwMode="auto">
          <a:xfrm>
            <a:off x="7580560" y="2465773"/>
            <a:ext cx="2437021" cy="2621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3536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360000" y="360000"/>
            <a:ext cx="1597553" cy="369332"/>
          </a:xfrm>
          <a:prstGeom prst="rect">
            <a:avLst/>
          </a:prstGeom>
        </p:spPr>
        <p:txBody>
          <a:bodyPr wrap="none">
            <a:spAutoFit/>
          </a:bodyPr>
          <a:lstStyle/>
          <a:p>
            <a:r>
              <a:rPr lang="en-US" altLang="ko-KR" b="1" dirty="0">
                <a:latin typeface="Franklin Gothic Book" panose="020B0503020102020204" pitchFamily="34" charset="0"/>
              </a:rPr>
              <a:t>Control Output</a:t>
            </a:r>
          </a:p>
        </p:txBody>
      </p:sp>
      <p:sp>
        <p:nvSpPr>
          <p:cNvPr id="6" name="직사각형 5"/>
          <p:cNvSpPr/>
          <p:nvPr/>
        </p:nvSpPr>
        <p:spPr>
          <a:xfrm>
            <a:off x="997670" y="1759279"/>
            <a:ext cx="4536098" cy="1815882"/>
          </a:xfrm>
          <a:prstGeom prst="rect">
            <a:avLst/>
          </a:prstGeom>
        </p:spPr>
        <p:txBody>
          <a:bodyPr wrap="square">
            <a:spAutoFit/>
          </a:bodyPr>
          <a:lstStyle/>
          <a:p>
            <a:pPr marL="342900" indent="-342900">
              <a:buAutoNum type="arabicPeriod"/>
            </a:pPr>
            <a:r>
              <a:rPr lang="en-US" altLang="ko-KR" sz="1600" b="1" dirty="0" smtClean="0">
                <a:latin typeface="Franklin Gothic Book" panose="020B0503020102020204" pitchFamily="34" charset="0"/>
              </a:rPr>
              <a:t>Contact </a:t>
            </a:r>
            <a:r>
              <a:rPr lang="en-US" altLang="ko-KR" sz="1600" b="1" dirty="0">
                <a:latin typeface="Franklin Gothic Book" panose="020B0503020102020204" pitchFamily="34" charset="0"/>
              </a:rPr>
              <a:t>Output (Relay Output)</a:t>
            </a:r>
            <a:br>
              <a:rPr lang="en-US" altLang="ko-KR" sz="1600" b="1" dirty="0">
                <a:latin typeface="Franklin Gothic Book" panose="020B0503020102020204" pitchFamily="34" charset="0"/>
              </a:rPr>
            </a:br>
            <a:r>
              <a:rPr lang="en-US" altLang="ko-KR" sz="1600" dirty="0">
                <a:latin typeface="Franklin Gothic Book" panose="020B0503020102020204" pitchFamily="34" charset="0"/>
              </a:rPr>
              <a:t>The timer output unit contains a relay</a:t>
            </a:r>
            <a:r>
              <a:rPr lang="en-US" altLang="ko-KR" sz="1600" dirty="0" smtClean="0">
                <a:latin typeface="Franklin Gothic Book" panose="020B0503020102020204" pitchFamily="34" charset="0"/>
              </a:rPr>
              <a:t>.</a:t>
            </a:r>
          </a:p>
          <a:p>
            <a:r>
              <a:rPr lang="en-US" altLang="ko-KR" sz="1600" dirty="0" smtClean="0">
                <a:latin typeface="Franklin Gothic Book" panose="020B0503020102020204" pitchFamily="34" charset="0"/>
              </a:rPr>
              <a:t> "</a:t>
            </a:r>
            <a:r>
              <a:rPr lang="en-US" altLang="ko-KR" sz="1600" dirty="0">
                <a:latin typeface="Franklin Gothic Book" panose="020B0503020102020204" pitchFamily="34" charset="0"/>
              </a:rPr>
              <a:t>DPDT contact output" refers to that there are two SPDT switches therein. As contacts are present, a relatively high current can be turned ON/OFF without paying attention to the load's voltage type (AC/DC).</a:t>
            </a:r>
            <a:endParaRPr lang="ko-KR" altLang="en-US" sz="1600">
              <a:latin typeface="Franklin Gothic Book" panose="020B0503020102020204" pitchFamily="34" charset="0"/>
            </a:endParaRPr>
          </a:p>
        </p:txBody>
      </p:sp>
      <p:sp>
        <p:nvSpPr>
          <p:cNvPr id="7" name="직사각형 6"/>
          <p:cNvSpPr/>
          <p:nvPr/>
        </p:nvSpPr>
        <p:spPr>
          <a:xfrm>
            <a:off x="6316168" y="1759279"/>
            <a:ext cx="5310389" cy="1569660"/>
          </a:xfrm>
          <a:prstGeom prst="rect">
            <a:avLst/>
          </a:prstGeom>
        </p:spPr>
        <p:txBody>
          <a:bodyPr wrap="square">
            <a:spAutoFit/>
          </a:bodyPr>
          <a:lstStyle/>
          <a:p>
            <a:r>
              <a:rPr lang="en-US" altLang="ko-KR" sz="1600" b="1" dirty="0">
                <a:latin typeface="Franklin Gothic Book" panose="020B0503020102020204" pitchFamily="34" charset="0"/>
              </a:rPr>
              <a:t>2. Transistor Output</a:t>
            </a:r>
            <a:br>
              <a:rPr lang="en-US" altLang="ko-KR" sz="1600" b="1" dirty="0">
                <a:latin typeface="Franklin Gothic Book" panose="020B0503020102020204" pitchFamily="34" charset="0"/>
              </a:rPr>
            </a:br>
            <a:r>
              <a:rPr lang="en-US" altLang="ko-KR" sz="1600" dirty="0">
                <a:latin typeface="Franklin Gothic Book" panose="020B0503020102020204" pitchFamily="34" charset="0"/>
              </a:rPr>
              <a:t>The timer output unit contains a transistor. As no contacts are present, it is possible to turn ON/OFF the load at a high speed and at a high frequency. However, it can only handle DC and has a lower current capacity compared with relay output.</a:t>
            </a:r>
            <a:endParaRPr lang="ko-KR" altLang="en-US" sz="1600">
              <a:latin typeface="Franklin Gothic Book" panose="020B0503020102020204" pitchFamily="34" charset="0"/>
            </a:endParaRPr>
          </a:p>
        </p:txBody>
      </p:sp>
      <p:sp>
        <p:nvSpPr>
          <p:cNvPr id="2" name="직사각형 1"/>
          <p:cNvSpPr/>
          <p:nvPr/>
        </p:nvSpPr>
        <p:spPr>
          <a:xfrm>
            <a:off x="3035924" y="333708"/>
            <a:ext cx="7544989" cy="830997"/>
          </a:xfrm>
          <a:prstGeom prst="rect">
            <a:avLst/>
          </a:prstGeom>
        </p:spPr>
        <p:txBody>
          <a:bodyPr wrap="square">
            <a:spAutoFit/>
          </a:bodyPr>
          <a:lstStyle/>
          <a:p>
            <a:r>
              <a:rPr lang="en-US" altLang="ko-KR" sz="1600" dirty="0" smtClean="0">
                <a:solidFill>
                  <a:srgbClr val="444444"/>
                </a:solidFill>
                <a:latin typeface="Franklin Gothic Book" panose="020B0503020102020204" pitchFamily="34" charset="0"/>
              </a:rPr>
              <a:t>Control </a:t>
            </a:r>
            <a:r>
              <a:rPr lang="en-US" altLang="ko-KR" sz="1600" dirty="0">
                <a:solidFill>
                  <a:srgbClr val="444444"/>
                </a:solidFill>
                <a:latin typeface="Franklin Gothic Book" panose="020B0503020102020204" pitchFamily="34" charset="0"/>
              </a:rPr>
              <a:t>outputs are signals that the timer sends when a preset time is reached</a:t>
            </a:r>
            <a:r>
              <a:rPr lang="en-US" altLang="ko-KR" sz="1600" dirty="0" smtClean="0">
                <a:solidFill>
                  <a:srgbClr val="444444"/>
                </a:solidFill>
                <a:latin typeface="Franklin Gothic Book" panose="020B0503020102020204" pitchFamily="34" charset="0"/>
              </a:rPr>
              <a:t>. </a:t>
            </a:r>
          </a:p>
          <a:p>
            <a:r>
              <a:rPr lang="en-US" altLang="ko-KR" sz="1600" dirty="0" smtClean="0">
                <a:solidFill>
                  <a:srgbClr val="444444"/>
                </a:solidFill>
                <a:latin typeface="Franklin Gothic Book" panose="020B0503020102020204" pitchFamily="34" charset="0"/>
              </a:rPr>
              <a:t>Timers </a:t>
            </a:r>
            <a:r>
              <a:rPr lang="en-US" altLang="ko-KR" sz="1600" dirty="0">
                <a:solidFill>
                  <a:srgbClr val="444444"/>
                </a:solidFill>
                <a:latin typeface="Franklin Gothic Book" panose="020B0503020102020204" pitchFamily="34" charset="0"/>
              </a:rPr>
              <a:t>have two types of outputs: </a:t>
            </a:r>
            <a:r>
              <a:rPr lang="en-US" altLang="ko-KR" sz="1600" b="1" dirty="0">
                <a:solidFill>
                  <a:srgbClr val="444444"/>
                </a:solidFill>
                <a:latin typeface="Franklin Gothic Book" panose="020B0503020102020204" pitchFamily="34" charset="0"/>
              </a:rPr>
              <a:t>contact </a:t>
            </a:r>
            <a:r>
              <a:rPr lang="en-US" altLang="ko-KR" sz="1600" dirty="0">
                <a:solidFill>
                  <a:srgbClr val="444444"/>
                </a:solidFill>
                <a:latin typeface="Franklin Gothic Book" panose="020B0503020102020204" pitchFamily="34" charset="0"/>
              </a:rPr>
              <a:t>or </a:t>
            </a:r>
            <a:r>
              <a:rPr lang="en-US" altLang="ko-KR" sz="1600" b="1" dirty="0">
                <a:solidFill>
                  <a:srgbClr val="444444"/>
                </a:solidFill>
                <a:latin typeface="Franklin Gothic Book" panose="020B0503020102020204" pitchFamily="34" charset="0"/>
              </a:rPr>
              <a:t>transistor</a:t>
            </a:r>
            <a:r>
              <a:rPr lang="en-US" altLang="ko-KR" sz="1600" dirty="0" smtClean="0">
                <a:solidFill>
                  <a:srgbClr val="444444"/>
                </a:solidFill>
                <a:latin typeface="Franklin Gothic Book" panose="020B0503020102020204" pitchFamily="34" charset="0"/>
              </a:rPr>
              <a:t>. The </a:t>
            </a:r>
            <a:r>
              <a:rPr lang="en-US" altLang="ko-KR" sz="1600" dirty="0">
                <a:solidFill>
                  <a:srgbClr val="444444"/>
                </a:solidFill>
                <a:latin typeface="Franklin Gothic Book" panose="020B0503020102020204" pitchFamily="34" charset="0"/>
              </a:rPr>
              <a:t>model numbers are different for timers with different output type.</a:t>
            </a:r>
            <a:endParaRPr lang="ko-KR" altLang="en-US" sz="1600">
              <a:latin typeface="Franklin Gothic Book" panose="020B0503020102020204" pitchFamily="34" charset="0"/>
            </a:endParaRPr>
          </a:p>
        </p:txBody>
      </p:sp>
      <p:pic>
        <p:nvPicPr>
          <p:cNvPr id="3" name="그림 2"/>
          <p:cNvPicPr>
            <a:picLocks noChangeAspect="1"/>
          </p:cNvPicPr>
          <p:nvPr/>
        </p:nvPicPr>
        <p:blipFill rotWithShape="1">
          <a:blip r:embed="rId2"/>
          <a:srcRect l="53114" t="35713" r="17188" b="20121"/>
          <a:stretch/>
        </p:blipFill>
        <p:spPr>
          <a:xfrm>
            <a:off x="1248412" y="3646400"/>
            <a:ext cx="3575023" cy="2825205"/>
          </a:xfrm>
          <a:prstGeom prst="rect">
            <a:avLst/>
          </a:prstGeom>
        </p:spPr>
      </p:pic>
      <p:grpSp>
        <p:nvGrpSpPr>
          <p:cNvPr id="9" name="그룹 8"/>
          <p:cNvGrpSpPr/>
          <p:nvPr/>
        </p:nvGrpSpPr>
        <p:grpSpPr>
          <a:xfrm>
            <a:off x="6592552" y="3646400"/>
            <a:ext cx="4652365" cy="2882542"/>
            <a:chOff x="6210913" y="3585028"/>
            <a:chExt cx="4652365" cy="2882542"/>
          </a:xfrm>
        </p:grpSpPr>
        <p:pic>
          <p:nvPicPr>
            <p:cNvPr id="5" name="그림 4"/>
            <p:cNvPicPr>
              <a:picLocks noChangeAspect="1"/>
            </p:cNvPicPr>
            <p:nvPr/>
          </p:nvPicPr>
          <p:blipFill rotWithShape="1">
            <a:blip r:embed="rId3"/>
            <a:srcRect l="55321" t="42622" r="14851" b="21795"/>
            <a:stretch/>
          </p:blipFill>
          <p:spPr>
            <a:xfrm>
              <a:off x="6316168" y="3585028"/>
              <a:ext cx="4547110" cy="2882542"/>
            </a:xfrm>
            <a:prstGeom prst="rect">
              <a:avLst/>
            </a:prstGeom>
          </p:spPr>
        </p:pic>
        <p:sp>
          <p:nvSpPr>
            <p:cNvPr id="8" name="TextBox 7"/>
            <p:cNvSpPr txBox="1"/>
            <p:nvPr/>
          </p:nvSpPr>
          <p:spPr>
            <a:xfrm>
              <a:off x="6210913" y="3639992"/>
              <a:ext cx="819455" cy="338554"/>
            </a:xfrm>
            <a:prstGeom prst="rect">
              <a:avLst/>
            </a:prstGeom>
            <a:noFill/>
          </p:spPr>
          <p:txBody>
            <a:bodyPr wrap="none" rtlCol="0">
              <a:spAutoFit/>
            </a:bodyPr>
            <a:lstStyle/>
            <a:p>
              <a:r>
                <a:rPr lang="en-US" altLang="ko-KR" sz="1600" b="1" dirty="0" smtClean="0">
                  <a:solidFill>
                    <a:srgbClr val="FF0000"/>
                  </a:solidFill>
                  <a:latin typeface="Franklin Gothic Book" panose="020B0503020102020204" pitchFamily="34" charset="0"/>
                </a:rPr>
                <a:t>Ex) TF4</a:t>
              </a:r>
              <a:endParaRPr lang="ko-KR" altLang="en-US" sz="1600" b="1">
                <a:solidFill>
                  <a:srgbClr val="FF0000"/>
                </a:solidFill>
                <a:latin typeface="Franklin Gothic Book" panose="020B0503020102020204" pitchFamily="34" charset="0"/>
              </a:endParaRPr>
            </a:p>
          </p:txBody>
        </p:sp>
      </p:grpSp>
      <p:sp>
        <p:nvSpPr>
          <p:cNvPr id="10" name="모서리가 둥근 직사각형 9"/>
          <p:cNvSpPr/>
          <p:nvPr/>
        </p:nvSpPr>
        <p:spPr>
          <a:xfrm>
            <a:off x="10247086" y="4412343"/>
            <a:ext cx="1103086" cy="725714"/>
          </a:xfrm>
          <a:prstGeom prst="roundRect">
            <a:avLst/>
          </a:prstGeom>
          <a:solidFill>
            <a:srgbClr val="FFE699">
              <a:alpha val="25098"/>
            </a:srgb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Franklin Gothic Book" panose="020B0503020102020204" pitchFamily="34" charset="0"/>
            </a:endParaRPr>
          </a:p>
        </p:txBody>
      </p:sp>
      <p:sp>
        <p:nvSpPr>
          <p:cNvPr id="13" name="모서리가 둥근 직사각형 12"/>
          <p:cNvSpPr/>
          <p:nvPr/>
        </p:nvSpPr>
        <p:spPr>
          <a:xfrm>
            <a:off x="1828800" y="4412343"/>
            <a:ext cx="1207123" cy="725714"/>
          </a:xfrm>
          <a:prstGeom prst="roundRect">
            <a:avLst/>
          </a:prstGeom>
          <a:solidFill>
            <a:schemeClr val="accent2">
              <a:lumMod val="60000"/>
              <a:lumOff val="40000"/>
              <a:alpha val="25098"/>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Franklin Gothic Book" panose="020B0503020102020204" pitchFamily="34" charset="0"/>
            </a:endParaRPr>
          </a:p>
        </p:txBody>
      </p:sp>
      <p:cxnSp>
        <p:nvCxnSpPr>
          <p:cNvPr id="14" name="직선 연결선 13"/>
          <p:cNvCxnSpPr/>
          <p:nvPr/>
        </p:nvCxnSpPr>
        <p:spPr>
          <a:xfrm>
            <a:off x="360000" y="159755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4399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360000" y="360000"/>
            <a:ext cx="1712328" cy="369332"/>
          </a:xfrm>
          <a:prstGeom prst="rect">
            <a:avLst/>
          </a:prstGeom>
        </p:spPr>
        <p:txBody>
          <a:bodyPr wrap="none">
            <a:spAutoFit/>
          </a:bodyPr>
          <a:lstStyle/>
          <a:p>
            <a:r>
              <a:rPr lang="en-US" altLang="ko-KR" b="1" dirty="0">
                <a:latin typeface="Franklin Gothic Book" panose="020B0503020102020204" pitchFamily="34" charset="0"/>
              </a:rPr>
              <a:t>Timer Mounting</a:t>
            </a:r>
          </a:p>
        </p:txBody>
      </p:sp>
      <p:sp>
        <p:nvSpPr>
          <p:cNvPr id="6" name="직사각형 5"/>
          <p:cNvSpPr/>
          <p:nvPr/>
        </p:nvSpPr>
        <p:spPr>
          <a:xfrm>
            <a:off x="352967" y="1988629"/>
            <a:ext cx="5264062" cy="1569660"/>
          </a:xfrm>
          <a:prstGeom prst="rect">
            <a:avLst/>
          </a:prstGeom>
        </p:spPr>
        <p:txBody>
          <a:bodyPr wrap="square">
            <a:spAutoFit/>
          </a:bodyPr>
          <a:lstStyle/>
          <a:p>
            <a:pPr fontAlgn="t"/>
            <a:r>
              <a:rPr lang="en-US" altLang="ko-KR" sz="1600" b="1" dirty="0">
                <a:latin typeface="Franklin Gothic Book" panose="020B0503020102020204" pitchFamily="34" charset="0"/>
              </a:rPr>
              <a:t>1. DIN </a:t>
            </a:r>
            <a:r>
              <a:rPr lang="en-US" altLang="ko-KR" sz="1600" b="1" dirty="0" smtClean="0">
                <a:latin typeface="Franklin Gothic Book" panose="020B0503020102020204" pitchFamily="34" charset="0"/>
              </a:rPr>
              <a:t>Rail Mounting</a:t>
            </a:r>
            <a:r>
              <a:rPr lang="en-US" altLang="ko-KR" sz="1600" dirty="0">
                <a:latin typeface="Franklin Gothic Book" panose="020B0503020102020204" pitchFamily="34" charset="0"/>
              </a:rPr>
              <a:t/>
            </a:r>
            <a:br>
              <a:rPr lang="en-US" altLang="ko-KR" sz="1600" dirty="0">
                <a:latin typeface="Franklin Gothic Book" panose="020B0503020102020204" pitchFamily="34" charset="0"/>
              </a:rPr>
            </a:br>
            <a:r>
              <a:rPr lang="en-US" altLang="ko-KR" sz="1600" dirty="0">
                <a:latin typeface="Franklin Gothic Book" panose="020B0503020102020204" pitchFamily="34" charset="0"/>
              </a:rPr>
              <a:t>Method by which the timer is mounted inside a control panel:</a:t>
            </a:r>
          </a:p>
          <a:p>
            <a:pPr fontAlgn="t"/>
            <a:r>
              <a:rPr lang="en-US" altLang="ko-KR" sz="1600" dirty="0">
                <a:latin typeface="Franklin Gothic Book" panose="020B0503020102020204" pitchFamily="34" charset="0"/>
              </a:rPr>
              <a:t>In order to mount a timer on the DIN </a:t>
            </a:r>
            <a:r>
              <a:rPr lang="en-US" altLang="ko-KR" sz="1600" dirty="0" smtClean="0">
                <a:latin typeface="Franklin Gothic Book" panose="020B0503020102020204" pitchFamily="34" charset="0"/>
              </a:rPr>
              <a:t>Rail </a:t>
            </a:r>
            <a:r>
              <a:rPr lang="en-US" altLang="ko-KR" sz="1600" dirty="0">
                <a:latin typeface="Franklin Gothic Book" panose="020B0503020102020204" pitchFamily="34" charset="0"/>
              </a:rPr>
              <a:t>inside a control panel, it is necessary to select a DIN </a:t>
            </a:r>
            <a:r>
              <a:rPr lang="en-US" altLang="ko-KR" sz="1600" dirty="0" smtClean="0">
                <a:latin typeface="Franklin Gothic Book" panose="020B0503020102020204" pitchFamily="34" charset="0"/>
              </a:rPr>
              <a:t>Rail </a:t>
            </a:r>
            <a:r>
              <a:rPr lang="en-US" altLang="ko-KR" sz="1600" dirty="0">
                <a:latin typeface="Franklin Gothic Book" panose="020B0503020102020204" pitchFamily="34" charset="0"/>
              </a:rPr>
              <a:t>mounting-compatible timer or socket</a:t>
            </a:r>
            <a:r>
              <a:rPr lang="en-US" altLang="ko-KR" sz="1600" dirty="0" smtClean="0">
                <a:latin typeface="Franklin Gothic Book" panose="020B0503020102020204" pitchFamily="34" charset="0"/>
              </a:rPr>
              <a:t>.</a:t>
            </a:r>
            <a:endParaRPr lang="en-US" altLang="ko-KR" sz="1600" dirty="0">
              <a:latin typeface="Franklin Gothic Book" panose="020B0503020102020204" pitchFamily="34" charset="0"/>
            </a:endParaRPr>
          </a:p>
        </p:txBody>
      </p:sp>
      <p:pic>
        <p:nvPicPr>
          <p:cNvPr id="11266" name="Picture 2" descr="https://dzi3irdbkivnd.cloudfront.net/public/groupcourse/9329/curriculum/14381/groupactivity/177185/32792/1.1440380067.JPG?AWSAccessKeyId=AKIAJKC5T2AUROR7LFKQ&amp;Expires=1482895972&amp;Signature=0RKwTwr32Mf049A8TrnjIA4SMxg%3D"/>
          <p:cNvPicPr>
            <a:picLocks noChangeAspect="1" noChangeArrowheads="1"/>
          </p:cNvPicPr>
          <p:nvPr/>
        </p:nvPicPr>
        <p:blipFill rotWithShape="1">
          <a:blip r:embed="rId3">
            <a:extLst>
              <a:ext uri="{28A0092B-C50C-407E-A947-70E740481C1C}">
                <a14:useLocalDpi xmlns:a14="http://schemas.microsoft.com/office/drawing/2010/main" val="0"/>
              </a:ext>
            </a:extLst>
          </a:blip>
          <a:srcRect l="10324" r="16342" b="4901"/>
          <a:stretch/>
        </p:blipFill>
        <p:spPr bwMode="auto">
          <a:xfrm>
            <a:off x="5280008" y="1777421"/>
            <a:ext cx="2235200" cy="2943890"/>
          </a:xfrm>
          <a:prstGeom prst="rect">
            <a:avLst/>
          </a:prstGeom>
          <a:noFill/>
          <a:extLst>
            <a:ext uri="{909E8E84-426E-40DD-AFC4-6F175D3DCCD1}">
              <a14:hiddenFill xmlns:a14="http://schemas.microsoft.com/office/drawing/2010/main">
                <a:solidFill>
                  <a:srgbClr val="FFFFFF"/>
                </a:solidFill>
              </a14:hiddenFill>
            </a:ext>
          </a:extLst>
        </p:spPr>
      </p:pic>
      <p:sp>
        <p:nvSpPr>
          <p:cNvPr id="7" name="직사각형 6"/>
          <p:cNvSpPr/>
          <p:nvPr/>
        </p:nvSpPr>
        <p:spPr>
          <a:xfrm>
            <a:off x="2569029" y="4721311"/>
            <a:ext cx="6096000" cy="1477328"/>
          </a:xfrm>
          <a:prstGeom prst="rect">
            <a:avLst/>
          </a:prstGeom>
        </p:spPr>
        <p:txBody>
          <a:bodyPr>
            <a:spAutoFit/>
          </a:bodyPr>
          <a:lstStyle/>
          <a:p>
            <a:pPr fontAlgn="t"/>
            <a:r>
              <a:rPr lang="en-US" altLang="ko-KR" b="1" dirty="0">
                <a:latin typeface="Franklin Gothic Book" panose="020B0503020102020204" pitchFamily="34" charset="0"/>
              </a:rPr>
              <a:t>2. Flush Mounting</a:t>
            </a:r>
            <a:r>
              <a:rPr lang="en-US" altLang="ko-KR" dirty="0">
                <a:latin typeface="Franklin Gothic Book" panose="020B0503020102020204" pitchFamily="34" charset="0"/>
              </a:rPr>
              <a:t/>
            </a:r>
            <a:br>
              <a:rPr lang="en-US" altLang="ko-KR" dirty="0">
                <a:latin typeface="Franklin Gothic Book" panose="020B0503020102020204" pitchFamily="34" charset="0"/>
              </a:rPr>
            </a:br>
            <a:r>
              <a:rPr lang="en-US" altLang="ko-KR" dirty="0">
                <a:latin typeface="Franklin Gothic Book" panose="020B0503020102020204" pitchFamily="34" charset="0"/>
              </a:rPr>
              <a:t>Method by which the timer is mounted onto the surface of a control panel :</a:t>
            </a:r>
          </a:p>
          <a:p>
            <a:pPr fontAlgn="t"/>
            <a:r>
              <a:rPr lang="en-US" altLang="ko-KR" dirty="0">
                <a:latin typeface="Franklin Gothic Book" panose="020B0503020102020204" pitchFamily="34" charset="0"/>
              </a:rPr>
              <a:t>As it is used after being embedded in the panel, it is must be fixed by an adapter for flush mounting.</a:t>
            </a:r>
          </a:p>
        </p:txBody>
      </p:sp>
      <p:pic>
        <p:nvPicPr>
          <p:cNvPr id="11268" name="Picture 4" descr="https://dzi3irdbkivnd.cloudfront.net/public/groupcourse/9329/curriculum/14381/groupactivity/177185/32792/%7BAE96CEF7-A4EB-452A-A730-79736E3C6EF4%7D.1440380252.JPG?AWSAccessKeyId=AKIAJKC5T2AUROR7LFKQ&amp;Expires=1482895972&amp;Signature=ZXdTbXzd9Uj2KRknAw7Qx6dBD34%3D"/>
          <p:cNvPicPr>
            <a:picLocks noChangeAspect="1" noChangeArrowheads="1"/>
          </p:cNvPicPr>
          <p:nvPr/>
        </p:nvPicPr>
        <p:blipFill rotWithShape="1">
          <a:blip r:embed="rId4">
            <a:extLst>
              <a:ext uri="{28A0092B-C50C-407E-A947-70E740481C1C}">
                <a14:useLocalDpi xmlns:a14="http://schemas.microsoft.com/office/drawing/2010/main" val="0"/>
              </a:ext>
            </a:extLst>
          </a:blip>
          <a:srcRect l="14668" r="12571"/>
          <a:stretch/>
        </p:blipFill>
        <p:spPr bwMode="auto">
          <a:xfrm>
            <a:off x="8665029" y="3379238"/>
            <a:ext cx="2501900" cy="281940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직선 연결선 7"/>
          <p:cNvCxnSpPr/>
          <p:nvPr/>
        </p:nvCxnSpPr>
        <p:spPr>
          <a:xfrm>
            <a:off x="360000" y="159755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0467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3615192" y="360000"/>
            <a:ext cx="7213600" cy="830997"/>
          </a:xfrm>
          <a:prstGeom prst="rect">
            <a:avLst/>
          </a:prstGeom>
        </p:spPr>
        <p:txBody>
          <a:bodyPr wrap="square">
            <a:spAutoFit/>
          </a:bodyPr>
          <a:lstStyle/>
          <a:p>
            <a:r>
              <a:rPr lang="en-US" altLang="ko-KR" sz="1600" dirty="0">
                <a:latin typeface="Franklin Gothic Book" panose="020B0503020102020204" pitchFamily="34" charset="0"/>
              </a:rPr>
              <a:t>Timer terminal shapes are mainly of two types: plugin terminal (socket type) and screw terminal (terminal block type). Additionally, easy termination with </a:t>
            </a:r>
            <a:r>
              <a:rPr lang="en-US" altLang="ko-KR" sz="1600" b="1" dirty="0">
                <a:latin typeface="Franklin Gothic Book" panose="020B0503020102020204" pitchFamily="34" charset="0"/>
              </a:rPr>
              <a:t>Cage Clamp</a:t>
            </a:r>
            <a:r>
              <a:rPr lang="en-US" altLang="ko-KR" sz="1600" dirty="0">
                <a:latin typeface="Franklin Gothic Book" panose="020B0503020102020204" pitchFamily="34" charset="0"/>
              </a:rPr>
              <a:t> terminals is also possible for some models.</a:t>
            </a:r>
            <a:endParaRPr lang="ko-KR" altLang="en-US" sz="1600">
              <a:latin typeface="Franklin Gothic Book" panose="020B0503020102020204" pitchFamily="34" charset="0"/>
            </a:endParaRPr>
          </a:p>
        </p:txBody>
      </p:sp>
      <p:sp>
        <p:nvSpPr>
          <p:cNvPr id="5" name="직사각형 4"/>
          <p:cNvSpPr/>
          <p:nvPr/>
        </p:nvSpPr>
        <p:spPr>
          <a:xfrm>
            <a:off x="360000" y="360000"/>
            <a:ext cx="2359172" cy="369332"/>
          </a:xfrm>
          <a:prstGeom prst="rect">
            <a:avLst/>
          </a:prstGeom>
        </p:spPr>
        <p:txBody>
          <a:bodyPr wrap="none">
            <a:spAutoFit/>
          </a:bodyPr>
          <a:lstStyle/>
          <a:p>
            <a:r>
              <a:rPr lang="en-US" altLang="ko-KR" b="1" dirty="0">
                <a:solidFill>
                  <a:srgbClr val="444444"/>
                </a:solidFill>
                <a:latin typeface="Franklin Gothic Book" panose="020B0503020102020204" pitchFamily="34" charset="0"/>
              </a:rPr>
              <a:t>Timer terminal shapes</a:t>
            </a:r>
            <a:endParaRPr lang="ko-KR" altLang="en-US">
              <a:latin typeface="Franklin Gothic Book" panose="020B0503020102020204" pitchFamily="34" charset="0"/>
            </a:endParaRPr>
          </a:p>
        </p:txBody>
      </p:sp>
      <p:pic>
        <p:nvPicPr>
          <p:cNvPr id="9222" name="Picture 6" descr="https://dzi3irdbkivnd.cloudfront.net/public/groupcourse/9329/curriculum/14381/groupactivity/177185/32792/1ttt.1441630646.JPG?AWSAccessKeyId=AKIAJKC5T2AUROR7LFKQ&amp;Expires=1483597648&amp;Signature=qnghAramrNN9PogsHg%2FYctLYpDA%3D"/>
          <p:cNvPicPr>
            <a:picLocks noChangeAspect="1" noChangeArrowheads="1"/>
          </p:cNvPicPr>
          <p:nvPr/>
        </p:nvPicPr>
        <p:blipFill rotWithShape="1">
          <a:blip r:embed="rId2">
            <a:extLst>
              <a:ext uri="{28A0092B-C50C-407E-A947-70E740481C1C}">
                <a14:useLocalDpi xmlns:a14="http://schemas.microsoft.com/office/drawing/2010/main" val="0"/>
              </a:ext>
            </a:extLst>
          </a:blip>
          <a:srcRect t="20391"/>
          <a:stretch/>
        </p:blipFill>
        <p:spPr bwMode="auto">
          <a:xfrm>
            <a:off x="3055440" y="1881186"/>
            <a:ext cx="6236494" cy="4227761"/>
          </a:xfrm>
          <a:prstGeom prst="rect">
            <a:avLst/>
          </a:prstGeom>
          <a:noFill/>
          <a:extLst>
            <a:ext uri="{909E8E84-426E-40DD-AFC4-6F175D3DCCD1}">
              <a14:hiddenFill xmlns:a14="http://schemas.microsoft.com/office/drawing/2010/main">
                <a:solidFill>
                  <a:srgbClr val="FFFFFF"/>
                </a:solidFill>
              </a14:hiddenFill>
            </a:ext>
          </a:extLst>
        </p:spPr>
      </p:pic>
      <p:sp>
        <p:nvSpPr>
          <p:cNvPr id="6" name="직사각형 5"/>
          <p:cNvSpPr/>
          <p:nvPr/>
        </p:nvSpPr>
        <p:spPr>
          <a:xfrm>
            <a:off x="2538786" y="6108947"/>
            <a:ext cx="7495813" cy="338554"/>
          </a:xfrm>
          <a:prstGeom prst="rect">
            <a:avLst/>
          </a:prstGeom>
        </p:spPr>
        <p:txBody>
          <a:bodyPr wrap="square">
            <a:spAutoFit/>
          </a:bodyPr>
          <a:lstStyle/>
          <a:p>
            <a:r>
              <a:rPr lang="en-US" altLang="ko-KR" sz="1600" b="1" dirty="0">
                <a:solidFill>
                  <a:srgbClr val="444444"/>
                </a:solidFill>
                <a:latin typeface="Franklin Gothic Book" panose="020B0503020102020204" pitchFamily="34" charset="0"/>
              </a:rPr>
              <a:t>In the case of a socket type, select a socket appropriate for the mounting method.</a:t>
            </a:r>
            <a:endParaRPr lang="ko-KR" altLang="en-US" sz="1600" b="1">
              <a:latin typeface="Franklin Gothic Book" panose="020B0503020102020204" pitchFamily="34" charset="0"/>
            </a:endParaRPr>
          </a:p>
        </p:txBody>
      </p:sp>
      <p:cxnSp>
        <p:nvCxnSpPr>
          <p:cNvPr id="11" name="직선 연결선 10"/>
          <p:cNvCxnSpPr/>
          <p:nvPr/>
        </p:nvCxnSpPr>
        <p:spPr>
          <a:xfrm>
            <a:off x="360000" y="159755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142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438044" y="414049"/>
            <a:ext cx="4627441" cy="369332"/>
          </a:xfrm>
          <a:prstGeom prst="rect">
            <a:avLst/>
          </a:prstGeom>
        </p:spPr>
        <p:txBody>
          <a:bodyPr wrap="square">
            <a:spAutoFit/>
          </a:bodyPr>
          <a:lstStyle/>
          <a:p>
            <a:r>
              <a:rPr lang="en-US" altLang="ko-KR" b="1" dirty="0">
                <a:latin typeface="Franklin Gothic Book" panose="020B0503020102020204" pitchFamily="34" charset="0"/>
              </a:rPr>
              <a:t>Degree of Protection</a:t>
            </a:r>
          </a:p>
        </p:txBody>
      </p:sp>
      <p:sp>
        <p:nvSpPr>
          <p:cNvPr id="5" name="직사각형 4"/>
          <p:cNvSpPr/>
          <p:nvPr/>
        </p:nvSpPr>
        <p:spPr>
          <a:xfrm>
            <a:off x="3509857" y="414049"/>
            <a:ext cx="7262918" cy="1077218"/>
          </a:xfrm>
          <a:prstGeom prst="rect">
            <a:avLst/>
          </a:prstGeom>
        </p:spPr>
        <p:txBody>
          <a:bodyPr wrap="square">
            <a:spAutoFit/>
          </a:bodyPr>
          <a:lstStyle/>
          <a:p>
            <a:r>
              <a:rPr lang="en-US" altLang="ko-KR" sz="1600" dirty="0">
                <a:latin typeface="Franklin Gothic Book" panose="020B0503020102020204" pitchFamily="34" charset="0"/>
              </a:rPr>
              <a:t>Degree of protection means the degree to which the particular model's structure is protected from ingress of dust and water. Typical levels are specified by IEC standards , </a:t>
            </a:r>
            <a:r>
              <a:rPr lang="en-US" altLang="ko-KR" sz="1600" dirty="0" smtClean="0">
                <a:latin typeface="Franklin Gothic Book" panose="020B0503020102020204" pitchFamily="34" charset="0"/>
              </a:rPr>
              <a:t>described </a:t>
            </a:r>
            <a:r>
              <a:rPr lang="en-US" altLang="ko-KR" sz="1600" dirty="0">
                <a:latin typeface="Franklin Gothic Book" panose="020B0503020102020204" pitchFamily="34" charset="0"/>
              </a:rPr>
              <a:t>in the format of </a:t>
            </a:r>
            <a:r>
              <a:rPr lang="en-US" altLang="ko-KR" sz="1600" b="1" dirty="0">
                <a:latin typeface="Franklin Gothic Book" panose="020B0503020102020204" pitchFamily="34" charset="0"/>
              </a:rPr>
              <a:t>IP**</a:t>
            </a:r>
            <a:r>
              <a:rPr lang="en-US" altLang="ko-KR" sz="1600" dirty="0">
                <a:latin typeface="Franklin Gothic Book" panose="020B0503020102020204" pitchFamily="34" charset="0"/>
              </a:rPr>
              <a:t>, which can be found at the Specifications section in the datasheet. </a:t>
            </a:r>
            <a:endParaRPr lang="ko-KR" altLang="en-US" sz="1600">
              <a:latin typeface="Franklin Gothic Book" panose="020B0503020102020204" pitchFamily="34" charset="0"/>
            </a:endParaRPr>
          </a:p>
        </p:txBody>
      </p:sp>
      <p:sp>
        <p:nvSpPr>
          <p:cNvPr id="6" name="직사각형 5"/>
          <p:cNvSpPr/>
          <p:nvPr/>
        </p:nvSpPr>
        <p:spPr>
          <a:xfrm>
            <a:off x="438043" y="2351599"/>
            <a:ext cx="6491395" cy="1077218"/>
          </a:xfrm>
          <a:prstGeom prst="rect">
            <a:avLst/>
          </a:prstGeom>
        </p:spPr>
        <p:txBody>
          <a:bodyPr wrap="square">
            <a:spAutoFit/>
          </a:bodyPr>
          <a:lstStyle/>
          <a:p>
            <a:r>
              <a:rPr lang="en-US" altLang="ko-KR" sz="1600" dirty="0">
                <a:latin typeface="Franklin Gothic Book" panose="020B0503020102020204" pitchFamily="34" charset="0"/>
              </a:rPr>
              <a:t>In the food industry, it is required to clean the devices carefully from the viewpoint of hygiene. To mount a timer on the panel on which water may be splashed, select the timer with a higher "Degree of Waterproof Protection."</a:t>
            </a:r>
            <a:endParaRPr lang="ko-KR" altLang="en-US" sz="1600">
              <a:latin typeface="Franklin Gothic Book" panose="020B0503020102020204" pitchFamily="34" charset="0"/>
            </a:endParaRPr>
          </a:p>
        </p:txBody>
      </p:sp>
      <p:cxnSp>
        <p:nvCxnSpPr>
          <p:cNvPr id="9" name="직선 연결선 8"/>
          <p:cNvCxnSpPr/>
          <p:nvPr/>
        </p:nvCxnSpPr>
        <p:spPr>
          <a:xfrm>
            <a:off x="438043" y="2069369"/>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그림 7"/>
          <p:cNvPicPr>
            <a:picLocks noChangeAspect="1"/>
          </p:cNvPicPr>
          <p:nvPr/>
        </p:nvPicPr>
        <p:blipFill rotWithShape="1">
          <a:blip r:embed="rId2"/>
          <a:srcRect l="30087" t="43873" r="14374" b="16483"/>
          <a:stretch/>
        </p:blipFill>
        <p:spPr>
          <a:xfrm>
            <a:off x="2751764" y="3355358"/>
            <a:ext cx="8555832" cy="3254731"/>
          </a:xfrm>
          <a:prstGeom prst="rect">
            <a:avLst/>
          </a:prstGeom>
        </p:spPr>
      </p:pic>
      <p:sp>
        <p:nvSpPr>
          <p:cNvPr id="10" name="모서리가 둥근 직사각형 9"/>
          <p:cNvSpPr/>
          <p:nvPr/>
        </p:nvSpPr>
        <p:spPr>
          <a:xfrm>
            <a:off x="2579427" y="5063319"/>
            <a:ext cx="8447964" cy="532263"/>
          </a:xfrm>
          <a:prstGeom prst="roundRect">
            <a:avLst/>
          </a:prstGeom>
          <a:solidFill>
            <a:srgbClr val="F8CBAD">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763701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360000" y="360000"/>
            <a:ext cx="1336904" cy="369332"/>
          </a:xfrm>
          <a:prstGeom prst="rect">
            <a:avLst/>
          </a:prstGeom>
        </p:spPr>
        <p:txBody>
          <a:bodyPr wrap="none">
            <a:spAutoFit/>
          </a:bodyPr>
          <a:lstStyle/>
          <a:p>
            <a:r>
              <a:rPr lang="en-US" altLang="ko-KR" b="1" dirty="0">
                <a:latin typeface="Franklin Gothic Book" panose="020B0503020102020204" pitchFamily="34" charset="0"/>
              </a:rPr>
              <a:t>Timer Types</a:t>
            </a:r>
          </a:p>
        </p:txBody>
      </p:sp>
      <p:sp>
        <p:nvSpPr>
          <p:cNvPr id="6" name="직사각형 5"/>
          <p:cNvSpPr/>
          <p:nvPr/>
        </p:nvSpPr>
        <p:spPr>
          <a:xfrm>
            <a:off x="360000" y="1128209"/>
            <a:ext cx="9764103" cy="1754326"/>
          </a:xfrm>
          <a:prstGeom prst="rect">
            <a:avLst/>
          </a:prstGeom>
        </p:spPr>
        <p:txBody>
          <a:bodyPr wrap="square">
            <a:spAutoFit/>
          </a:bodyPr>
          <a:lstStyle/>
          <a:p>
            <a:r>
              <a:rPr lang="en-US" altLang="ko-KR" b="1" dirty="0" smtClean="0">
                <a:latin typeface="Franklin Gothic Book" panose="020B0503020102020204" pitchFamily="34" charset="0"/>
              </a:rPr>
              <a:t>Timers of Hanyoung </a:t>
            </a:r>
            <a:r>
              <a:rPr lang="en-US" altLang="ko-KR" b="1" dirty="0" err="1" smtClean="0">
                <a:latin typeface="Franklin Gothic Book" panose="020B0503020102020204" pitchFamily="34" charset="0"/>
              </a:rPr>
              <a:t>Nux</a:t>
            </a:r>
            <a:r>
              <a:rPr lang="en-US" altLang="ko-KR" b="1" dirty="0" smtClean="0">
                <a:latin typeface="Franklin Gothic Book" panose="020B0503020102020204" pitchFamily="34" charset="0"/>
              </a:rPr>
              <a:t> are </a:t>
            </a:r>
            <a:r>
              <a:rPr lang="en-US" altLang="ko-KR" b="1" dirty="0">
                <a:latin typeface="Franklin Gothic Book" panose="020B0503020102020204" pitchFamily="34" charset="0"/>
              </a:rPr>
              <a:t>largely classified into two types: </a:t>
            </a:r>
            <a:r>
              <a:rPr lang="en-US" altLang="ko-KR" b="1" dirty="0" smtClean="0">
                <a:latin typeface="Franklin Gothic Book" panose="020B0503020102020204" pitchFamily="34" charset="0"/>
              </a:rPr>
              <a:t> timer </a:t>
            </a:r>
            <a:r>
              <a:rPr lang="en-US" altLang="ko-KR" b="1" dirty="0">
                <a:latin typeface="Franklin Gothic Book" panose="020B0503020102020204" pitchFamily="34" charset="0"/>
              </a:rPr>
              <a:t>and time </a:t>
            </a:r>
            <a:r>
              <a:rPr lang="en-US" altLang="ko-KR" b="1" dirty="0" smtClean="0">
                <a:latin typeface="Franklin Gothic Book" panose="020B0503020102020204" pitchFamily="34" charset="0"/>
              </a:rPr>
              <a:t>switch</a:t>
            </a:r>
          </a:p>
          <a:p>
            <a:endParaRPr lang="en-US" altLang="ko-KR" dirty="0">
              <a:solidFill>
                <a:srgbClr val="444444"/>
              </a:solidFill>
              <a:latin typeface="Franklin Gothic Book" panose="020B0503020102020204" pitchFamily="34" charset="0"/>
            </a:endParaRPr>
          </a:p>
          <a:p>
            <a:r>
              <a:rPr lang="en-US" altLang="ko-KR" dirty="0">
                <a:latin typeface="Franklin Gothic Book" panose="020B0503020102020204" pitchFamily="34" charset="0"/>
              </a:rPr>
              <a:t>The timers we discussed so far are equipment </a:t>
            </a:r>
            <a:r>
              <a:rPr lang="en-US" altLang="ko-KR" b="1" dirty="0">
                <a:latin typeface="Franklin Gothic Book" panose="020B0503020102020204" pitchFamily="34" charset="0"/>
              </a:rPr>
              <a:t>controlled using time duration</a:t>
            </a:r>
            <a:r>
              <a:rPr lang="en-US" altLang="ko-KR" dirty="0">
                <a:latin typeface="Franklin Gothic Book" panose="020B0503020102020204" pitchFamily="34" charset="0"/>
              </a:rPr>
              <a:t>.</a:t>
            </a:r>
            <a:br>
              <a:rPr lang="en-US" altLang="ko-KR" dirty="0">
                <a:latin typeface="Franklin Gothic Book" panose="020B0503020102020204" pitchFamily="34" charset="0"/>
              </a:rPr>
            </a:br>
            <a:endParaRPr lang="en-US" altLang="ko-KR" dirty="0" smtClean="0">
              <a:latin typeface="Franklin Gothic Book" panose="020B0503020102020204" pitchFamily="34" charset="0"/>
            </a:endParaRPr>
          </a:p>
          <a:p>
            <a:r>
              <a:rPr lang="en-US" altLang="ko-KR" dirty="0" smtClean="0">
                <a:latin typeface="Franklin Gothic Book" panose="020B0503020102020204" pitchFamily="34" charset="0"/>
              </a:rPr>
              <a:t>On </a:t>
            </a:r>
            <a:r>
              <a:rPr lang="en-US" altLang="ko-KR" dirty="0">
                <a:latin typeface="Franklin Gothic Book" panose="020B0503020102020204" pitchFamily="34" charset="0"/>
              </a:rPr>
              <a:t>the other hand, time switches are equipment </a:t>
            </a:r>
            <a:r>
              <a:rPr lang="en-US" altLang="ko-KR" b="1" dirty="0">
                <a:latin typeface="Franklin Gothic Book" panose="020B0503020102020204" pitchFamily="34" charset="0"/>
              </a:rPr>
              <a:t>controlled using time on the clock</a:t>
            </a:r>
            <a:r>
              <a:rPr lang="en-US" altLang="ko-KR" dirty="0">
                <a:latin typeface="Franklin Gothic Book" panose="020B0503020102020204" pitchFamily="34" charset="0"/>
              </a:rPr>
              <a:t>. We will introduce time switches in later pages.</a:t>
            </a:r>
            <a:endParaRPr lang="ko-KR" altLang="en-US">
              <a:latin typeface="Franklin Gothic Book" panose="020B0503020102020204" pitchFamily="34" charset="0"/>
            </a:endParaRPr>
          </a:p>
        </p:txBody>
      </p:sp>
      <p:pic>
        <p:nvPicPr>
          <p:cNvPr id="12290" name="Picture 2" descr="https://dzi3irdbkivnd.cloudfront.net/public/groupcourse/9329/curriculum/14381/groupactivity/177198/32792/%7BB011F467-5D5F-43DC-ABD1-B307AC966968%7D.1440126926.JPG?AWSAccessKeyId=AKIAJKC5T2AUROR7LFKQ&amp;Expires=1483598960&amp;Signature=DV2M4lQAcXCwpNBbH8YxCdqRoKM%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489" y="3505880"/>
            <a:ext cx="3362325" cy="189547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직선 연결선 6"/>
          <p:cNvCxnSpPr/>
          <p:nvPr/>
        </p:nvCxnSpPr>
        <p:spPr>
          <a:xfrm>
            <a:off x="360000" y="159755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444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336092" y="341477"/>
            <a:ext cx="3622595" cy="369332"/>
          </a:xfrm>
          <a:prstGeom prst="rect">
            <a:avLst/>
          </a:prstGeom>
        </p:spPr>
        <p:txBody>
          <a:bodyPr wrap="none">
            <a:spAutoFit/>
          </a:bodyPr>
          <a:lstStyle/>
          <a:p>
            <a:r>
              <a:rPr lang="en-US" altLang="ko-KR" dirty="0">
                <a:latin typeface="Franklin Gothic Book" panose="020B0503020102020204" pitchFamily="34" charset="0"/>
              </a:rPr>
              <a:t>Analog Timers and Digital Timers -1</a:t>
            </a:r>
          </a:p>
        </p:txBody>
      </p:sp>
      <p:sp>
        <p:nvSpPr>
          <p:cNvPr id="5" name="직사각형 4"/>
          <p:cNvSpPr/>
          <p:nvPr/>
        </p:nvSpPr>
        <p:spPr>
          <a:xfrm>
            <a:off x="336091" y="862467"/>
            <a:ext cx="9562651" cy="646331"/>
          </a:xfrm>
          <a:prstGeom prst="rect">
            <a:avLst/>
          </a:prstGeom>
        </p:spPr>
        <p:txBody>
          <a:bodyPr wrap="square">
            <a:spAutoFit/>
          </a:bodyPr>
          <a:lstStyle/>
          <a:p>
            <a:r>
              <a:rPr lang="en-US" altLang="ko-KR" dirty="0">
                <a:latin typeface="Franklin Gothic Book" panose="020B0503020102020204" pitchFamily="34" charset="0"/>
              </a:rPr>
              <a:t>Timers controlled by time duration, which we have discussed so far, consist of two types: </a:t>
            </a:r>
            <a:r>
              <a:rPr lang="en-US" altLang="ko-KR" b="1" dirty="0">
                <a:latin typeface="Franklin Gothic Book" panose="020B0503020102020204" pitchFamily="34" charset="0"/>
              </a:rPr>
              <a:t>analog timers </a:t>
            </a:r>
            <a:r>
              <a:rPr lang="en-US" altLang="ko-KR" dirty="0">
                <a:latin typeface="Franklin Gothic Book" panose="020B0503020102020204" pitchFamily="34" charset="0"/>
              </a:rPr>
              <a:t>and </a:t>
            </a:r>
            <a:r>
              <a:rPr lang="en-US" altLang="ko-KR" b="1" dirty="0">
                <a:latin typeface="Franklin Gothic Book" panose="020B0503020102020204" pitchFamily="34" charset="0"/>
              </a:rPr>
              <a:t>digital timers</a:t>
            </a:r>
            <a:r>
              <a:rPr lang="en-US" altLang="ko-KR" dirty="0">
                <a:latin typeface="Franklin Gothic Book" panose="020B0503020102020204" pitchFamily="34" charset="0"/>
              </a:rPr>
              <a:t>. Let us look at their differences.</a:t>
            </a:r>
            <a:endParaRPr lang="ko-KR" altLang="en-US">
              <a:latin typeface="Franklin Gothic Book" panose="020B0503020102020204" pitchFamily="34" charset="0"/>
            </a:endParaRPr>
          </a:p>
        </p:txBody>
      </p:sp>
      <p:sp>
        <p:nvSpPr>
          <p:cNvPr id="6" name="직사각형 5"/>
          <p:cNvSpPr/>
          <p:nvPr/>
        </p:nvSpPr>
        <p:spPr>
          <a:xfrm>
            <a:off x="336091" y="2486580"/>
            <a:ext cx="5005166" cy="2800767"/>
          </a:xfrm>
          <a:prstGeom prst="rect">
            <a:avLst/>
          </a:prstGeom>
        </p:spPr>
        <p:txBody>
          <a:bodyPr wrap="square">
            <a:spAutoFit/>
          </a:bodyPr>
          <a:lstStyle/>
          <a:p>
            <a:pPr fontAlgn="t"/>
            <a:r>
              <a:rPr lang="en-US" altLang="ko-KR" sz="1600" b="1" dirty="0">
                <a:latin typeface="Franklin Gothic Book" panose="020B0503020102020204" pitchFamily="34" charset="0"/>
              </a:rPr>
              <a:t>Settings</a:t>
            </a:r>
            <a:br>
              <a:rPr lang="en-US" altLang="ko-KR" sz="1600" b="1" dirty="0">
                <a:latin typeface="Franklin Gothic Book" panose="020B0503020102020204" pitchFamily="34" charset="0"/>
              </a:rPr>
            </a:br>
            <a:r>
              <a:rPr lang="en-US" altLang="ko-KR" sz="1600" dirty="0">
                <a:latin typeface="Franklin Gothic Book" panose="020B0503020102020204" pitchFamily="34" charset="0"/>
              </a:rPr>
              <a:t/>
            </a:r>
            <a:br>
              <a:rPr lang="en-US" altLang="ko-KR" sz="1600" dirty="0">
                <a:latin typeface="Franklin Gothic Book" panose="020B0503020102020204" pitchFamily="34" charset="0"/>
              </a:rPr>
            </a:br>
            <a:r>
              <a:rPr lang="en-US" altLang="ko-KR" sz="1600" dirty="0">
                <a:latin typeface="Franklin Gothic Book" panose="020B0503020102020204" pitchFamily="34" charset="0"/>
              </a:rPr>
              <a:t>With an </a:t>
            </a:r>
            <a:r>
              <a:rPr lang="en-US" altLang="ko-KR" sz="1600" b="1" dirty="0">
                <a:latin typeface="Franklin Gothic Book" panose="020B0503020102020204" pitchFamily="34" charset="0"/>
              </a:rPr>
              <a:t>analog timer</a:t>
            </a:r>
            <a:r>
              <a:rPr lang="en-US" altLang="ko-KR" sz="1600" dirty="0">
                <a:latin typeface="Franklin Gothic Book" panose="020B0503020102020204" pitchFamily="34" charset="0"/>
              </a:rPr>
              <a:t>, the time is set with a time-setting dial. This makes time-setting fast and easy. You can turn the dial to make adjustments while monitoring the effect on equipment operation.</a:t>
            </a:r>
            <a:br>
              <a:rPr lang="en-US" altLang="ko-KR" sz="1600" dirty="0">
                <a:latin typeface="Franklin Gothic Book" panose="020B0503020102020204" pitchFamily="34" charset="0"/>
              </a:rPr>
            </a:br>
            <a:r>
              <a:rPr lang="en-US" altLang="ko-KR" sz="1600" dirty="0">
                <a:latin typeface="Franklin Gothic Book" panose="020B0503020102020204" pitchFamily="34" charset="0"/>
              </a:rPr>
              <a:t/>
            </a:r>
            <a:br>
              <a:rPr lang="en-US" altLang="ko-KR" sz="1600" dirty="0">
                <a:latin typeface="Franklin Gothic Book" panose="020B0503020102020204" pitchFamily="34" charset="0"/>
              </a:rPr>
            </a:br>
            <a:r>
              <a:rPr lang="en-US" altLang="ko-KR" sz="1600" dirty="0">
                <a:latin typeface="Franklin Gothic Book" panose="020B0503020102020204" pitchFamily="34" charset="0"/>
              </a:rPr>
              <a:t>The </a:t>
            </a:r>
            <a:r>
              <a:rPr lang="en-US" altLang="ko-KR" sz="1600" b="1" dirty="0">
                <a:latin typeface="Franklin Gothic Book" panose="020B0503020102020204" pitchFamily="34" charset="0"/>
              </a:rPr>
              <a:t>digital timer</a:t>
            </a:r>
            <a:r>
              <a:rPr lang="en-US" altLang="ko-KR" sz="1600" dirty="0">
                <a:latin typeface="Franklin Gothic Book" panose="020B0503020102020204" pitchFamily="34" charset="0"/>
              </a:rPr>
              <a:t> specifies the preset time with numbers, using up/down keys. Therefore, there is no worry about setting errors no matter who makes the settings and how many times</a:t>
            </a:r>
            <a:r>
              <a:rPr lang="en-US" altLang="ko-KR" sz="1600" dirty="0" smtClean="0">
                <a:latin typeface="Franklin Gothic Book" panose="020B0503020102020204" pitchFamily="34" charset="0"/>
              </a:rPr>
              <a:t>.</a:t>
            </a:r>
            <a:endParaRPr lang="en-US" altLang="ko-KR" sz="1600" dirty="0">
              <a:latin typeface="Franklin Gothic Book" panose="020B0503020102020204" pitchFamily="34" charset="0"/>
            </a:endParaRPr>
          </a:p>
        </p:txBody>
      </p:sp>
      <p:pic>
        <p:nvPicPr>
          <p:cNvPr id="13314" name="Picture 2" descr="https://dzi3irdbkivnd.cloudfront.net/public/groupcourse/9329/curriculum/14381/groupactivity/177199/32792/%7BC8F23E57-8B24-434F-BBB6-FDCF6A4007C1%7D.1440126945.JPG?AWSAccessKeyId=AKIAJKC5T2AUROR7LFKQ&amp;Expires=1483599039&amp;Signature=%2BAaXzkSjwX8cWrj8d5RkvI%2BQltk%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9061" y="2486580"/>
            <a:ext cx="5494328" cy="280076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직선 연결선 7"/>
          <p:cNvCxnSpPr/>
          <p:nvPr/>
        </p:nvCxnSpPr>
        <p:spPr>
          <a:xfrm>
            <a:off x="360000" y="159755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875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360000" y="360000"/>
            <a:ext cx="3627403" cy="369332"/>
          </a:xfrm>
          <a:prstGeom prst="rect">
            <a:avLst/>
          </a:prstGeom>
        </p:spPr>
        <p:txBody>
          <a:bodyPr wrap="none">
            <a:spAutoFit/>
          </a:bodyPr>
          <a:lstStyle/>
          <a:p>
            <a:r>
              <a:rPr lang="en-US" altLang="ko-KR" b="1" dirty="0">
                <a:solidFill>
                  <a:srgbClr val="444444"/>
                </a:solidFill>
                <a:latin typeface="Franklin Gothic Book" panose="020B0503020102020204" pitchFamily="34" charset="0"/>
              </a:rPr>
              <a:t>Analog Timers and Digital Timers -2</a:t>
            </a:r>
            <a:endParaRPr lang="en-US" altLang="ko-KR" b="1" i="0" dirty="0">
              <a:solidFill>
                <a:srgbClr val="444444"/>
              </a:solidFill>
              <a:effectLst/>
              <a:latin typeface="Franklin Gothic Book" panose="020B0503020102020204" pitchFamily="34" charset="0"/>
            </a:endParaRPr>
          </a:p>
        </p:txBody>
      </p:sp>
      <p:sp>
        <p:nvSpPr>
          <p:cNvPr id="5" name="직사각형 4"/>
          <p:cNvSpPr/>
          <p:nvPr/>
        </p:nvSpPr>
        <p:spPr>
          <a:xfrm>
            <a:off x="442048" y="1126982"/>
            <a:ext cx="10429151" cy="2031325"/>
          </a:xfrm>
          <a:prstGeom prst="rect">
            <a:avLst/>
          </a:prstGeom>
        </p:spPr>
        <p:txBody>
          <a:bodyPr wrap="square">
            <a:spAutoFit/>
          </a:bodyPr>
          <a:lstStyle/>
          <a:p>
            <a:r>
              <a:rPr lang="en-US" altLang="ko-KR" b="1" dirty="0">
                <a:solidFill>
                  <a:srgbClr val="444444"/>
                </a:solidFill>
                <a:latin typeface="Franklin Gothic Book" panose="020B0503020102020204" pitchFamily="34" charset="0"/>
              </a:rPr>
              <a:t>Display</a:t>
            </a:r>
            <a:br>
              <a:rPr lang="en-US" altLang="ko-KR" b="1" dirty="0">
                <a:solidFill>
                  <a:srgbClr val="444444"/>
                </a:solidFill>
                <a:latin typeface="Franklin Gothic Book" panose="020B0503020102020204" pitchFamily="34" charset="0"/>
              </a:rPr>
            </a:br>
            <a:r>
              <a:rPr lang="en-US" altLang="ko-KR" dirty="0">
                <a:latin typeface="Franklin Gothic Book" panose="020B0503020102020204" pitchFamily="34" charset="0"/>
              </a:rPr>
              <a:t/>
            </a:r>
            <a:br>
              <a:rPr lang="en-US" altLang="ko-KR" dirty="0">
                <a:latin typeface="Franklin Gothic Book" panose="020B0503020102020204" pitchFamily="34" charset="0"/>
              </a:rPr>
            </a:br>
            <a:r>
              <a:rPr lang="en-US" altLang="ko-KR" dirty="0">
                <a:solidFill>
                  <a:srgbClr val="444444"/>
                </a:solidFill>
                <a:latin typeface="Franklin Gothic Book" panose="020B0503020102020204" pitchFamily="34" charset="0"/>
              </a:rPr>
              <a:t>Most</a:t>
            </a:r>
            <a:r>
              <a:rPr lang="en-US" altLang="ko-KR" b="1" dirty="0">
                <a:solidFill>
                  <a:srgbClr val="444444"/>
                </a:solidFill>
                <a:latin typeface="Franklin Gothic Book" panose="020B0503020102020204" pitchFamily="34" charset="0"/>
              </a:rPr>
              <a:t> analog timers</a:t>
            </a:r>
            <a:r>
              <a:rPr lang="en-US" altLang="ko-KR" dirty="0">
                <a:solidFill>
                  <a:srgbClr val="444444"/>
                </a:solidFill>
                <a:latin typeface="Franklin Gothic Book" panose="020B0503020102020204" pitchFamily="34" charset="0"/>
              </a:rPr>
              <a:t> do not display elapsed time but they have </a:t>
            </a:r>
            <a:r>
              <a:rPr lang="en-US" altLang="ko-KR" u="sng" dirty="0">
                <a:solidFill>
                  <a:srgbClr val="444444"/>
                </a:solidFill>
                <a:latin typeface="Franklin Gothic Book" panose="020B0503020102020204" pitchFamily="34" charset="0"/>
              </a:rPr>
              <a:t>indicators</a:t>
            </a:r>
            <a:r>
              <a:rPr lang="en-US" altLang="ko-KR" dirty="0">
                <a:solidFill>
                  <a:srgbClr val="444444"/>
                </a:solidFill>
                <a:latin typeface="Franklin Gothic Book" panose="020B0503020102020204" pitchFamily="34" charset="0"/>
              </a:rPr>
              <a:t> that allow you to check their operating status, such as timing or outputting.</a:t>
            </a:r>
            <a:r>
              <a:rPr lang="en-US" altLang="ko-KR" dirty="0">
                <a:latin typeface="Franklin Gothic Book" panose="020B0503020102020204" pitchFamily="34" charset="0"/>
              </a:rPr>
              <a:t/>
            </a:r>
            <a:br>
              <a:rPr lang="en-US" altLang="ko-KR" dirty="0">
                <a:latin typeface="Franklin Gothic Book" panose="020B0503020102020204" pitchFamily="34" charset="0"/>
              </a:rPr>
            </a:br>
            <a:r>
              <a:rPr lang="en-US" altLang="ko-KR" dirty="0">
                <a:latin typeface="Franklin Gothic Book" panose="020B0503020102020204" pitchFamily="34" charset="0"/>
              </a:rPr>
              <a:t/>
            </a:r>
            <a:br>
              <a:rPr lang="en-US" altLang="ko-KR" dirty="0">
                <a:latin typeface="Franklin Gothic Book" panose="020B0503020102020204" pitchFamily="34" charset="0"/>
              </a:rPr>
            </a:br>
            <a:r>
              <a:rPr lang="en-US" altLang="ko-KR" b="1" dirty="0">
                <a:solidFill>
                  <a:srgbClr val="444444"/>
                </a:solidFill>
                <a:latin typeface="Franklin Gothic Book" panose="020B0503020102020204" pitchFamily="34" charset="0"/>
              </a:rPr>
              <a:t>Digital timers</a:t>
            </a:r>
            <a:r>
              <a:rPr lang="en-US" altLang="ko-KR" dirty="0">
                <a:solidFill>
                  <a:srgbClr val="444444"/>
                </a:solidFill>
                <a:latin typeface="Franklin Gothic Book" panose="020B0503020102020204" pitchFamily="34" charset="0"/>
              </a:rPr>
              <a:t> digitally show both the elapsed time (present value) and the preset time. You can see the present value change when the timer operates. This is not possible with analog timers.</a:t>
            </a:r>
            <a:endParaRPr lang="ko-KR" altLang="en-US">
              <a:latin typeface="Franklin Gothic Book" panose="020B0503020102020204" pitchFamily="34" charset="0"/>
            </a:endParaRPr>
          </a:p>
        </p:txBody>
      </p:sp>
      <p:sp>
        <p:nvSpPr>
          <p:cNvPr id="6" name="직사각형 5"/>
          <p:cNvSpPr/>
          <p:nvPr/>
        </p:nvSpPr>
        <p:spPr>
          <a:xfrm>
            <a:off x="442048" y="3530937"/>
            <a:ext cx="5741038" cy="923330"/>
          </a:xfrm>
          <a:prstGeom prst="rect">
            <a:avLst/>
          </a:prstGeom>
        </p:spPr>
        <p:txBody>
          <a:bodyPr wrap="square">
            <a:spAutoFit/>
          </a:bodyPr>
          <a:lstStyle/>
          <a:p>
            <a:pPr>
              <a:buFont typeface="+mj-lt"/>
              <a:buAutoNum type="arabicPeriod"/>
            </a:pPr>
            <a:r>
              <a:rPr lang="en-US" altLang="ko-KR" dirty="0">
                <a:solidFill>
                  <a:srgbClr val="444444"/>
                </a:solidFill>
                <a:latin typeface="Franklin Gothic Book" panose="020B0503020102020204" pitchFamily="34" charset="0"/>
              </a:rPr>
              <a:t>Output Indicator - Lit when output is turned on.</a:t>
            </a:r>
          </a:p>
          <a:p>
            <a:pPr>
              <a:buFont typeface="+mj-lt"/>
              <a:buAutoNum type="arabicPeriod"/>
            </a:pPr>
            <a:r>
              <a:rPr lang="en-US" altLang="ko-KR" dirty="0">
                <a:solidFill>
                  <a:srgbClr val="444444"/>
                </a:solidFill>
                <a:latin typeface="Franklin Gothic Book" panose="020B0503020102020204" pitchFamily="34" charset="0"/>
              </a:rPr>
              <a:t>Power Indicator - Flashes green when the timer operates; lit when the timer stops operating.</a:t>
            </a:r>
            <a:endParaRPr lang="en-US" altLang="ko-KR" b="0" i="0" dirty="0">
              <a:solidFill>
                <a:srgbClr val="444444"/>
              </a:solidFill>
              <a:effectLst/>
              <a:latin typeface="Franklin Gothic Book" panose="020B0503020102020204" pitchFamily="34" charset="0"/>
            </a:endParaRPr>
          </a:p>
        </p:txBody>
      </p:sp>
      <p:cxnSp>
        <p:nvCxnSpPr>
          <p:cNvPr id="9" name="직선 연결선 8"/>
          <p:cNvCxnSpPr/>
          <p:nvPr/>
        </p:nvCxnSpPr>
        <p:spPr>
          <a:xfrm>
            <a:off x="360000" y="159755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4098" name="Picture 2" descr="http://kor.hynux.com/Goods/1306/1306100059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5512" y="3158307"/>
            <a:ext cx="4055687" cy="3379739"/>
          </a:xfrm>
          <a:prstGeom prst="rect">
            <a:avLst/>
          </a:prstGeom>
          <a:noFill/>
          <a:extLst>
            <a:ext uri="{909E8E84-426E-40DD-AFC4-6F175D3DCCD1}">
              <a14:hiddenFill xmlns:a14="http://schemas.microsoft.com/office/drawing/2010/main">
                <a:solidFill>
                  <a:srgbClr val="FFFFFF"/>
                </a:solidFill>
              </a14:hiddenFill>
            </a:ext>
          </a:extLst>
        </p:spPr>
      </p:pic>
      <p:sp>
        <p:nvSpPr>
          <p:cNvPr id="2" name="설명선 2 1"/>
          <p:cNvSpPr/>
          <p:nvPr/>
        </p:nvSpPr>
        <p:spPr>
          <a:xfrm>
            <a:off x="6574970" y="3555957"/>
            <a:ext cx="522515" cy="470570"/>
          </a:xfrm>
          <a:prstGeom prst="borderCallout2">
            <a:avLst>
              <a:gd name="adj1" fmla="val 47448"/>
              <a:gd name="adj2" fmla="val 95635"/>
              <a:gd name="adj3" fmla="val 88708"/>
              <a:gd name="adj4" fmla="val 261110"/>
              <a:gd name="adj5" fmla="val 145713"/>
              <a:gd name="adj6" fmla="val 48746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rgbClr val="C00000"/>
                </a:solidFill>
                <a:latin typeface="굴림체" panose="020B0609000101010101" pitchFamily="49" charset="-127"/>
                <a:ea typeface="굴림체" panose="020B0609000101010101" pitchFamily="49" charset="-127"/>
              </a:rPr>
              <a:t>①</a:t>
            </a:r>
            <a:endParaRPr lang="ko-KR" altLang="en-US" sz="2000" b="1">
              <a:solidFill>
                <a:srgbClr val="C00000"/>
              </a:solidFill>
            </a:endParaRPr>
          </a:p>
        </p:txBody>
      </p:sp>
      <p:sp>
        <p:nvSpPr>
          <p:cNvPr id="10" name="설명선 2 9"/>
          <p:cNvSpPr/>
          <p:nvPr/>
        </p:nvSpPr>
        <p:spPr>
          <a:xfrm>
            <a:off x="10080170" y="3889714"/>
            <a:ext cx="522515" cy="470570"/>
          </a:xfrm>
          <a:prstGeom prst="borderCallout2">
            <a:avLst>
              <a:gd name="adj1" fmla="val 50533"/>
              <a:gd name="adj2" fmla="val 1191"/>
              <a:gd name="adj3" fmla="val 73286"/>
              <a:gd name="adj4" fmla="val -75001"/>
              <a:gd name="adj5" fmla="val 87109"/>
              <a:gd name="adj6" fmla="val -126428"/>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rgbClr val="C00000"/>
                </a:solidFill>
                <a:latin typeface="굴림체" panose="020B0609000101010101" pitchFamily="49" charset="-127"/>
                <a:ea typeface="굴림체" panose="020B0609000101010101" pitchFamily="49" charset="-127"/>
              </a:rPr>
              <a:t>①</a:t>
            </a:r>
            <a:endParaRPr lang="ko-KR" altLang="en-US" sz="2000" b="1">
              <a:solidFill>
                <a:srgbClr val="C00000"/>
              </a:solidFill>
            </a:endParaRPr>
          </a:p>
        </p:txBody>
      </p:sp>
    </p:spTree>
    <p:extLst>
      <p:ext uri="{BB962C8B-B14F-4D97-AF65-F5344CB8AC3E}">
        <p14:creationId xmlns:p14="http://schemas.microsoft.com/office/powerpoint/2010/main" val="2731348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60000" y="375388"/>
            <a:ext cx="3044937" cy="38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791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atinLnBrk="0"/>
            <a:r>
              <a:rPr lang="en-US" altLang="ko-KR" b="1" dirty="0">
                <a:latin typeface="Franklin Gothic Book" panose="020B0503020102020204" pitchFamily="34" charset="0"/>
              </a:rPr>
              <a:t>Operation </a:t>
            </a:r>
            <a:r>
              <a:rPr lang="en-US" altLang="ko-KR" b="1" dirty="0" smtClean="0">
                <a:latin typeface="Franklin Gothic Book" panose="020B0503020102020204" pitchFamily="34" charset="0"/>
              </a:rPr>
              <a:t>Mechanism</a:t>
            </a:r>
            <a:endParaRPr kumimoji="0" lang="ko-KR" altLang="ko-KR" b="1" i="0" u="none" strike="noStrike" cap="none" normalizeH="0" baseline="0" dirty="0" smtClean="0">
              <a:ln>
                <a:noFill/>
              </a:ln>
              <a:solidFill>
                <a:srgbClr val="444444"/>
              </a:solidFill>
              <a:effectLst/>
              <a:latin typeface="Franklin Gothic Book" panose="020B0503020102020204" pitchFamily="34" charset="0"/>
              <a:ea typeface="Noto Sans"/>
            </a:endParaRPr>
          </a:p>
        </p:txBody>
      </p:sp>
      <p:pic>
        <p:nvPicPr>
          <p:cNvPr id="1027" name="Picture 3" descr="https://dzi3irdbkivnd.cloudfront.net/public/groupcourse/9329/curriculum/14381/groupactivity/177179/32792/Timechart%28EN%29.1446784965936.png?AWSAccessKeyId=AKIAJKC5T2AUROR7LFKQ&amp;Expires=1482892350&amp;Signature=YdoutXTmAGa7b8Ze7OnOslc%2BI9s%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155" y="5028698"/>
            <a:ext cx="2714625" cy="1428751"/>
          </a:xfrm>
          <a:prstGeom prst="rect">
            <a:avLst/>
          </a:prstGeom>
          <a:noFill/>
          <a:extLst>
            <a:ext uri="{909E8E84-426E-40DD-AFC4-6F175D3DCCD1}">
              <a14:hiddenFill xmlns:a14="http://schemas.microsoft.com/office/drawing/2010/main">
                <a:solidFill>
                  <a:srgbClr val="FFFFFF"/>
                </a:solidFill>
              </a14:hiddenFill>
            </a:ext>
          </a:extLst>
        </p:spPr>
      </p:pic>
      <p:sp>
        <p:nvSpPr>
          <p:cNvPr id="6" name="직사각형 5"/>
          <p:cNvSpPr/>
          <p:nvPr/>
        </p:nvSpPr>
        <p:spPr>
          <a:xfrm>
            <a:off x="356937" y="776746"/>
            <a:ext cx="11000874" cy="2062103"/>
          </a:xfrm>
          <a:prstGeom prst="rect">
            <a:avLst/>
          </a:prstGeom>
        </p:spPr>
        <p:txBody>
          <a:bodyPr wrap="square">
            <a:spAutoFit/>
          </a:bodyPr>
          <a:lstStyle/>
          <a:p>
            <a:pPr lvl="0" fontAlgn="t" latinLnBrk="0"/>
            <a:r>
              <a:rPr lang="en-US" altLang="ko-KR" sz="1600" dirty="0" smtClean="0">
                <a:latin typeface="Franklin Gothic Book" panose="020B0503020102020204" pitchFamily="34" charset="0"/>
              </a:rPr>
              <a:t>Let </a:t>
            </a:r>
            <a:r>
              <a:rPr lang="en-US" altLang="ko-KR" sz="1600" dirty="0">
                <a:latin typeface="Franklin Gothic Book" panose="020B0503020102020204" pitchFamily="34" charset="0"/>
              </a:rPr>
              <a:t>us look at the timer operations compared with the relay operations.</a:t>
            </a:r>
            <a:br>
              <a:rPr lang="en-US" altLang="ko-KR" sz="1600" dirty="0">
                <a:latin typeface="Franklin Gothic Book" panose="020B0503020102020204" pitchFamily="34" charset="0"/>
              </a:rPr>
            </a:br>
            <a:endParaRPr lang="en-US" altLang="ko-KR" sz="1600" dirty="0" smtClean="0">
              <a:latin typeface="Franklin Gothic Book" panose="020B0503020102020204" pitchFamily="34" charset="0"/>
            </a:endParaRPr>
          </a:p>
          <a:p>
            <a:pPr lvl="0" fontAlgn="t" latinLnBrk="0"/>
            <a:r>
              <a:rPr lang="en-US" altLang="ko-KR" sz="1600" dirty="0" smtClean="0">
                <a:latin typeface="Franklin Gothic Book" panose="020B0503020102020204" pitchFamily="34" charset="0"/>
              </a:rPr>
              <a:t>The </a:t>
            </a:r>
            <a:r>
              <a:rPr lang="en-US" altLang="ko-KR" sz="1600" dirty="0">
                <a:latin typeface="Franklin Gothic Book" panose="020B0503020102020204" pitchFamily="34" charset="0"/>
              </a:rPr>
              <a:t>relay switches the contacts and sends the output signal at the time when the voltage is applied to the coil.</a:t>
            </a:r>
            <a:r>
              <a:rPr lang="ko-KR" altLang="ko-KR" sz="1600">
                <a:solidFill>
                  <a:srgbClr val="444444"/>
                </a:solidFill>
                <a:latin typeface="Franklin Gothic Book" panose="020B0503020102020204" pitchFamily="34" charset="0"/>
                <a:ea typeface="Noto Sans"/>
              </a:rPr>
              <a:t/>
            </a:r>
            <a:br>
              <a:rPr lang="ko-KR" altLang="ko-KR" sz="1600">
                <a:solidFill>
                  <a:srgbClr val="444444"/>
                </a:solidFill>
                <a:latin typeface="Franklin Gothic Book" panose="020B0503020102020204" pitchFamily="34" charset="0"/>
                <a:ea typeface="Noto Sans"/>
              </a:rPr>
            </a:br>
            <a:r>
              <a:rPr lang="ko-KR" altLang="ko-KR" sz="1600">
                <a:solidFill>
                  <a:srgbClr val="444444"/>
                </a:solidFill>
                <a:latin typeface="Franklin Gothic Book" panose="020B0503020102020204" pitchFamily="34" charset="0"/>
                <a:ea typeface="Noto Sans"/>
              </a:rPr>
              <a:t/>
            </a:r>
            <a:br>
              <a:rPr lang="ko-KR" altLang="ko-KR" sz="1600">
                <a:solidFill>
                  <a:srgbClr val="444444"/>
                </a:solidFill>
                <a:latin typeface="Franklin Gothic Book" panose="020B0503020102020204" pitchFamily="34" charset="0"/>
                <a:ea typeface="Noto Sans"/>
              </a:rPr>
            </a:br>
            <a:r>
              <a:rPr lang="en-US" altLang="ko-KR" sz="1600" dirty="0" smtClean="0">
                <a:latin typeface="Franklin Gothic Book" panose="020B0503020102020204" pitchFamily="34" charset="0"/>
              </a:rPr>
              <a:t>On </a:t>
            </a:r>
            <a:r>
              <a:rPr lang="en-US" altLang="ko-KR" sz="1600" dirty="0">
                <a:latin typeface="Franklin Gothic Book" panose="020B0503020102020204" pitchFamily="34" charset="0"/>
              </a:rPr>
              <a:t>the other hand, when the timer receives an input signal, its timing unit starts to measure time. When the preset time is reached, the timer switches the contacts and sends an output signal. </a:t>
            </a:r>
            <a:endParaRPr lang="en-US" altLang="ko-KR" sz="1600" dirty="0">
              <a:solidFill>
                <a:srgbClr val="444444"/>
              </a:solidFill>
              <a:latin typeface="Franklin Gothic Book" panose="020B0503020102020204" pitchFamily="34" charset="0"/>
              <a:ea typeface="Noto Sans"/>
            </a:endParaRPr>
          </a:p>
          <a:p>
            <a:pPr lvl="0" fontAlgn="t" latinLnBrk="0"/>
            <a:r>
              <a:rPr lang="ko-KR" altLang="ko-KR" sz="1600" dirty="0">
                <a:solidFill>
                  <a:srgbClr val="444444"/>
                </a:solidFill>
                <a:latin typeface="Franklin Gothic Book" panose="020B0503020102020204" pitchFamily="34" charset="0"/>
                <a:ea typeface="Noto Sans"/>
              </a:rPr>
              <a:t/>
            </a:r>
            <a:br>
              <a:rPr lang="ko-KR" altLang="ko-KR" sz="1600" dirty="0">
                <a:solidFill>
                  <a:srgbClr val="444444"/>
                </a:solidFill>
                <a:latin typeface="Franklin Gothic Book" panose="020B0503020102020204" pitchFamily="34" charset="0"/>
                <a:ea typeface="Noto Sans"/>
              </a:rPr>
            </a:br>
            <a:r>
              <a:rPr lang="ko-KR" altLang="ko-KR" sz="1600" dirty="0">
                <a:solidFill>
                  <a:srgbClr val="444444"/>
                </a:solidFill>
                <a:latin typeface="Franklin Gothic Book" panose="020B0503020102020204" pitchFamily="34" charset="0"/>
                <a:ea typeface="Noto Sans"/>
              </a:rPr>
              <a:t>        </a:t>
            </a:r>
          </a:p>
        </p:txBody>
      </p:sp>
      <p:pic>
        <p:nvPicPr>
          <p:cNvPr id="4101" name="Picture 5" descr="https://dzi3irdbkivnd.cloudfront.net/public/groupcourse/9329/curriculum/14381/groupactivity/177179/32792/1en.1441624529.JPG?AWSAccessKeyId=AKIAJKC5T2AUROR7LFKQ&amp;Expires=1483613351&amp;Signature=UD9zhK8vEIje06Uu5ttlH6Vgnz4%3D"/>
          <p:cNvPicPr>
            <a:picLocks noChangeAspect="1" noChangeArrowheads="1"/>
          </p:cNvPicPr>
          <p:nvPr/>
        </p:nvPicPr>
        <p:blipFill rotWithShape="1">
          <a:blip r:embed="rId3">
            <a:extLst>
              <a:ext uri="{28A0092B-C50C-407E-A947-70E740481C1C}">
                <a14:useLocalDpi xmlns:a14="http://schemas.microsoft.com/office/drawing/2010/main" val="0"/>
              </a:ext>
            </a:extLst>
          </a:blip>
          <a:srcRect t="40763"/>
          <a:stretch/>
        </p:blipFill>
        <p:spPr bwMode="auto">
          <a:xfrm>
            <a:off x="6380150" y="3700097"/>
            <a:ext cx="5050449" cy="2757352"/>
          </a:xfrm>
          <a:prstGeom prst="rect">
            <a:avLst/>
          </a:prstGeom>
          <a:noFill/>
          <a:extLst>
            <a:ext uri="{909E8E84-426E-40DD-AFC4-6F175D3DCCD1}">
              <a14:hiddenFill xmlns:a14="http://schemas.microsoft.com/office/drawing/2010/main">
                <a:solidFill>
                  <a:srgbClr val="FFFFFF"/>
                </a:solidFill>
              </a14:hiddenFill>
            </a:ext>
          </a:extLst>
        </p:spPr>
      </p:pic>
      <p:sp>
        <p:nvSpPr>
          <p:cNvPr id="7" name="직사각형 6"/>
          <p:cNvSpPr/>
          <p:nvPr/>
        </p:nvSpPr>
        <p:spPr>
          <a:xfrm>
            <a:off x="356937" y="2763152"/>
            <a:ext cx="6096000" cy="1323439"/>
          </a:xfrm>
          <a:prstGeom prst="rect">
            <a:avLst/>
          </a:prstGeom>
        </p:spPr>
        <p:txBody>
          <a:bodyPr>
            <a:spAutoFit/>
          </a:bodyPr>
          <a:lstStyle/>
          <a:p>
            <a:pPr lvl="0" fontAlgn="t" latinLnBrk="0"/>
            <a:r>
              <a:rPr lang="en-US" altLang="ko-KR" sz="1600" dirty="0">
                <a:latin typeface="Franklin Gothic Book" panose="020B0503020102020204" pitchFamily="34" charset="0"/>
              </a:rPr>
              <a:t>As you can see, timers are different from relays in that</a:t>
            </a:r>
            <a:r>
              <a:rPr lang="en-US" altLang="ko-KR" sz="1600" b="1" dirty="0">
                <a:latin typeface="Franklin Gothic Book" panose="020B0503020102020204" pitchFamily="34" charset="0"/>
              </a:rPr>
              <a:t> timers add the element of time to output signals.</a:t>
            </a:r>
            <a:endParaRPr lang="ko-KR" altLang="ko-KR" sz="1600">
              <a:solidFill>
                <a:srgbClr val="444444"/>
              </a:solidFill>
              <a:latin typeface="Franklin Gothic Book" panose="020B0503020102020204" pitchFamily="34" charset="0"/>
              <a:ea typeface="Noto Sans"/>
            </a:endParaRPr>
          </a:p>
          <a:p>
            <a:pPr lvl="0" fontAlgn="t" latinLnBrk="0"/>
            <a:endParaRPr lang="en-US" altLang="ko-KR" sz="1600" dirty="0">
              <a:latin typeface="Franklin Gothic Book" panose="020B0503020102020204" pitchFamily="34" charset="0"/>
            </a:endParaRPr>
          </a:p>
          <a:p>
            <a:pPr lvl="0" fontAlgn="t" latinLnBrk="0"/>
            <a:r>
              <a:rPr lang="en-US" altLang="ko-KR" sz="1600" dirty="0">
                <a:latin typeface="Franklin Gothic Book" panose="020B0503020102020204" pitchFamily="34" charset="0"/>
              </a:rPr>
              <a:t>A </a:t>
            </a:r>
            <a:r>
              <a:rPr lang="en-US" altLang="ko-KR" sz="1600" b="1" dirty="0">
                <a:latin typeface="Franklin Gothic Book" panose="020B0503020102020204" pitchFamily="34" charset="0"/>
              </a:rPr>
              <a:t>timing chart</a:t>
            </a:r>
            <a:r>
              <a:rPr lang="en-US" altLang="ko-KR" sz="1600" dirty="0">
                <a:latin typeface="Franklin Gothic Book" panose="020B0503020102020204" pitchFamily="34" charset="0"/>
              </a:rPr>
              <a:t> can be used to show the operations of the timer and the relay as follows.</a:t>
            </a:r>
            <a:r>
              <a:rPr lang="ko-KR" altLang="ko-KR" sz="1600">
                <a:solidFill>
                  <a:srgbClr val="444444"/>
                </a:solidFill>
                <a:latin typeface="Franklin Gothic Book" panose="020B0503020102020204" pitchFamily="34" charset="0"/>
                <a:ea typeface="Noto Sans"/>
              </a:rPr>
              <a:t>     </a:t>
            </a:r>
            <a:endParaRPr lang="ko-KR" altLang="en-US" sz="1600">
              <a:latin typeface="Franklin Gothic Book" panose="020B0503020102020204" pitchFamily="34" charset="0"/>
            </a:endParaRPr>
          </a:p>
        </p:txBody>
      </p:sp>
      <p:cxnSp>
        <p:nvCxnSpPr>
          <p:cNvPr id="11" name="직선 연결선 10"/>
          <p:cNvCxnSpPr/>
          <p:nvPr/>
        </p:nvCxnSpPr>
        <p:spPr>
          <a:xfrm>
            <a:off x="278787" y="776746"/>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10653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360000" y="360000"/>
            <a:ext cx="3627403" cy="369332"/>
          </a:xfrm>
          <a:prstGeom prst="rect">
            <a:avLst/>
          </a:prstGeom>
        </p:spPr>
        <p:txBody>
          <a:bodyPr wrap="none">
            <a:spAutoFit/>
          </a:bodyPr>
          <a:lstStyle/>
          <a:p>
            <a:r>
              <a:rPr lang="en-US" altLang="ko-KR" b="1" dirty="0">
                <a:latin typeface="Franklin Gothic Book" panose="020B0503020102020204" pitchFamily="34" charset="0"/>
              </a:rPr>
              <a:t>Analog Timers and Digital Timers -3</a:t>
            </a:r>
          </a:p>
        </p:txBody>
      </p:sp>
      <p:sp>
        <p:nvSpPr>
          <p:cNvPr id="6" name="직사각형 5"/>
          <p:cNvSpPr/>
          <p:nvPr/>
        </p:nvSpPr>
        <p:spPr>
          <a:xfrm>
            <a:off x="399591" y="1027837"/>
            <a:ext cx="11066694" cy="1077218"/>
          </a:xfrm>
          <a:prstGeom prst="rect">
            <a:avLst/>
          </a:prstGeom>
        </p:spPr>
        <p:txBody>
          <a:bodyPr wrap="square">
            <a:spAutoFit/>
          </a:bodyPr>
          <a:lstStyle/>
          <a:p>
            <a:r>
              <a:rPr lang="en-US" altLang="ko-KR" sz="1600" b="1" dirty="0">
                <a:latin typeface="Franklin Gothic Book" panose="020B0503020102020204" pitchFamily="34" charset="0"/>
              </a:rPr>
              <a:t>Accuracy</a:t>
            </a:r>
            <a:br>
              <a:rPr lang="en-US" altLang="ko-KR" sz="1600" b="1" dirty="0">
                <a:latin typeface="Franklin Gothic Book" panose="020B0503020102020204" pitchFamily="34" charset="0"/>
              </a:rPr>
            </a:br>
            <a:r>
              <a:rPr lang="en-US" altLang="ko-KR" sz="1600" dirty="0">
                <a:latin typeface="Franklin Gothic Book" panose="020B0503020102020204" pitchFamily="34" charset="0"/>
              </a:rPr>
              <a:t>Digital and analog timers use different types of internal circuits to generate time. </a:t>
            </a:r>
            <a:r>
              <a:rPr lang="en-US" altLang="ko-KR" sz="1600" b="1" dirty="0">
                <a:latin typeface="Franklin Gothic Book" panose="020B0503020102020204" pitchFamily="34" charset="0"/>
              </a:rPr>
              <a:t>Digital timers are very accurate</a:t>
            </a:r>
            <a:r>
              <a:rPr lang="en-US" altLang="ko-KR" sz="1600" dirty="0">
                <a:latin typeface="Franklin Gothic Book" panose="020B0503020102020204" pitchFamily="34" charset="0"/>
              </a:rPr>
              <a:t> because they use expensive precision circuits. They are the best selection when requiring accurate time control down to hundredths of a second, as for example 1.25 seconds</a:t>
            </a:r>
            <a:r>
              <a:rPr lang="en-US" altLang="ko-KR" sz="1600" dirty="0" smtClean="0">
                <a:latin typeface="Franklin Gothic Book" panose="020B0503020102020204" pitchFamily="34" charset="0"/>
              </a:rPr>
              <a:t>.</a:t>
            </a:r>
            <a:endParaRPr lang="ko-KR" altLang="en-US" sz="1600">
              <a:latin typeface="Franklin Gothic Book" panose="020B0503020102020204" pitchFamily="34" charset="0"/>
            </a:endParaRPr>
          </a:p>
        </p:txBody>
      </p:sp>
      <p:sp>
        <p:nvSpPr>
          <p:cNvPr id="7" name="직사각형 6"/>
          <p:cNvSpPr/>
          <p:nvPr/>
        </p:nvSpPr>
        <p:spPr>
          <a:xfrm>
            <a:off x="399591" y="2256076"/>
            <a:ext cx="10805437" cy="830997"/>
          </a:xfrm>
          <a:prstGeom prst="rect">
            <a:avLst/>
          </a:prstGeom>
        </p:spPr>
        <p:txBody>
          <a:bodyPr wrap="square">
            <a:spAutoFit/>
          </a:bodyPr>
          <a:lstStyle/>
          <a:p>
            <a:pPr fontAlgn="t"/>
            <a:r>
              <a:rPr lang="en-US" altLang="ko-KR" sz="1600" b="1" dirty="0">
                <a:latin typeface="Franklin Gothic Book" panose="020B0503020102020204" pitchFamily="34" charset="0"/>
              </a:rPr>
              <a:t>Additional Functions</a:t>
            </a:r>
            <a:br>
              <a:rPr lang="en-US" altLang="ko-KR" sz="1600" b="1" dirty="0">
                <a:latin typeface="Franklin Gothic Book" panose="020B0503020102020204" pitchFamily="34" charset="0"/>
              </a:rPr>
            </a:br>
            <a:r>
              <a:rPr lang="en-US" altLang="ko-KR" sz="1600" dirty="0">
                <a:latin typeface="Franklin Gothic Book" panose="020B0503020102020204" pitchFamily="34" charset="0"/>
              </a:rPr>
              <a:t>The digital timer model </a:t>
            </a:r>
            <a:r>
              <a:rPr lang="en-US" altLang="ko-KR" sz="1600" dirty="0" smtClean="0">
                <a:latin typeface="Franklin Gothic Book" panose="020B0503020102020204" pitchFamily="34" charset="0"/>
              </a:rPr>
              <a:t>GE series </a:t>
            </a:r>
            <a:r>
              <a:rPr lang="en-US" altLang="ko-KR" sz="1600" dirty="0">
                <a:latin typeface="Franklin Gothic Book" panose="020B0503020102020204" pitchFamily="34" charset="0"/>
              </a:rPr>
              <a:t>contains </a:t>
            </a:r>
            <a:r>
              <a:rPr lang="en-US" altLang="ko-KR" sz="1600" dirty="0" smtClean="0">
                <a:latin typeface="Franklin Gothic Book" panose="020B0503020102020204" pitchFamily="34" charset="0"/>
              </a:rPr>
              <a:t>various </a:t>
            </a:r>
            <a:r>
              <a:rPr lang="en-US" altLang="ko-KR" sz="1600" dirty="0">
                <a:latin typeface="Franklin Gothic Book" panose="020B0503020102020204" pitchFamily="34" charset="0"/>
              </a:rPr>
              <a:t>additional functions </a:t>
            </a:r>
            <a:r>
              <a:rPr lang="en-US" altLang="ko-KR" sz="1600" dirty="0" smtClean="0">
                <a:latin typeface="Franklin Gothic Book" panose="020B0503020102020204" pitchFamily="34" charset="0"/>
              </a:rPr>
              <a:t>along with </a:t>
            </a:r>
            <a:r>
              <a:rPr lang="en-US" altLang="ko-KR" sz="1600" dirty="0">
                <a:latin typeface="Franklin Gothic Book" panose="020B0503020102020204" pitchFamily="34" charset="0"/>
              </a:rPr>
              <a:t>timing operations, such as key protect function and display color switch function</a:t>
            </a:r>
            <a:r>
              <a:rPr lang="en-US" altLang="ko-KR" sz="1600" dirty="0" smtClean="0">
                <a:latin typeface="Franklin Gothic Book" panose="020B0503020102020204" pitchFamily="34" charset="0"/>
              </a:rPr>
              <a:t>.</a:t>
            </a:r>
            <a:endParaRPr lang="en-US" altLang="ko-KR" sz="1600" dirty="0">
              <a:latin typeface="Franklin Gothic Book" panose="020B0503020102020204" pitchFamily="34" charset="0"/>
            </a:endParaRPr>
          </a:p>
        </p:txBody>
      </p:sp>
      <p:sp>
        <p:nvSpPr>
          <p:cNvPr id="9" name="Rectangle 3"/>
          <p:cNvSpPr>
            <a:spLocks noChangeArrowheads="1"/>
          </p:cNvSpPr>
          <p:nvPr/>
        </p:nvSpPr>
        <p:spPr bwMode="auto">
          <a:xfrm>
            <a:off x="864050" y="3365051"/>
            <a:ext cx="10602236" cy="294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14000"/>
              </a:lnSpc>
            </a:pPr>
            <a:r>
              <a:rPr lang="en-US" altLang="ko-KR" sz="1400" b="1" dirty="0">
                <a:latin typeface="Franklin Gothic Book" panose="020B0503020102020204" pitchFamily="34" charset="0"/>
              </a:rPr>
              <a:t>Key Protection Function</a:t>
            </a:r>
            <a:r>
              <a:rPr lang="en-US" altLang="ko-KR" sz="1400" dirty="0">
                <a:latin typeface="Franklin Gothic Book" panose="020B0503020102020204" pitchFamily="34" charset="0"/>
              </a:rPr>
              <a:t/>
            </a:r>
            <a:br>
              <a:rPr lang="en-US" altLang="ko-KR" sz="1400" dirty="0">
                <a:latin typeface="Franklin Gothic Book" panose="020B0503020102020204" pitchFamily="34" charset="0"/>
              </a:rPr>
            </a:br>
            <a:r>
              <a:rPr lang="en-US" altLang="ko-KR" sz="1400" dirty="0">
                <a:latin typeface="Franklin Gothic Book" panose="020B0503020102020204" pitchFamily="34" charset="0"/>
              </a:rPr>
              <a:t>When the key protection switch is "ON", in accordance with the key protection level (KP-1-KP-7), the operations of each key are disabled, making it possible to prevent wrong settings. When the key protection switch is "ON", the key protection indicator is lighted up.</a:t>
            </a:r>
          </a:p>
          <a:p>
            <a:pPr>
              <a:lnSpc>
                <a:spcPct val="114000"/>
              </a:lnSpc>
            </a:pPr>
            <a:r>
              <a:rPr lang="en-US" altLang="ko-KR" sz="1400" b="1" dirty="0">
                <a:latin typeface="Franklin Gothic Book" panose="020B0503020102020204" pitchFamily="34" charset="0"/>
              </a:rPr>
              <a:t>Set Value Limit Function</a:t>
            </a:r>
            <a:r>
              <a:rPr lang="en-US" altLang="ko-KR" sz="1400" dirty="0">
                <a:latin typeface="Franklin Gothic Book" panose="020B0503020102020204" pitchFamily="34" charset="0"/>
              </a:rPr>
              <a:t/>
            </a:r>
            <a:br>
              <a:rPr lang="en-US" altLang="ko-KR" sz="1400" dirty="0">
                <a:latin typeface="Franklin Gothic Book" panose="020B0503020102020204" pitchFamily="34" charset="0"/>
              </a:rPr>
            </a:br>
            <a:r>
              <a:rPr lang="en-US" altLang="ko-KR" sz="1400" dirty="0">
                <a:latin typeface="Franklin Gothic Book" panose="020B0503020102020204" pitchFamily="34" charset="0"/>
              </a:rPr>
              <a:t>Can set the upper limit value of a set value. Can prevent the output equipment from performing unexpected operations arising from </a:t>
            </a:r>
            <a:r>
              <a:rPr lang="en-US" altLang="ko-KR" sz="1400" dirty="0" err="1" smtClean="0">
                <a:latin typeface="Franklin Gothic Book" panose="020B0503020102020204" pitchFamily="34" charset="0"/>
              </a:rPr>
              <a:t>mis</a:t>
            </a:r>
            <a:r>
              <a:rPr lang="en-US" altLang="ko-KR" sz="1400" dirty="0" smtClean="0">
                <a:latin typeface="Franklin Gothic Book" panose="020B0503020102020204" pitchFamily="34" charset="0"/>
              </a:rPr>
              <a:t>-setting</a:t>
            </a:r>
            <a:r>
              <a:rPr lang="en-US" altLang="ko-KR" sz="1400" dirty="0">
                <a:latin typeface="Franklin Gothic Book" panose="020B0503020102020204" pitchFamily="34" charset="0"/>
              </a:rPr>
              <a:t>.</a:t>
            </a:r>
          </a:p>
          <a:p>
            <a:pPr>
              <a:lnSpc>
                <a:spcPct val="114000"/>
              </a:lnSpc>
            </a:pPr>
            <a:r>
              <a:rPr lang="en-US" altLang="ko-KR" sz="1400" b="1" dirty="0">
                <a:latin typeface="Franklin Gothic Book" panose="020B0503020102020204" pitchFamily="34" charset="0"/>
              </a:rPr>
              <a:t>Output Count Function</a:t>
            </a:r>
            <a:br>
              <a:rPr lang="en-US" altLang="ko-KR" sz="1400" b="1" dirty="0">
                <a:latin typeface="Franklin Gothic Book" panose="020B0503020102020204" pitchFamily="34" charset="0"/>
              </a:rPr>
            </a:br>
            <a:r>
              <a:rPr lang="en-US" altLang="ko-KR" sz="1400" dirty="0">
                <a:latin typeface="Franklin Gothic Book" panose="020B0503020102020204" pitchFamily="34" charset="0"/>
              </a:rPr>
              <a:t>Counts the number of times the output turns ON. (Warning display, count monitor available, in units of 1000 times). Contributes to life prediction for the timer and the load.</a:t>
            </a:r>
          </a:p>
          <a:p>
            <a:pPr>
              <a:lnSpc>
                <a:spcPct val="114000"/>
              </a:lnSpc>
            </a:pPr>
            <a:r>
              <a:rPr lang="en-US" altLang="ko-KR" sz="1400" b="1" dirty="0">
                <a:latin typeface="Franklin Gothic Book" panose="020B0503020102020204" pitchFamily="34" charset="0"/>
              </a:rPr>
              <a:t>Twin Timer Function</a:t>
            </a:r>
            <a:r>
              <a:rPr lang="en-US" altLang="ko-KR" sz="1400" dirty="0">
                <a:latin typeface="Franklin Gothic Book" panose="020B0503020102020204" pitchFamily="34" charset="0"/>
              </a:rPr>
              <a:t/>
            </a:r>
            <a:br>
              <a:rPr lang="en-US" altLang="ko-KR" sz="1400" dirty="0">
                <a:latin typeface="Franklin Gothic Book" panose="020B0503020102020204" pitchFamily="34" charset="0"/>
              </a:rPr>
            </a:br>
            <a:r>
              <a:rPr lang="en-US" altLang="ko-KR" sz="1400" dirty="0">
                <a:latin typeface="Franklin Gothic Book" panose="020B0503020102020204" pitchFamily="34" charset="0"/>
              </a:rPr>
              <a:t>Same as the flicker operations, the twin timer operations repeat ON/OFF of output at a certain interval. The time unit can also be set for the ON time and the OFF time respectively.</a:t>
            </a:r>
          </a:p>
        </p:txBody>
      </p:sp>
      <p:cxnSp>
        <p:nvCxnSpPr>
          <p:cNvPr id="8" name="직선 연결선 7"/>
          <p:cNvCxnSpPr/>
          <p:nvPr/>
        </p:nvCxnSpPr>
        <p:spPr>
          <a:xfrm>
            <a:off x="274275" y="1027837"/>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9057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360000" y="360000"/>
            <a:ext cx="2440092" cy="369332"/>
          </a:xfrm>
          <a:prstGeom prst="rect">
            <a:avLst/>
          </a:prstGeom>
        </p:spPr>
        <p:txBody>
          <a:bodyPr wrap="none">
            <a:spAutoFit/>
          </a:bodyPr>
          <a:lstStyle/>
          <a:p>
            <a:r>
              <a:rPr lang="en-US" altLang="ko-KR" b="1" dirty="0">
                <a:latin typeface="Franklin Gothic Book" panose="020B0503020102020204" pitchFamily="34" charset="0"/>
              </a:rPr>
              <a:t>What Is a Time Switch?</a:t>
            </a:r>
          </a:p>
        </p:txBody>
      </p:sp>
      <p:sp>
        <p:nvSpPr>
          <p:cNvPr id="5" name="직사각형 4"/>
          <p:cNvSpPr/>
          <p:nvPr/>
        </p:nvSpPr>
        <p:spPr>
          <a:xfrm>
            <a:off x="367320" y="909546"/>
            <a:ext cx="10446275" cy="646331"/>
          </a:xfrm>
          <a:prstGeom prst="rect">
            <a:avLst/>
          </a:prstGeom>
        </p:spPr>
        <p:txBody>
          <a:bodyPr wrap="square">
            <a:spAutoFit/>
          </a:bodyPr>
          <a:lstStyle/>
          <a:p>
            <a:r>
              <a:rPr lang="en-US" altLang="ko-KR" dirty="0">
                <a:latin typeface="Franklin Gothic Book" panose="020B0503020102020204" pitchFamily="34" charset="0"/>
              </a:rPr>
              <a:t>Time switch is a control device that turns a load ON/OFF at a preset </a:t>
            </a:r>
            <a:r>
              <a:rPr lang="en-US" altLang="ko-KR" b="1" dirty="0">
                <a:latin typeface="Franklin Gothic Book" panose="020B0503020102020204" pitchFamily="34" charset="0"/>
              </a:rPr>
              <a:t>time on the clock</a:t>
            </a:r>
            <a:r>
              <a:rPr lang="en-US" altLang="ko-KR" dirty="0">
                <a:latin typeface="Franklin Gothic Book" panose="020B0503020102020204" pitchFamily="34" charset="0"/>
              </a:rPr>
              <a:t>. Time switches are categorized by the time period during which time-based control is performed.</a:t>
            </a:r>
            <a:endParaRPr lang="ko-KR" altLang="en-US">
              <a:latin typeface="Franklin Gothic Book" panose="020B0503020102020204" pitchFamily="34" charset="0"/>
            </a:endParaRPr>
          </a:p>
        </p:txBody>
      </p:sp>
      <p:sp>
        <p:nvSpPr>
          <p:cNvPr id="6" name="직사각형 5"/>
          <p:cNvSpPr/>
          <p:nvPr/>
        </p:nvSpPr>
        <p:spPr>
          <a:xfrm>
            <a:off x="395896" y="2151102"/>
            <a:ext cx="7006390" cy="861774"/>
          </a:xfrm>
          <a:prstGeom prst="rect">
            <a:avLst/>
          </a:prstGeom>
        </p:spPr>
        <p:txBody>
          <a:bodyPr wrap="square">
            <a:spAutoFit/>
          </a:bodyPr>
          <a:lstStyle/>
          <a:p>
            <a:r>
              <a:rPr lang="en-US" altLang="ko-KR" b="1" dirty="0">
                <a:latin typeface="Franklin Gothic Book" panose="020B0503020102020204" pitchFamily="34" charset="0"/>
              </a:rPr>
              <a:t>Daily time switch:</a:t>
            </a:r>
            <a:r>
              <a:rPr lang="en-US" altLang="ko-KR" dirty="0">
                <a:latin typeface="Franklin Gothic Book" panose="020B0503020102020204" pitchFamily="34" charset="0"/>
              </a:rPr>
              <a:t/>
            </a:r>
            <a:br>
              <a:rPr lang="en-US" altLang="ko-KR" dirty="0">
                <a:latin typeface="Franklin Gothic Book" panose="020B0503020102020204" pitchFamily="34" charset="0"/>
              </a:rPr>
            </a:br>
            <a:r>
              <a:rPr lang="en-US" altLang="ko-KR" sz="1600" dirty="0">
                <a:latin typeface="Franklin Gothic Book" panose="020B0503020102020204" pitchFamily="34" charset="0"/>
              </a:rPr>
              <a:t>Control the output by setting ON and OFF times </a:t>
            </a:r>
            <a:endParaRPr lang="en-US" altLang="ko-KR" sz="1600" dirty="0" smtClean="0">
              <a:latin typeface="Franklin Gothic Book" panose="020B0503020102020204" pitchFamily="34" charset="0"/>
            </a:endParaRPr>
          </a:p>
          <a:p>
            <a:r>
              <a:rPr lang="en-US" altLang="ko-KR" sz="1600" dirty="0" smtClean="0">
                <a:latin typeface="Franklin Gothic Book" panose="020B0503020102020204" pitchFamily="34" charset="0"/>
              </a:rPr>
              <a:t>on </a:t>
            </a:r>
            <a:r>
              <a:rPr lang="en-US" altLang="ko-KR" sz="1600" dirty="0">
                <a:latin typeface="Franklin Gothic Book" panose="020B0503020102020204" pitchFamily="34" charset="0"/>
              </a:rPr>
              <a:t>a daily basis.</a:t>
            </a:r>
            <a:endParaRPr lang="ko-KR" altLang="en-US">
              <a:latin typeface="Franklin Gothic Book" panose="020B0503020102020204" pitchFamily="34" charset="0"/>
            </a:endParaRPr>
          </a:p>
        </p:txBody>
      </p:sp>
      <p:sp>
        <p:nvSpPr>
          <p:cNvPr id="8" name="직사각형 7"/>
          <p:cNvSpPr/>
          <p:nvPr/>
        </p:nvSpPr>
        <p:spPr>
          <a:xfrm>
            <a:off x="414944" y="5362160"/>
            <a:ext cx="6076951" cy="800219"/>
          </a:xfrm>
          <a:prstGeom prst="rect">
            <a:avLst/>
          </a:prstGeom>
        </p:spPr>
        <p:txBody>
          <a:bodyPr wrap="square">
            <a:spAutoFit/>
          </a:bodyPr>
          <a:lstStyle/>
          <a:p>
            <a:r>
              <a:rPr lang="en-US" altLang="ko-KR" b="1" dirty="0">
                <a:latin typeface="Franklin Gothic Book" panose="020B0503020102020204" pitchFamily="34" charset="0"/>
              </a:rPr>
              <a:t>Yearly time switch:</a:t>
            </a:r>
            <a:r>
              <a:rPr lang="en-US" altLang="ko-KR" dirty="0">
                <a:latin typeface="Franklin Gothic Book" panose="020B0503020102020204" pitchFamily="34" charset="0"/>
              </a:rPr>
              <a:t/>
            </a:r>
            <a:br>
              <a:rPr lang="en-US" altLang="ko-KR" dirty="0">
                <a:latin typeface="Franklin Gothic Book" panose="020B0503020102020204" pitchFamily="34" charset="0"/>
              </a:rPr>
            </a:br>
            <a:r>
              <a:rPr lang="en-US" altLang="ko-KR" sz="1400" dirty="0">
                <a:latin typeface="Franklin Gothic Book" panose="020B0503020102020204" pitchFamily="34" charset="0"/>
              </a:rPr>
              <a:t>In addition to the weekly time switch operation, settings for yearly holidays (non operation) such as national holidays and long vacation are available.</a:t>
            </a:r>
            <a:endParaRPr lang="ko-KR" altLang="en-US" sz="1400">
              <a:latin typeface="Franklin Gothic Book" panose="020B0503020102020204" pitchFamily="34" charset="0"/>
            </a:endParaRPr>
          </a:p>
        </p:txBody>
      </p:sp>
      <p:pic>
        <p:nvPicPr>
          <p:cNvPr id="15362" name="Picture 2" descr="https://dzi3irdbkivnd.cloudfront.net/public/groupcourse/9329/curriculum/14381/groupactivity/177202/32792/%7B415892BA-0D40-4E52-AC1B-04886D359E9F%7D.1440127072.JPG?AWSAccessKeyId=AKIAJKC5T2AUROR7LFKQ&amp;Expires=1483600262&amp;Signature=udG5Mm7Oz%2BrT2Wd9UzSB1HlUexM%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5999" y="2286791"/>
            <a:ext cx="5027904" cy="8584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그룹 1"/>
          <p:cNvGrpSpPr/>
          <p:nvPr/>
        </p:nvGrpSpPr>
        <p:grpSpPr>
          <a:xfrm>
            <a:off x="360000" y="3753073"/>
            <a:ext cx="11152248" cy="1015663"/>
            <a:chOff x="395896" y="3698592"/>
            <a:chExt cx="11152248" cy="1015663"/>
          </a:xfrm>
        </p:grpSpPr>
        <p:sp>
          <p:nvSpPr>
            <p:cNvPr id="7" name="직사각형 6"/>
            <p:cNvSpPr/>
            <p:nvPr/>
          </p:nvSpPr>
          <p:spPr>
            <a:xfrm>
              <a:off x="395896" y="3698592"/>
              <a:ext cx="5681055" cy="1015663"/>
            </a:xfrm>
            <a:prstGeom prst="rect">
              <a:avLst/>
            </a:prstGeom>
          </p:spPr>
          <p:txBody>
            <a:bodyPr wrap="square">
              <a:spAutoFit/>
            </a:bodyPr>
            <a:lstStyle/>
            <a:p>
              <a:r>
                <a:rPr lang="en-US" altLang="ko-KR" b="1" dirty="0">
                  <a:latin typeface="Franklin Gothic Book" panose="020B0503020102020204" pitchFamily="34" charset="0"/>
                </a:rPr>
                <a:t>Weekly time switch:</a:t>
              </a:r>
              <a:r>
                <a:rPr lang="en-US" altLang="ko-KR" dirty="0">
                  <a:latin typeface="Franklin Gothic Book" panose="020B0503020102020204" pitchFamily="34" charset="0"/>
                </a:rPr>
                <a:t/>
              </a:r>
              <a:br>
                <a:rPr lang="en-US" altLang="ko-KR" dirty="0">
                  <a:latin typeface="Franklin Gothic Book" panose="020B0503020102020204" pitchFamily="34" charset="0"/>
                </a:rPr>
              </a:br>
              <a:r>
                <a:rPr lang="en-US" altLang="ko-KR" sz="1400" dirty="0">
                  <a:latin typeface="Franklin Gothic Book" panose="020B0503020102020204" pitchFamily="34" charset="0"/>
                </a:rPr>
                <a:t>Control the output by setting ON and OFF times </a:t>
              </a:r>
              <a:endParaRPr lang="en-US" altLang="ko-KR" sz="1400" dirty="0" smtClean="0">
                <a:latin typeface="Franklin Gothic Book" panose="020B0503020102020204" pitchFamily="34" charset="0"/>
              </a:endParaRPr>
            </a:p>
            <a:p>
              <a:r>
                <a:rPr lang="en-US" altLang="ko-KR" sz="1400" dirty="0" smtClean="0">
                  <a:latin typeface="Franklin Gothic Book" panose="020B0503020102020204" pitchFamily="34" charset="0"/>
                </a:rPr>
                <a:t>on </a:t>
              </a:r>
              <a:r>
                <a:rPr lang="en-US" altLang="ko-KR" sz="1400" dirty="0">
                  <a:latin typeface="Franklin Gothic Book" panose="020B0503020102020204" pitchFamily="34" charset="0"/>
                </a:rPr>
                <a:t>a weekly basis. Different settings can be made for each day of the week.</a:t>
              </a:r>
              <a:endParaRPr lang="ko-KR" altLang="en-US" sz="1400">
                <a:latin typeface="Franklin Gothic Book" panose="020B0503020102020204" pitchFamily="34" charset="0"/>
              </a:endParaRPr>
            </a:p>
          </p:txBody>
        </p:sp>
        <p:pic>
          <p:nvPicPr>
            <p:cNvPr id="15364" name="Picture 4" descr="https://dzi3irdbkivnd.cloudfront.net/public/groupcourse/9329/curriculum/14381/groupactivity/177202/32792/%7B550A3E79-AAA7-45C7-8F7E-1F3A9730BE89%7D.1440127092.JPG?AWSAccessKeyId=AKIAJKC5T2AUROR7LFKQ&amp;Expires=1483600262&amp;Signature=pGmQ62IDKNCja%2FC4fEtMuwpUn48%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1895" y="3863324"/>
              <a:ext cx="5056249" cy="85093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3" name="직선 연결선 12"/>
          <p:cNvCxnSpPr/>
          <p:nvPr/>
        </p:nvCxnSpPr>
        <p:spPr>
          <a:xfrm>
            <a:off x="360000" y="159755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4903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360000" y="360000"/>
            <a:ext cx="6096000" cy="369332"/>
          </a:xfrm>
          <a:prstGeom prst="rect">
            <a:avLst/>
          </a:prstGeom>
        </p:spPr>
        <p:txBody>
          <a:bodyPr>
            <a:spAutoFit/>
          </a:bodyPr>
          <a:lstStyle/>
          <a:p>
            <a:r>
              <a:rPr lang="en-US" altLang="ko-KR" b="1" dirty="0">
                <a:latin typeface="Franklin Gothic Book" panose="020B0503020102020204" pitchFamily="34" charset="0"/>
              </a:rPr>
              <a:t>Time Switch Application Examples</a:t>
            </a:r>
          </a:p>
        </p:txBody>
      </p:sp>
      <p:sp>
        <p:nvSpPr>
          <p:cNvPr id="5" name="직사각형 4"/>
          <p:cNvSpPr/>
          <p:nvPr/>
        </p:nvSpPr>
        <p:spPr>
          <a:xfrm>
            <a:off x="767443" y="2400611"/>
            <a:ext cx="6096000" cy="2031325"/>
          </a:xfrm>
          <a:prstGeom prst="rect">
            <a:avLst/>
          </a:prstGeom>
        </p:spPr>
        <p:txBody>
          <a:bodyPr>
            <a:spAutoFit/>
          </a:bodyPr>
          <a:lstStyle/>
          <a:p>
            <a:r>
              <a:rPr lang="en-US" altLang="ko-KR" dirty="0">
                <a:latin typeface="Franklin Gothic Book" panose="020B0503020102020204" pitchFamily="34" charset="0"/>
              </a:rPr>
              <a:t>Time switches are also used in a variety of applications other than factory automation.</a:t>
            </a:r>
            <a:br>
              <a:rPr lang="en-US" altLang="ko-KR" dirty="0">
                <a:latin typeface="Franklin Gothic Book" panose="020B0503020102020204" pitchFamily="34" charset="0"/>
              </a:rPr>
            </a:br>
            <a:r>
              <a:rPr lang="en-US" altLang="ko-KR" dirty="0">
                <a:latin typeface="Franklin Gothic Book" panose="020B0503020102020204" pitchFamily="34" charset="0"/>
              </a:rPr>
              <a:t/>
            </a:r>
            <a:br>
              <a:rPr lang="en-US" altLang="ko-KR" dirty="0">
                <a:latin typeface="Franklin Gothic Book" panose="020B0503020102020204" pitchFamily="34" charset="0"/>
              </a:rPr>
            </a:br>
            <a:r>
              <a:rPr lang="en-US" altLang="ko-KR" dirty="0">
                <a:latin typeface="Franklin Gothic Book" panose="020B0503020102020204" pitchFamily="34" charset="0"/>
              </a:rPr>
              <a:t>Chime in school and office</a:t>
            </a:r>
          </a:p>
          <a:p>
            <a:r>
              <a:rPr lang="en-US" altLang="ko-KR" dirty="0">
                <a:latin typeface="Franklin Gothic Book" panose="020B0503020102020204" pitchFamily="34" charset="0"/>
              </a:rPr>
              <a:t>Water spray in golf courses</a:t>
            </a:r>
          </a:p>
          <a:p>
            <a:r>
              <a:rPr lang="en-US" altLang="ko-KR" dirty="0">
                <a:latin typeface="Franklin Gothic Book" panose="020B0503020102020204" pitchFamily="34" charset="0"/>
              </a:rPr>
              <a:t>Ventilation of greenhouses</a:t>
            </a:r>
          </a:p>
          <a:p>
            <a:r>
              <a:rPr lang="en-US" altLang="ko-KR" dirty="0">
                <a:latin typeface="Franklin Gothic Book" panose="020B0503020102020204" pitchFamily="34" charset="0"/>
              </a:rPr>
              <a:t>Turning street lights ON/OFF</a:t>
            </a:r>
          </a:p>
        </p:txBody>
      </p:sp>
      <p:pic>
        <p:nvPicPr>
          <p:cNvPr id="21506" name="Picture 2" descr="https://dzi3irdbkivnd.cloudfront.net/public/groupcourse/9329/curriculum/14381/groupactivity/177203/32792/%7BE22F1D77-D3D7-4623-AF37-06921AB4AB6E%7D.1440127139.JPG?AWSAccessKeyId=AKIAJKC5T2AUROR7LFKQ&amp;Expires=1482897189&amp;Signature=mMBTDudYMpc0ABDQxEBYDfE7LYc%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3626" y="2400611"/>
            <a:ext cx="3095625" cy="2266951"/>
          </a:xfrm>
          <a:prstGeom prst="rect">
            <a:avLst/>
          </a:prstGeom>
          <a:noFill/>
          <a:extLst>
            <a:ext uri="{909E8E84-426E-40DD-AFC4-6F175D3DCCD1}">
              <a14:hiddenFill xmlns:a14="http://schemas.microsoft.com/office/drawing/2010/main">
                <a:solidFill>
                  <a:srgbClr val="FFFFFF"/>
                </a:solidFill>
              </a14:hiddenFill>
            </a:ext>
          </a:extLst>
        </p:spPr>
      </p:pic>
      <p:sp>
        <p:nvSpPr>
          <p:cNvPr id="2" name="직사각형 1"/>
          <p:cNvSpPr/>
          <p:nvPr/>
        </p:nvSpPr>
        <p:spPr>
          <a:xfrm>
            <a:off x="4745264" y="360000"/>
            <a:ext cx="6096000" cy="584775"/>
          </a:xfrm>
          <a:prstGeom prst="rect">
            <a:avLst/>
          </a:prstGeom>
        </p:spPr>
        <p:txBody>
          <a:bodyPr>
            <a:spAutoFit/>
          </a:bodyPr>
          <a:lstStyle/>
          <a:p>
            <a:r>
              <a:rPr lang="en-US" altLang="ko-KR" sz="1600" dirty="0">
                <a:solidFill>
                  <a:srgbClr val="444444"/>
                </a:solidFill>
                <a:latin typeface="Franklin Gothic Book" panose="020B0503020102020204" pitchFamily="34" charset="0"/>
              </a:rPr>
              <a:t>Used for warm-up of packaging machines and machine tools in factory automation.</a:t>
            </a:r>
            <a:endParaRPr lang="ko-KR" altLang="en-US" sz="1600">
              <a:latin typeface="Franklin Gothic Book" panose="020B0503020102020204" pitchFamily="34" charset="0"/>
            </a:endParaRPr>
          </a:p>
        </p:txBody>
      </p:sp>
      <p:cxnSp>
        <p:nvCxnSpPr>
          <p:cNvPr id="6" name="직선 연결선 5"/>
          <p:cNvCxnSpPr/>
          <p:nvPr/>
        </p:nvCxnSpPr>
        <p:spPr>
          <a:xfrm>
            <a:off x="360000" y="159755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0855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360000" y="360000"/>
            <a:ext cx="3242939" cy="369332"/>
          </a:xfrm>
          <a:prstGeom prst="rect">
            <a:avLst/>
          </a:prstGeom>
        </p:spPr>
        <p:txBody>
          <a:bodyPr wrap="none">
            <a:spAutoFit/>
          </a:bodyPr>
          <a:lstStyle/>
          <a:p>
            <a:r>
              <a:rPr lang="en-US" altLang="ko-KR" b="1" dirty="0">
                <a:solidFill>
                  <a:srgbClr val="444444"/>
                </a:solidFill>
                <a:latin typeface="Franklin Gothic Book" panose="020B0503020102020204" pitchFamily="34" charset="0"/>
              </a:rPr>
              <a:t>Product Portfolio - Analog Timer</a:t>
            </a:r>
            <a:endParaRPr lang="en-US" altLang="ko-KR" b="1" i="0" dirty="0">
              <a:solidFill>
                <a:srgbClr val="444444"/>
              </a:solidFill>
              <a:effectLst/>
              <a:latin typeface="Franklin Gothic Book" panose="020B0503020102020204" pitchFamily="34" charset="0"/>
            </a:endParaRPr>
          </a:p>
        </p:txBody>
      </p:sp>
      <p:sp>
        <p:nvSpPr>
          <p:cNvPr id="5" name="직사각형 4"/>
          <p:cNvSpPr/>
          <p:nvPr/>
        </p:nvSpPr>
        <p:spPr>
          <a:xfrm>
            <a:off x="4354283" y="249787"/>
            <a:ext cx="7454231" cy="1077218"/>
          </a:xfrm>
          <a:prstGeom prst="rect">
            <a:avLst/>
          </a:prstGeom>
        </p:spPr>
        <p:txBody>
          <a:bodyPr wrap="square">
            <a:spAutoFit/>
          </a:bodyPr>
          <a:lstStyle/>
          <a:p>
            <a:r>
              <a:rPr lang="en-US" altLang="ko-KR" sz="1600" dirty="0" smtClean="0">
                <a:solidFill>
                  <a:srgbClr val="444444"/>
                </a:solidFill>
                <a:latin typeface="Franklin Gothic Book" panose="020B0503020102020204" pitchFamily="34" charset="0"/>
              </a:rPr>
              <a:t>Hanyoung </a:t>
            </a:r>
            <a:r>
              <a:rPr lang="en-US" altLang="ko-KR" sz="1600" dirty="0" err="1" smtClean="0">
                <a:solidFill>
                  <a:srgbClr val="444444"/>
                </a:solidFill>
                <a:latin typeface="Franklin Gothic Book" panose="020B0503020102020204" pitchFamily="34" charset="0"/>
              </a:rPr>
              <a:t>Nux</a:t>
            </a:r>
            <a:r>
              <a:rPr lang="en-US" altLang="ko-KR" sz="1600" dirty="0" smtClean="0">
                <a:solidFill>
                  <a:srgbClr val="444444"/>
                </a:solidFill>
                <a:latin typeface="Franklin Gothic Book" panose="020B0503020102020204" pitchFamily="34" charset="0"/>
              </a:rPr>
              <a:t> </a:t>
            </a:r>
            <a:r>
              <a:rPr lang="en-US" altLang="ko-KR" sz="1600" dirty="0">
                <a:solidFill>
                  <a:srgbClr val="444444"/>
                </a:solidFill>
                <a:latin typeface="Franklin Gothic Book" panose="020B0503020102020204" pitchFamily="34" charset="0"/>
              </a:rPr>
              <a:t>offers a rich product portfolio of timers in order to support a variety of needs, with various </a:t>
            </a:r>
            <a:r>
              <a:rPr lang="en-US" altLang="ko-KR" sz="1600" u="sng" dirty="0">
                <a:solidFill>
                  <a:srgbClr val="444444"/>
                </a:solidFill>
                <a:latin typeface="Franklin Gothic Book" panose="020B0503020102020204" pitchFamily="34" charset="0"/>
              </a:rPr>
              <a:t>sizes</a:t>
            </a:r>
            <a:r>
              <a:rPr lang="en-US" altLang="ko-KR" sz="1600" dirty="0">
                <a:solidFill>
                  <a:srgbClr val="444444"/>
                </a:solidFill>
                <a:latin typeface="Franklin Gothic Book" panose="020B0503020102020204" pitchFamily="34" charset="0"/>
              </a:rPr>
              <a:t>, shapes, setting methods and additional functions. The models shown below in </a:t>
            </a:r>
            <a:r>
              <a:rPr lang="en-US" altLang="ko-KR" sz="1600" b="1" dirty="0">
                <a:solidFill>
                  <a:srgbClr val="C0504D"/>
                </a:solidFill>
                <a:latin typeface="Franklin Gothic Book" panose="020B0503020102020204" pitchFamily="34" charset="0"/>
              </a:rPr>
              <a:t>red</a:t>
            </a:r>
            <a:r>
              <a:rPr lang="en-US" altLang="ko-KR" sz="1600" dirty="0">
                <a:solidFill>
                  <a:srgbClr val="444444"/>
                </a:solidFill>
                <a:latin typeface="Franklin Gothic Book" panose="020B0503020102020204" pitchFamily="34" charset="0"/>
              </a:rPr>
              <a:t> are major general-purpose analog timers. The top page of each timers' respective catalogs are attached for your reference</a:t>
            </a:r>
            <a:r>
              <a:rPr lang="en-US" altLang="ko-KR" sz="1600" dirty="0" smtClean="0">
                <a:solidFill>
                  <a:srgbClr val="444444"/>
                </a:solidFill>
                <a:latin typeface="Franklin Gothic Book" panose="020B0503020102020204" pitchFamily="34" charset="0"/>
              </a:rPr>
              <a:t>.</a:t>
            </a:r>
            <a:endParaRPr lang="ko-KR" altLang="en-US" sz="1600">
              <a:latin typeface="Franklin Gothic Book" panose="020B0503020102020204" pitchFamily="34" charset="0"/>
            </a:endParaRPr>
          </a:p>
        </p:txBody>
      </p:sp>
      <p:sp>
        <p:nvSpPr>
          <p:cNvPr id="6" name="직사각형 5"/>
          <p:cNvSpPr/>
          <p:nvPr/>
        </p:nvSpPr>
        <p:spPr>
          <a:xfrm>
            <a:off x="345725" y="1840637"/>
            <a:ext cx="11106045" cy="1077218"/>
          </a:xfrm>
          <a:prstGeom prst="rect">
            <a:avLst/>
          </a:prstGeom>
        </p:spPr>
        <p:txBody>
          <a:bodyPr wrap="square">
            <a:spAutoFit/>
          </a:bodyPr>
          <a:lstStyle/>
          <a:p>
            <a:r>
              <a:rPr lang="en-US" altLang="ko-KR" sz="1600" b="1" dirty="0">
                <a:solidFill>
                  <a:srgbClr val="444444"/>
                </a:solidFill>
                <a:latin typeface="Franklin Gothic Book" panose="020B0503020102020204" pitchFamily="34" charset="0"/>
              </a:rPr>
              <a:t>*Size</a:t>
            </a:r>
            <a:r>
              <a:rPr lang="en-US" altLang="ko-KR" sz="1600" dirty="0">
                <a:latin typeface="Franklin Gothic Book" panose="020B0503020102020204" pitchFamily="34" charset="0"/>
              </a:rPr>
              <a:t/>
            </a:r>
            <a:br>
              <a:rPr lang="en-US" altLang="ko-KR" sz="1600" dirty="0">
                <a:latin typeface="Franklin Gothic Book" panose="020B0503020102020204" pitchFamily="34" charset="0"/>
              </a:rPr>
            </a:br>
            <a:r>
              <a:rPr lang="en-US" altLang="ko-KR" sz="1600" dirty="0">
                <a:solidFill>
                  <a:srgbClr val="444444"/>
                </a:solidFill>
                <a:latin typeface="Franklin Gothic Book" panose="020B0503020102020204" pitchFamily="34" charset="0"/>
              </a:rPr>
              <a:t>The front sizes of control equipment such as timers are specified in "DIN standards" (German industry standards). DIN48x48mm indicates that the size of the timer front is vertical 48mm x horizontal 48mm. There are also sizes such as DIN72x72mm and DIN96x96mm.</a:t>
            </a:r>
            <a:endParaRPr lang="ko-KR" altLang="en-US" sz="1600">
              <a:latin typeface="Franklin Gothic Book" panose="020B0503020102020204" pitchFamily="34" charset="0"/>
            </a:endParaRPr>
          </a:p>
        </p:txBody>
      </p:sp>
      <p:pic>
        <p:nvPicPr>
          <p:cNvPr id="16394" name="Picture 10" descr="http://kor.hynux.com/Goods/1306/1306100062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6616" y="3231726"/>
            <a:ext cx="25400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http://kor.hynux.com/Goods/1306/1306100067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5747" y="335872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http://kor.hynux.com/Goods/1306/1306100059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0878" y="3453976"/>
            <a:ext cx="2095500" cy="209550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직선 연결선 16"/>
          <p:cNvCxnSpPr/>
          <p:nvPr/>
        </p:nvCxnSpPr>
        <p:spPr>
          <a:xfrm>
            <a:off x="360000" y="159755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854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244826" y="697141"/>
            <a:ext cx="637517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latinLnBrk="1" hangingPunct="1">
              <a:spcBef>
                <a:spcPct val="50000"/>
              </a:spcBef>
              <a:defRPr/>
            </a:pPr>
            <a:r>
              <a:rPr lang="en-US" altLang="ko-KR" sz="4000" i="1" u="sng" dirty="0">
                <a:solidFill>
                  <a:schemeClr val="tx1"/>
                </a:solidFill>
                <a:effectLst>
                  <a:outerShdw blurRad="38100" dist="38100" dir="2700000" algn="tl">
                    <a:srgbClr val="C0C0C0"/>
                  </a:outerShdw>
                </a:effectLst>
                <a:latin typeface="HY견고딕" panose="02030600000101010101" pitchFamily="18" charset="-127"/>
                <a:ea typeface="HY견고딕" panose="02030600000101010101" pitchFamily="18" charset="-127"/>
              </a:rPr>
              <a:t>Analog Timer </a:t>
            </a:r>
            <a:r>
              <a:rPr lang="en-US" altLang="ko-KR" sz="4000" i="1" u="sng" dirty="0" smtClean="0">
                <a:effectLst>
                  <a:outerShdw blurRad="38100" dist="38100" dir="2700000" algn="tl">
                    <a:srgbClr val="C0C0C0"/>
                  </a:outerShdw>
                </a:effectLst>
                <a:latin typeface="HY견고딕" panose="02030600000101010101" pitchFamily="18" charset="-127"/>
                <a:ea typeface="HY견고딕" panose="02030600000101010101" pitchFamily="18" charset="-127"/>
              </a:rPr>
              <a:t>series</a:t>
            </a:r>
            <a:endParaRPr lang="ko-KR" altLang="en-US" sz="1600" u="sng">
              <a:solidFill>
                <a:schemeClr val="tx1"/>
              </a:solidFill>
              <a:latin typeface="굴림" panose="020B0600000101010101" pitchFamily="50" charset="-127"/>
            </a:endParaRPr>
          </a:p>
        </p:txBody>
      </p:sp>
      <p:sp>
        <p:nvSpPr>
          <p:cNvPr id="5" name="AutoShape 5"/>
          <p:cNvSpPr>
            <a:spLocks noChangeArrowheads="1"/>
          </p:cNvSpPr>
          <p:nvPr/>
        </p:nvSpPr>
        <p:spPr bwMode="auto">
          <a:xfrm>
            <a:off x="1493611" y="1945142"/>
            <a:ext cx="1997075" cy="365125"/>
          </a:xfrm>
          <a:prstGeom prst="roundRect">
            <a:avLst>
              <a:gd name="adj" fmla="val 16667"/>
            </a:avLst>
          </a:prstGeom>
          <a:solidFill>
            <a:srgbClr val="336699"/>
          </a:solidFill>
          <a:ln w="9525">
            <a:round/>
            <a:headEnd/>
            <a:tailEnd/>
          </a:ln>
          <a:effectLst/>
          <a:scene3d>
            <a:camera prst="legacyObliqueTopRight"/>
            <a:lightRig rig="legacyFlat3" dir="b"/>
          </a:scene3d>
          <a:sp3d extrusionH="430200" prstMaterial="legacyMatte">
            <a:bevelT w="13500" h="13500" prst="angle"/>
            <a:bevelB w="13500" h="13500" prst="angle"/>
            <a:extrusionClr>
              <a:srgbClr val="336699"/>
            </a:extrusionClr>
            <a:contourClr>
              <a:srgbClr val="336699"/>
            </a:contourClr>
          </a:sp3d>
          <a:extLs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anchor="ctr">
            <a:spAutoFit/>
            <a:flatTx/>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1600"/>
              <a:t>On-Delay Timer</a:t>
            </a:r>
          </a:p>
        </p:txBody>
      </p:sp>
      <p:sp>
        <p:nvSpPr>
          <p:cNvPr id="6" name="AutoShape 6"/>
          <p:cNvSpPr>
            <a:spLocks noChangeArrowheads="1"/>
          </p:cNvSpPr>
          <p:nvPr/>
        </p:nvSpPr>
        <p:spPr bwMode="auto">
          <a:xfrm>
            <a:off x="2528661" y="3026229"/>
            <a:ext cx="971550" cy="365125"/>
          </a:xfrm>
          <a:prstGeom prst="roundRect">
            <a:avLst>
              <a:gd name="adj" fmla="val 16667"/>
            </a:avLst>
          </a:prstGeom>
          <a:solidFill>
            <a:srgbClr val="336699"/>
          </a:solidFill>
          <a:ln w="9525">
            <a:round/>
            <a:headEnd/>
            <a:tailEnd/>
          </a:ln>
          <a:effectLst/>
          <a:scene3d>
            <a:camera prst="legacyObliqueTopRight"/>
            <a:lightRig rig="legacyFlat3" dir="b"/>
          </a:scene3d>
          <a:sp3d extrusionH="430200" prstMaterial="legacyMatte">
            <a:bevelT w="13500" h="13500" prst="angle"/>
            <a:bevelB w="13500" h="13500" prst="angle"/>
            <a:extrusionClr>
              <a:srgbClr val="336699"/>
            </a:extrusionClr>
            <a:contourClr>
              <a:srgbClr val="336699"/>
            </a:contourClr>
          </a:sp3d>
          <a:extLs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anchor="ctr">
            <a:spAutoFit/>
            <a:flatTx/>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1600"/>
              <a:t>T38N</a:t>
            </a:r>
          </a:p>
        </p:txBody>
      </p:sp>
      <p:sp>
        <p:nvSpPr>
          <p:cNvPr id="7" name="AutoShape 7"/>
          <p:cNvSpPr>
            <a:spLocks noChangeArrowheads="1"/>
          </p:cNvSpPr>
          <p:nvPr/>
        </p:nvSpPr>
        <p:spPr bwMode="auto">
          <a:xfrm>
            <a:off x="2528661" y="3924754"/>
            <a:ext cx="971550" cy="365125"/>
          </a:xfrm>
          <a:prstGeom prst="roundRect">
            <a:avLst>
              <a:gd name="adj" fmla="val 16667"/>
            </a:avLst>
          </a:prstGeom>
          <a:solidFill>
            <a:srgbClr val="336699"/>
          </a:solidFill>
          <a:ln w="9525">
            <a:round/>
            <a:headEnd/>
            <a:tailEnd/>
          </a:ln>
          <a:effectLst/>
          <a:scene3d>
            <a:camera prst="legacyObliqueTopRight"/>
            <a:lightRig rig="legacyFlat3" dir="b"/>
          </a:scene3d>
          <a:sp3d extrusionH="430200" prstMaterial="legacyMatte">
            <a:bevelT w="13500" h="13500" prst="angle"/>
            <a:bevelB w="13500" h="13500" prst="angle"/>
            <a:extrusionClr>
              <a:srgbClr val="336699"/>
            </a:extrusionClr>
            <a:contourClr>
              <a:srgbClr val="336699"/>
            </a:contourClr>
          </a:sp3d>
          <a:extLs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anchor="ctr">
            <a:spAutoFit/>
            <a:flatTx/>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1600"/>
              <a:t>T48N</a:t>
            </a:r>
          </a:p>
        </p:txBody>
      </p:sp>
      <p:sp>
        <p:nvSpPr>
          <p:cNvPr id="8" name="AutoShape 8"/>
          <p:cNvSpPr>
            <a:spLocks noChangeArrowheads="1"/>
          </p:cNvSpPr>
          <p:nvPr/>
        </p:nvSpPr>
        <p:spPr bwMode="auto">
          <a:xfrm>
            <a:off x="2528661" y="4824867"/>
            <a:ext cx="971550" cy="365125"/>
          </a:xfrm>
          <a:prstGeom prst="roundRect">
            <a:avLst>
              <a:gd name="adj" fmla="val 16667"/>
            </a:avLst>
          </a:prstGeom>
          <a:solidFill>
            <a:srgbClr val="336699"/>
          </a:solidFill>
          <a:ln w="9525">
            <a:round/>
            <a:headEnd/>
            <a:tailEnd/>
          </a:ln>
          <a:effectLst/>
          <a:scene3d>
            <a:camera prst="legacyObliqueTopRight"/>
            <a:lightRig rig="legacyFlat3" dir="b"/>
          </a:scene3d>
          <a:sp3d extrusionH="430200" prstMaterial="legacyMatte">
            <a:bevelT w="13500" h="13500" prst="angle"/>
            <a:bevelB w="13500" h="13500" prst="angle"/>
            <a:extrusionClr>
              <a:srgbClr val="336699"/>
            </a:extrusionClr>
            <a:contourClr>
              <a:srgbClr val="336699"/>
            </a:contourClr>
          </a:sp3d>
          <a:extLs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anchor="ctr">
            <a:spAutoFit/>
            <a:flatTx/>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1600"/>
              <a:t>T57N</a:t>
            </a:r>
          </a:p>
        </p:txBody>
      </p:sp>
      <p:sp>
        <p:nvSpPr>
          <p:cNvPr id="9" name="AutoShape 9"/>
          <p:cNvSpPr>
            <a:spLocks noChangeArrowheads="1"/>
          </p:cNvSpPr>
          <p:nvPr/>
        </p:nvSpPr>
        <p:spPr bwMode="auto">
          <a:xfrm>
            <a:off x="4005036" y="1945142"/>
            <a:ext cx="1997075" cy="365125"/>
          </a:xfrm>
          <a:prstGeom prst="roundRect">
            <a:avLst>
              <a:gd name="adj" fmla="val 16667"/>
            </a:avLst>
          </a:prstGeom>
          <a:solidFill>
            <a:srgbClr val="336699"/>
          </a:solidFill>
          <a:ln w="9525">
            <a:round/>
            <a:headEnd/>
            <a:tailEnd/>
          </a:ln>
          <a:effectLst/>
          <a:scene3d>
            <a:camera prst="legacyObliqueTopRight"/>
            <a:lightRig rig="legacyFlat3" dir="b"/>
          </a:scene3d>
          <a:sp3d extrusionH="430200" prstMaterial="legacyMatte">
            <a:bevelT w="13500" h="13500" prst="angle"/>
            <a:bevelB w="13500" h="13500" prst="angle"/>
            <a:extrusionClr>
              <a:srgbClr val="336699"/>
            </a:extrusionClr>
            <a:contourClr>
              <a:srgbClr val="336699"/>
            </a:contourClr>
          </a:sp3d>
          <a:extLs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anchor="ctr">
            <a:spAutoFit/>
            <a:flatTx/>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1600"/>
              <a:t>Flicker Timer</a:t>
            </a:r>
          </a:p>
        </p:txBody>
      </p:sp>
      <p:sp>
        <p:nvSpPr>
          <p:cNvPr id="10" name="AutoShape 10"/>
          <p:cNvSpPr>
            <a:spLocks noChangeArrowheads="1"/>
          </p:cNvSpPr>
          <p:nvPr/>
        </p:nvSpPr>
        <p:spPr bwMode="auto">
          <a:xfrm>
            <a:off x="6560911" y="1945142"/>
            <a:ext cx="1997075" cy="365125"/>
          </a:xfrm>
          <a:prstGeom prst="roundRect">
            <a:avLst>
              <a:gd name="adj" fmla="val 16667"/>
            </a:avLst>
          </a:prstGeom>
          <a:solidFill>
            <a:srgbClr val="336699"/>
          </a:solidFill>
          <a:ln w="9525">
            <a:round/>
            <a:headEnd/>
            <a:tailEnd/>
          </a:ln>
          <a:effectLst/>
          <a:scene3d>
            <a:camera prst="legacyObliqueTopRight"/>
            <a:lightRig rig="legacyFlat3" dir="b"/>
          </a:scene3d>
          <a:sp3d extrusionH="430200" prstMaterial="legacyMatte">
            <a:bevelT w="13500" h="13500" prst="angle"/>
            <a:bevelB w="13500" h="13500" prst="angle"/>
            <a:extrusionClr>
              <a:srgbClr val="336699"/>
            </a:extrusionClr>
            <a:contourClr>
              <a:srgbClr val="336699"/>
            </a:contourClr>
          </a:sp3d>
          <a:extLs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anchor="ctr">
            <a:spAutoFit/>
            <a:flatTx/>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1600"/>
              <a:t>Dual Timer</a:t>
            </a:r>
          </a:p>
        </p:txBody>
      </p:sp>
      <p:sp>
        <p:nvSpPr>
          <p:cNvPr id="11" name="AutoShape 11"/>
          <p:cNvSpPr>
            <a:spLocks noChangeArrowheads="1"/>
          </p:cNvSpPr>
          <p:nvPr/>
        </p:nvSpPr>
        <p:spPr bwMode="auto">
          <a:xfrm>
            <a:off x="5048024" y="3026229"/>
            <a:ext cx="971550" cy="365125"/>
          </a:xfrm>
          <a:prstGeom prst="roundRect">
            <a:avLst>
              <a:gd name="adj" fmla="val 16667"/>
            </a:avLst>
          </a:prstGeom>
          <a:solidFill>
            <a:srgbClr val="336699"/>
          </a:solidFill>
          <a:ln w="9525">
            <a:round/>
            <a:headEnd/>
            <a:tailEnd/>
          </a:ln>
          <a:effectLst/>
          <a:scene3d>
            <a:camera prst="legacyObliqueTopRight"/>
            <a:lightRig rig="legacyFlat3" dir="b"/>
          </a:scene3d>
          <a:sp3d extrusionH="430200" prstMaterial="legacyMatte">
            <a:bevelT w="13500" h="13500" prst="angle"/>
            <a:bevelB w="13500" h="13500" prst="angle"/>
            <a:extrusionClr>
              <a:srgbClr val="336699"/>
            </a:extrusionClr>
            <a:contourClr>
              <a:srgbClr val="336699"/>
            </a:contourClr>
          </a:sp3d>
          <a:extLs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anchor="ctr">
            <a:spAutoFit/>
            <a:flatTx/>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1600"/>
              <a:t>TF62N</a:t>
            </a:r>
          </a:p>
        </p:txBody>
      </p:sp>
      <p:sp>
        <p:nvSpPr>
          <p:cNvPr id="12" name="AutoShape 12"/>
          <p:cNvSpPr>
            <a:spLocks noChangeArrowheads="1"/>
          </p:cNvSpPr>
          <p:nvPr/>
        </p:nvSpPr>
        <p:spPr bwMode="auto">
          <a:xfrm>
            <a:off x="7605486" y="3026229"/>
            <a:ext cx="971550" cy="365125"/>
          </a:xfrm>
          <a:prstGeom prst="roundRect">
            <a:avLst>
              <a:gd name="adj" fmla="val 16667"/>
            </a:avLst>
          </a:prstGeom>
          <a:solidFill>
            <a:srgbClr val="336699"/>
          </a:solidFill>
          <a:ln w="9525">
            <a:round/>
            <a:headEnd/>
            <a:tailEnd/>
          </a:ln>
          <a:effectLst/>
          <a:scene3d>
            <a:camera prst="legacyObliqueTopRight"/>
            <a:lightRig rig="legacyFlat3" dir="b"/>
          </a:scene3d>
          <a:sp3d extrusionH="430200" prstMaterial="legacyMatte">
            <a:bevelT w="13500" h="13500" prst="angle"/>
            <a:bevelB w="13500" h="13500" prst="angle"/>
            <a:extrusionClr>
              <a:srgbClr val="336699"/>
            </a:extrusionClr>
            <a:contourClr>
              <a:srgbClr val="336699"/>
            </a:contourClr>
          </a:sp3d>
          <a:extLs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anchor="ctr">
            <a:spAutoFit/>
            <a:flatTx/>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1600"/>
              <a:t>TF62D</a:t>
            </a:r>
          </a:p>
        </p:txBody>
      </p:sp>
      <p:sp>
        <p:nvSpPr>
          <p:cNvPr id="13" name="Line 14"/>
          <p:cNvSpPr>
            <a:spLocks noChangeShapeType="1"/>
          </p:cNvSpPr>
          <p:nvPr/>
        </p:nvSpPr>
        <p:spPr bwMode="auto">
          <a:xfrm>
            <a:off x="1880961" y="2340429"/>
            <a:ext cx="0" cy="2663825"/>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14" name="Line 16"/>
          <p:cNvSpPr>
            <a:spLocks noChangeShapeType="1"/>
          </p:cNvSpPr>
          <p:nvPr/>
        </p:nvSpPr>
        <p:spPr bwMode="auto">
          <a:xfrm flipV="1">
            <a:off x="1880961" y="3204029"/>
            <a:ext cx="61118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15" name="Line 17"/>
          <p:cNvSpPr>
            <a:spLocks noChangeShapeType="1"/>
          </p:cNvSpPr>
          <p:nvPr/>
        </p:nvSpPr>
        <p:spPr bwMode="auto">
          <a:xfrm flipV="1">
            <a:off x="1880961" y="4104142"/>
            <a:ext cx="61118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16" name="Line 18"/>
          <p:cNvSpPr>
            <a:spLocks noChangeShapeType="1"/>
          </p:cNvSpPr>
          <p:nvPr/>
        </p:nvSpPr>
        <p:spPr bwMode="auto">
          <a:xfrm flipV="1">
            <a:off x="1880961" y="5004254"/>
            <a:ext cx="61118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17" name="Line 19"/>
          <p:cNvSpPr>
            <a:spLocks noChangeShapeType="1"/>
          </p:cNvSpPr>
          <p:nvPr/>
        </p:nvSpPr>
        <p:spPr bwMode="auto">
          <a:xfrm>
            <a:off x="4400324" y="2340429"/>
            <a:ext cx="0" cy="86360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18" name="Line 20"/>
          <p:cNvSpPr>
            <a:spLocks noChangeShapeType="1"/>
          </p:cNvSpPr>
          <p:nvPr/>
        </p:nvSpPr>
        <p:spPr bwMode="auto">
          <a:xfrm flipV="1">
            <a:off x="4400324" y="3204029"/>
            <a:ext cx="611187"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19" name="Line 22"/>
          <p:cNvSpPr>
            <a:spLocks noChangeShapeType="1"/>
          </p:cNvSpPr>
          <p:nvPr/>
        </p:nvSpPr>
        <p:spPr bwMode="auto">
          <a:xfrm>
            <a:off x="6956199" y="2340429"/>
            <a:ext cx="0" cy="86360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20" name="Line 23"/>
          <p:cNvSpPr>
            <a:spLocks noChangeShapeType="1"/>
          </p:cNvSpPr>
          <p:nvPr/>
        </p:nvSpPr>
        <p:spPr bwMode="auto">
          <a:xfrm flipV="1">
            <a:off x="6956199" y="3204029"/>
            <a:ext cx="611187"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Tree>
    <p:extLst>
      <p:ext uri="{BB962C8B-B14F-4D97-AF65-F5344CB8AC3E}">
        <p14:creationId xmlns:p14="http://schemas.microsoft.com/office/powerpoint/2010/main" val="441250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5"/>
          <p:cNvSpPr>
            <a:spLocks noChangeArrowheads="1"/>
          </p:cNvSpPr>
          <p:nvPr/>
        </p:nvSpPr>
        <p:spPr bwMode="auto">
          <a:xfrm>
            <a:off x="1703388" y="2924019"/>
            <a:ext cx="6985000" cy="1225868"/>
          </a:xfrm>
          <a:prstGeom prst="roundRect">
            <a:avLst>
              <a:gd name="adj" fmla="val 16667"/>
            </a:avLst>
          </a:prstGeom>
          <a:solidFill>
            <a:srgbClr val="336699"/>
          </a:solidFill>
          <a:ln>
            <a:noFill/>
          </a:ln>
          <a:effectLst>
            <a:outerShdw dist="35921" dir="2700000" algn="ctr" rotWithShape="0">
              <a:schemeClr val="bg2">
                <a:alpha val="50000"/>
              </a:schemeClr>
            </a:outerShdw>
          </a:effectLst>
          <a:extLst>
            <a:ext uri="{91240B29-F687-4F45-9708-019B960494DF}">
              <a14:hiddenLine xmlns:a14="http://schemas.microsoft.com/office/drawing/2010/main" w="31750" algn="ctr">
                <a:solidFill>
                  <a:schemeClr val="tx1"/>
                </a:solidFill>
                <a:round/>
                <a:headEnd/>
                <a:tailEnd/>
              </a14:hiddenLine>
            </a:ext>
          </a:extLst>
        </p:spPr>
        <p:txBody>
          <a:bodyPr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endParaRPr lang="en-US" altLang="ko-KR" sz="1200" dirty="0" smtClean="0">
              <a:solidFill>
                <a:schemeClr val="tx1"/>
              </a:solidFill>
              <a:latin typeface="Franklin Gothic Book" panose="020B0503020102020204" pitchFamily="34" charset="0"/>
            </a:endParaRPr>
          </a:p>
          <a:p>
            <a:pPr eaLnBrk="1" hangingPunct="1"/>
            <a:endParaRPr lang="en-US" altLang="ko-KR" sz="1200" dirty="0">
              <a:solidFill>
                <a:schemeClr val="tx1"/>
              </a:solidFill>
              <a:latin typeface="Franklin Gothic Book" panose="020B0503020102020204" pitchFamily="34" charset="0"/>
            </a:endParaRPr>
          </a:p>
          <a:p>
            <a:pPr eaLnBrk="1" hangingPunct="1"/>
            <a:endParaRPr lang="en-US" altLang="ko-KR" sz="1200" dirty="0" smtClean="0">
              <a:solidFill>
                <a:schemeClr val="tx1"/>
              </a:solidFill>
              <a:latin typeface="Franklin Gothic Book" panose="020B0503020102020204" pitchFamily="34" charset="0"/>
            </a:endParaRPr>
          </a:p>
          <a:p>
            <a:pPr eaLnBrk="1" hangingPunct="1"/>
            <a:endParaRPr lang="ko-KR" altLang="en-US" sz="1200">
              <a:solidFill>
                <a:schemeClr val="tx1"/>
              </a:solidFill>
              <a:latin typeface="Franklin Gothic Book" panose="020B0503020102020204" pitchFamily="34" charset="0"/>
            </a:endParaRPr>
          </a:p>
        </p:txBody>
      </p:sp>
      <p:sp>
        <p:nvSpPr>
          <p:cNvPr id="19459" name="Rectangle 6"/>
          <p:cNvSpPr>
            <a:spLocks noChangeArrowheads="1"/>
          </p:cNvSpPr>
          <p:nvPr/>
        </p:nvSpPr>
        <p:spPr bwMode="auto">
          <a:xfrm>
            <a:off x="2063750" y="3068639"/>
            <a:ext cx="719138" cy="936625"/>
          </a:xfrm>
          <a:prstGeom prst="rect">
            <a:avLst/>
          </a:prstGeom>
          <a:solidFill>
            <a:schemeClr val="bg1">
              <a:lumMod val="85000"/>
            </a:schemeClr>
          </a:solidFill>
          <a:ln>
            <a:noFill/>
          </a:ln>
          <a:effectLst>
            <a:outerShdw dist="35921" dir="2700000" algn="ctr" rotWithShape="0">
              <a:schemeClr val="bg2"/>
            </a:outerShdw>
          </a:effectLst>
          <a:extLst/>
        </p:spPr>
        <p:txBody>
          <a:bodyPr wrap="none" anchor="ct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spcBef>
                <a:spcPct val="0"/>
              </a:spcBef>
            </a:pPr>
            <a:r>
              <a:rPr lang="en-US" altLang="ko-KR" sz="1200" dirty="0" smtClean="0">
                <a:solidFill>
                  <a:schemeClr val="tx1"/>
                </a:solidFill>
                <a:latin typeface="Franklin Gothic Book" panose="020B0503020102020204" pitchFamily="34" charset="0"/>
              </a:rPr>
              <a:t>MODE</a:t>
            </a:r>
            <a:endParaRPr lang="ko-KR" altLang="en-US" sz="1200" dirty="0">
              <a:solidFill>
                <a:schemeClr val="tx1"/>
              </a:solidFill>
              <a:latin typeface="Franklin Gothic Book" panose="020B0503020102020204" pitchFamily="34" charset="0"/>
            </a:endParaRPr>
          </a:p>
        </p:txBody>
      </p:sp>
      <p:sp>
        <p:nvSpPr>
          <p:cNvPr id="19460" name="Rectangle 7"/>
          <p:cNvSpPr>
            <a:spLocks noChangeArrowheads="1"/>
          </p:cNvSpPr>
          <p:nvPr/>
        </p:nvSpPr>
        <p:spPr bwMode="auto">
          <a:xfrm>
            <a:off x="3792538" y="3068639"/>
            <a:ext cx="1871662" cy="217487"/>
          </a:xfrm>
          <a:prstGeom prst="rect">
            <a:avLst/>
          </a:prstGeom>
          <a:solidFill>
            <a:schemeClr val="bg1">
              <a:lumMod val="85000"/>
            </a:schemeClr>
          </a:solidFill>
          <a:ln>
            <a:noFill/>
          </a:ln>
          <a:effectLst>
            <a:outerShdw dist="35921" dir="2700000" algn="ctr" rotWithShape="0">
              <a:schemeClr val="bg2"/>
            </a:outerShdw>
          </a:effectLst>
          <a:extLst/>
        </p:spPr>
        <p:txBody>
          <a:bodyPr wrap="none" anchor="ct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spcBef>
                <a:spcPct val="0"/>
              </a:spcBef>
            </a:pPr>
            <a:r>
              <a:rPr lang="en-US" altLang="ko-KR" sz="1200">
                <a:solidFill>
                  <a:schemeClr val="tx1"/>
                </a:solidFill>
                <a:latin typeface="Franklin Gothic Book" panose="020B0503020102020204" pitchFamily="34" charset="0"/>
              </a:rPr>
              <a:t>ON-Delay Timer</a:t>
            </a:r>
          </a:p>
        </p:txBody>
      </p:sp>
      <p:sp>
        <p:nvSpPr>
          <p:cNvPr id="19461" name="Rectangle 8"/>
          <p:cNvSpPr>
            <a:spLocks noChangeArrowheads="1"/>
          </p:cNvSpPr>
          <p:nvPr/>
        </p:nvSpPr>
        <p:spPr bwMode="auto">
          <a:xfrm>
            <a:off x="3792538" y="3429000"/>
            <a:ext cx="1873250" cy="215900"/>
          </a:xfrm>
          <a:prstGeom prst="rect">
            <a:avLst/>
          </a:prstGeom>
          <a:solidFill>
            <a:schemeClr val="bg1">
              <a:lumMod val="85000"/>
            </a:schemeClr>
          </a:solidFill>
          <a:ln>
            <a:noFill/>
          </a:ln>
          <a:effectLst>
            <a:outerShdw dist="35921" dir="2700000" algn="ctr" rotWithShape="0">
              <a:schemeClr val="bg2"/>
            </a:outerShdw>
          </a:effectLst>
          <a:extLst/>
        </p:spPr>
        <p:txBody>
          <a:bodyPr wrap="none" anchor="ct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spcBef>
                <a:spcPct val="0"/>
              </a:spcBef>
            </a:pPr>
            <a:r>
              <a:rPr lang="en-US" altLang="ko-KR" sz="1200">
                <a:solidFill>
                  <a:schemeClr val="tx1"/>
                </a:solidFill>
                <a:latin typeface="Franklin Gothic Book" panose="020B0503020102020204" pitchFamily="34" charset="0"/>
              </a:rPr>
              <a:t>Twin Timer</a:t>
            </a:r>
          </a:p>
        </p:txBody>
      </p:sp>
      <p:sp>
        <p:nvSpPr>
          <p:cNvPr id="19462" name="Rectangle 9"/>
          <p:cNvSpPr>
            <a:spLocks noChangeArrowheads="1"/>
          </p:cNvSpPr>
          <p:nvPr/>
        </p:nvSpPr>
        <p:spPr bwMode="auto">
          <a:xfrm>
            <a:off x="6454776" y="3067051"/>
            <a:ext cx="1870075" cy="219075"/>
          </a:xfrm>
          <a:prstGeom prst="rect">
            <a:avLst/>
          </a:prstGeom>
          <a:solidFill>
            <a:schemeClr val="bg1">
              <a:lumMod val="85000"/>
            </a:schemeClr>
          </a:solidFill>
          <a:ln>
            <a:noFill/>
          </a:ln>
          <a:effectLst>
            <a:outerShdw dist="35921" dir="2700000" algn="ctr" rotWithShape="0">
              <a:schemeClr val="bg2"/>
            </a:outerShdw>
          </a:effectLst>
          <a:extLst/>
        </p:spPr>
        <p:txBody>
          <a:bodyPr wrap="none" anchor="ct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spcBef>
                <a:spcPct val="0"/>
              </a:spcBef>
            </a:pPr>
            <a:r>
              <a:rPr lang="en-US" altLang="ko-KR" sz="1200">
                <a:solidFill>
                  <a:schemeClr val="tx1"/>
                </a:solidFill>
                <a:latin typeface="Franklin Gothic Book" panose="020B0503020102020204" pitchFamily="34" charset="0"/>
              </a:rPr>
              <a:t>T38N / T48N / T57N</a:t>
            </a:r>
          </a:p>
        </p:txBody>
      </p:sp>
      <p:sp>
        <p:nvSpPr>
          <p:cNvPr id="19463" name="Rectangle 10"/>
          <p:cNvSpPr>
            <a:spLocks noChangeArrowheads="1"/>
          </p:cNvSpPr>
          <p:nvPr/>
        </p:nvSpPr>
        <p:spPr bwMode="auto">
          <a:xfrm>
            <a:off x="6454776" y="3427414"/>
            <a:ext cx="1871663" cy="217487"/>
          </a:xfrm>
          <a:prstGeom prst="rect">
            <a:avLst/>
          </a:prstGeom>
          <a:solidFill>
            <a:schemeClr val="bg1">
              <a:lumMod val="85000"/>
            </a:schemeClr>
          </a:solidFill>
          <a:ln>
            <a:noFill/>
          </a:ln>
          <a:effectLst>
            <a:outerShdw dist="35921" dir="2700000" algn="ctr" rotWithShape="0">
              <a:schemeClr val="bg2"/>
            </a:outerShdw>
          </a:effectLst>
          <a:extLst/>
        </p:spPr>
        <p:txBody>
          <a:bodyPr wrap="none" anchor="ct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spcBef>
                <a:spcPct val="0"/>
              </a:spcBef>
            </a:pPr>
            <a:r>
              <a:rPr lang="en-US" altLang="ko-KR" sz="1200">
                <a:solidFill>
                  <a:schemeClr val="tx1"/>
                </a:solidFill>
                <a:latin typeface="Franklin Gothic Book" panose="020B0503020102020204" pitchFamily="34" charset="0"/>
              </a:rPr>
              <a:t>TF62N</a:t>
            </a:r>
          </a:p>
        </p:txBody>
      </p:sp>
      <p:sp>
        <p:nvSpPr>
          <p:cNvPr id="19464" name="Line 11"/>
          <p:cNvSpPr>
            <a:spLocks noChangeShapeType="1"/>
          </p:cNvSpPr>
          <p:nvPr/>
        </p:nvSpPr>
        <p:spPr bwMode="auto">
          <a:xfrm>
            <a:off x="5807075" y="3211513"/>
            <a:ext cx="503238" cy="0"/>
          </a:xfrm>
          <a:prstGeom prst="line">
            <a:avLst/>
          </a:prstGeom>
          <a:noFill/>
          <a:ln w="31750">
            <a:solidFill>
              <a:srgbClr val="A3A3A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sz="1200">
              <a:latin typeface="Franklin Gothic Book" panose="020B0503020102020204" pitchFamily="34" charset="0"/>
            </a:endParaRPr>
          </a:p>
        </p:txBody>
      </p:sp>
      <p:sp>
        <p:nvSpPr>
          <p:cNvPr id="19465" name="Line 12"/>
          <p:cNvSpPr>
            <a:spLocks noChangeShapeType="1"/>
          </p:cNvSpPr>
          <p:nvPr/>
        </p:nvSpPr>
        <p:spPr bwMode="auto">
          <a:xfrm flipV="1">
            <a:off x="5807075" y="3570289"/>
            <a:ext cx="503238" cy="1587"/>
          </a:xfrm>
          <a:prstGeom prst="line">
            <a:avLst/>
          </a:prstGeom>
          <a:noFill/>
          <a:ln w="31750">
            <a:solidFill>
              <a:srgbClr val="A3A3A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sz="1200">
              <a:latin typeface="Franklin Gothic Book" panose="020B0503020102020204" pitchFamily="34" charset="0"/>
            </a:endParaRPr>
          </a:p>
        </p:txBody>
      </p:sp>
      <p:sp>
        <p:nvSpPr>
          <p:cNvPr id="19466" name="AutoShape 13"/>
          <p:cNvSpPr>
            <a:spLocks noChangeArrowheads="1"/>
          </p:cNvSpPr>
          <p:nvPr/>
        </p:nvSpPr>
        <p:spPr bwMode="auto">
          <a:xfrm>
            <a:off x="1703388" y="4335188"/>
            <a:ext cx="6985000" cy="2145268"/>
          </a:xfrm>
          <a:prstGeom prst="roundRect">
            <a:avLst>
              <a:gd name="adj" fmla="val 16667"/>
            </a:avLst>
          </a:prstGeom>
          <a:solidFill>
            <a:srgbClr val="336699"/>
          </a:solidFill>
          <a:ln>
            <a:noFill/>
          </a:ln>
          <a:effectLst>
            <a:outerShdw dist="35921" dir="2700000" algn="ctr" rotWithShape="0">
              <a:schemeClr val="bg2">
                <a:alpha val="50000"/>
              </a:schemeClr>
            </a:outerShdw>
          </a:effectLst>
          <a:extLst>
            <a:ext uri="{91240B29-F687-4F45-9708-019B960494DF}">
              <a14:hiddenLine xmlns:a14="http://schemas.microsoft.com/office/drawing/2010/main" w="31750" algn="ctr">
                <a:solidFill>
                  <a:schemeClr val="tx1"/>
                </a:solidFill>
                <a:round/>
                <a:headEnd/>
                <a:tailEnd/>
              </a14:hiddenLine>
            </a:ext>
          </a:extLst>
        </p:spPr>
        <p:txBody>
          <a:bodyPr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endParaRPr lang="en-US" altLang="ko-KR" sz="1200" dirty="0" smtClean="0">
              <a:solidFill>
                <a:schemeClr val="tx1"/>
              </a:solidFill>
              <a:latin typeface="Franklin Gothic Book" panose="020B0503020102020204" pitchFamily="34" charset="0"/>
            </a:endParaRPr>
          </a:p>
          <a:p>
            <a:pPr eaLnBrk="1" hangingPunct="1"/>
            <a:endParaRPr lang="en-US" altLang="ko-KR" sz="1200" dirty="0">
              <a:solidFill>
                <a:schemeClr val="tx1"/>
              </a:solidFill>
              <a:latin typeface="Franklin Gothic Book" panose="020B0503020102020204" pitchFamily="34" charset="0"/>
            </a:endParaRPr>
          </a:p>
          <a:p>
            <a:pPr eaLnBrk="1" hangingPunct="1"/>
            <a:endParaRPr lang="en-US" altLang="ko-KR" sz="1200" dirty="0" smtClean="0">
              <a:solidFill>
                <a:schemeClr val="tx1"/>
              </a:solidFill>
              <a:latin typeface="Franklin Gothic Book" panose="020B0503020102020204" pitchFamily="34" charset="0"/>
            </a:endParaRPr>
          </a:p>
          <a:p>
            <a:pPr eaLnBrk="1" hangingPunct="1"/>
            <a:endParaRPr lang="en-US" altLang="ko-KR" sz="1200" dirty="0">
              <a:solidFill>
                <a:schemeClr val="tx1"/>
              </a:solidFill>
              <a:latin typeface="Franklin Gothic Book" panose="020B0503020102020204" pitchFamily="34" charset="0"/>
            </a:endParaRPr>
          </a:p>
          <a:p>
            <a:pPr eaLnBrk="1" hangingPunct="1"/>
            <a:endParaRPr lang="en-US" altLang="ko-KR" sz="1200" dirty="0" smtClean="0">
              <a:solidFill>
                <a:schemeClr val="tx1"/>
              </a:solidFill>
              <a:latin typeface="Franklin Gothic Book" panose="020B0503020102020204" pitchFamily="34" charset="0"/>
            </a:endParaRPr>
          </a:p>
          <a:p>
            <a:pPr eaLnBrk="1" hangingPunct="1"/>
            <a:endParaRPr lang="en-US" altLang="ko-KR" sz="1200" dirty="0">
              <a:solidFill>
                <a:schemeClr val="tx1"/>
              </a:solidFill>
              <a:latin typeface="Franklin Gothic Book" panose="020B0503020102020204" pitchFamily="34" charset="0"/>
            </a:endParaRPr>
          </a:p>
          <a:p>
            <a:pPr eaLnBrk="1" hangingPunct="1"/>
            <a:endParaRPr lang="ko-KR" altLang="en-US" sz="1200">
              <a:solidFill>
                <a:schemeClr val="tx1"/>
              </a:solidFill>
              <a:latin typeface="Franklin Gothic Book" panose="020B0503020102020204" pitchFamily="34" charset="0"/>
            </a:endParaRPr>
          </a:p>
        </p:txBody>
      </p:sp>
      <p:sp>
        <p:nvSpPr>
          <p:cNvPr id="19467" name="Rectangle 14"/>
          <p:cNvSpPr>
            <a:spLocks noChangeArrowheads="1"/>
          </p:cNvSpPr>
          <p:nvPr/>
        </p:nvSpPr>
        <p:spPr bwMode="auto">
          <a:xfrm>
            <a:off x="2063750" y="4581526"/>
            <a:ext cx="719138" cy="1655763"/>
          </a:xfrm>
          <a:prstGeom prst="rect">
            <a:avLst/>
          </a:prstGeom>
          <a:solidFill>
            <a:schemeClr val="bg1">
              <a:lumMod val="85000"/>
            </a:schemeClr>
          </a:solidFill>
          <a:ln>
            <a:noFill/>
          </a:ln>
          <a:effectLst>
            <a:outerShdw dist="35921" dir="2700000" algn="ctr" rotWithShape="0">
              <a:schemeClr val="bg2"/>
            </a:outerShdw>
          </a:effectLst>
          <a:extLst/>
        </p:spPr>
        <p:txBody>
          <a:bodyPr wrap="none" anchor="ct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spcBef>
                <a:spcPct val="0"/>
              </a:spcBef>
            </a:pPr>
            <a:r>
              <a:rPr lang="en-US" altLang="ko-KR" sz="1200" dirty="0" smtClean="0">
                <a:solidFill>
                  <a:schemeClr val="tx1"/>
                </a:solidFill>
                <a:latin typeface="Franklin Gothic Book" panose="020B0503020102020204" pitchFamily="34" charset="0"/>
              </a:rPr>
              <a:t>Control</a:t>
            </a:r>
          </a:p>
          <a:p>
            <a:pPr eaLnBrk="1" hangingPunct="1">
              <a:spcBef>
                <a:spcPct val="0"/>
              </a:spcBef>
            </a:pPr>
            <a:r>
              <a:rPr lang="en-US" altLang="ko-KR" sz="1200" dirty="0" smtClean="0">
                <a:solidFill>
                  <a:schemeClr val="tx1"/>
                </a:solidFill>
                <a:latin typeface="Franklin Gothic Book" panose="020B0503020102020204" pitchFamily="34" charset="0"/>
              </a:rPr>
              <a:t>Output</a:t>
            </a:r>
            <a:endParaRPr lang="ko-KR" altLang="en-US" sz="1200" dirty="0">
              <a:solidFill>
                <a:schemeClr val="tx1"/>
              </a:solidFill>
              <a:latin typeface="Franklin Gothic Book" panose="020B0503020102020204" pitchFamily="34" charset="0"/>
            </a:endParaRPr>
          </a:p>
        </p:txBody>
      </p:sp>
      <p:sp>
        <p:nvSpPr>
          <p:cNvPr id="19468" name="Rectangle 15"/>
          <p:cNvSpPr>
            <a:spLocks noChangeArrowheads="1"/>
          </p:cNvSpPr>
          <p:nvPr/>
        </p:nvSpPr>
        <p:spPr bwMode="auto">
          <a:xfrm>
            <a:off x="3792538" y="4581525"/>
            <a:ext cx="1871662" cy="215900"/>
          </a:xfrm>
          <a:prstGeom prst="rect">
            <a:avLst/>
          </a:prstGeom>
          <a:solidFill>
            <a:schemeClr val="bg1">
              <a:lumMod val="85000"/>
            </a:schemeClr>
          </a:solidFill>
          <a:ln>
            <a:noFill/>
          </a:ln>
          <a:effectLst>
            <a:outerShdw dist="35921" dir="2700000" algn="ctr" rotWithShape="0">
              <a:schemeClr val="bg2"/>
            </a:outerShdw>
          </a:effectLst>
          <a:extLst/>
        </p:spPr>
        <p:txBody>
          <a:bodyPr wrap="none" anchor="ct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spcBef>
                <a:spcPct val="0"/>
              </a:spcBef>
            </a:pPr>
            <a:r>
              <a:rPr lang="en-US" altLang="ko-KR" sz="1200" dirty="0">
                <a:solidFill>
                  <a:schemeClr val="tx1"/>
                </a:solidFill>
                <a:latin typeface="Franklin Gothic Book" panose="020B0503020102020204" pitchFamily="34" charset="0"/>
              </a:rPr>
              <a:t>Type – A </a:t>
            </a:r>
            <a:r>
              <a:rPr lang="en-US" altLang="ko-KR" sz="1200" dirty="0" smtClean="0">
                <a:solidFill>
                  <a:schemeClr val="tx1"/>
                </a:solidFill>
                <a:latin typeface="Franklin Gothic Book" panose="020B0503020102020204" pitchFamily="34" charset="0"/>
              </a:rPr>
              <a:t>(1a </a:t>
            </a:r>
            <a:r>
              <a:rPr lang="en-US" altLang="ko-KR" sz="1200" dirty="0">
                <a:solidFill>
                  <a:schemeClr val="tx1"/>
                </a:solidFill>
                <a:latin typeface="Franklin Gothic Book" panose="020B0503020102020204" pitchFamily="34" charset="0"/>
              </a:rPr>
              <a:t>+ </a:t>
            </a:r>
            <a:r>
              <a:rPr lang="en-US" altLang="ko-KR" sz="1200" dirty="0" smtClean="0">
                <a:solidFill>
                  <a:schemeClr val="tx1"/>
                </a:solidFill>
                <a:latin typeface="Franklin Gothic Book" panose="020B0503020102020204" pitchFamily="34" charset="0"/>
              </a:rPr>
              <a:t>1c</a:t>
            </a:r>
            <a:r>
              <a:rPr lang="en-US" altLang="ko-KR" sz="1200" dirty="0">
                <a:solidFill>
                  <a:schemeClr val="tx1"/>
                </a:solidFill>
                <a:latin typeface="Franklin Gothic Book" panose="020B0503020102020204" pitchFamily="34" charset="0"/>
              </a:rPr>
              <a:t>)</a:t>
            </a:r>
          </a:p>
        </p:txBody>
      </p:sp>
      <p:sp>
        <p:nvSpPr>
          <p:cNvPr id="19469" name="Rectangle 16"/>
          <p:cNvSpPr>
            <a:spLocks noChangeArrowheads="1"/>
          </p:cNvSpPr>
          <p:nvPr/>
        </p:nvSpPr>
        <p:spPr bwMode="auto">
          <a:xfrm>
            <a:off x="3792538" y="4941888"/>
            <a:ext cx="1871662" cy="215900"/>
          </a:xfrm>
          <a:prstGeom prst="rect">
            <a:avLst/>
          </a:prstGeom>
          <a:solidFill>
            <a:schemeClr val="bg1">
              <a:lumMod val="85000"/>
            </a:schemeClr>
          </a:solidFill>
          <a:ln>
            <a:noFill/>
          </a:ln>
          <a:effectLst>
            <a:outerShdw dist="35921" dir="2700000" algn="ctr" rotWithShape="0">
              <a:schemeClr val="bg2"/>
            </a:outerShdw>
          </a:effectLst>
          <a:extLst/>
        </p:spPr>
        <p:txBody>
          <a:bodyPr wrap="none" anchor="ct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spcBef>
                <a:spcPct val="0"/>
              </a:spcBef>
            </a:pPr>
            <a:r>
              <a:rPr lang="en-US" altLang="ko-KR" sz="1200" dirty="0">
                <a:solidFill>
                  <a:schemeClr val="tx1"/>
                </a:solidFill>
                <a:latin typeface="Franklin Gothic Book" panose="020B0503020102020204" pitchFamily="34" charset="0"/>
              </a:rPr>
              <a:t>Type – B </a:t>
            </a:r>
            <a:r>
              <a:rPr lang="en-US" altLang="ko-KR" sz="1200" dirty="0" smtClean="0">
                <a:solidFill>
                  <a:schemeClr val="tx1"/>
                </a:solidFill>
                <a:latin typeface="Franklin Gothic Book" panose="020B0503020102020204" pitchFamily="34" charset="0"/>
              </a:rPr>
              <a:t>(1c </a:t>
            </a:r>
            <a:r>
              <a:rPr lang="en-US" altLang="ko-KR" sz="1200" dirty="0">
                <a:solidFill>
                  <a:schemeClr val="tx1"/>
                </a:solidFill>
                <a:latin typeface="Franklin Gothic Book" panose="020B0503020102020204" pitchFamily="34" charset="0"/>
              </a:rPr>
              <a:t>+ </a:t>
            </a:r>
            <a:r>
              <a:rPr lang="en-US" altLang="ko-KR" sz="1200" dirty="0" smtClean="0">
                <a:solidFill>
                  <a:schemeClr val="tx1"/>
                </a:solidFill>
                <a:latin typeface="Franklin Gothic Book" panose="020B0503020102020204" pitchFamily="34" charset="0"/>
              </a:rPr>
              <a:t>1c</a:t>
            </a:r>
            <a:r>
              <a:rPr lang="en-US" altLang="ko-KR" sz="1200" dirty="0">
                <a:solidFill>
                  <a:schemeClr val="tx1"/>
                </a:solidFill>
                <a:latin typeface="Franklin Gothic Book" panose="020B0503020102020204" pitchFamily="34" charset="0"/>
              </a:rPr>
              <a:t>)</a:t>
            </a:r>
          </a:p>
        </p:txBody>
      </p:sp>
      <p:sp>
        <p:nvSpPr>
          <p:cNvPr id="19470" name="Rectangle 17"/>
          <p:cNvSpPr>
            <a:spLocks noChangeArrowheads="1"/>
          </p:cNvSpPr>
          <p:nvPr/>
        </p:nvSpPr>
        <p:spPr bwMode="auto">
          <a:xfrm>
            <a:off x="3792538" y="5302250"/>
            <a:ext cx="1871662" cy="215900"/>
          </a:xfrm>
          <a:prstGeom prst="rect">
            <a:avLst/>
          </a:prstGeom>
          <a:solidFill>
            <a:schemeClr val="bg1">
              <a:lumMod val="85000"/>
            </a:schemeClr>
          </a:solidFill>
          <a:ln>
            <a:noFill/>
          </a:ln>
          <a:effectLst>
            <a:outerShdw dist="35921" dir="2700000" algn="ctr" rotWithShape="0">
              <a:schemeClr val="bg2"/>
            </a:outerShdw>
          </a:effectLst>
          <a:extLst/>
        </p:spPr>
        <p:txBody>
          <a:bodyPr wrap="none" anchor="ct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spcBef>
                <a:spcPct val="0"/>
              </a:spcBef>
            </a:pPr>
            <a:r>
              <a:rPr lang="en-US" altLang="ko-KR" sz="1200" dirty="0">
                <a:solidFill>
                  <a:schemeClr val="tx1"/>
                </a:solidFill>
                <a:latin typeface="Franklin Gothic Book" panose="020B0503020102020204" pitchFamily="34" charset="0"/>
              </a:rPr>
              <a:t>Type – C </a:t>
            </a:r>
            <a:r>
              <a:rPr lang="en-US" altLang="ko-KR" sz="1200" dirty="0" smtClean="0">
                <a:solidFill>
                  <a:schemeClr val="tx1"/>
                </a:solidFill>
                <a:latin typeface="Franklin Gothic Book" panose="020B0503020102020204" pitchFamily="34" charset="0"/>
              </a:rPr>
              <a:t>(</a:t>
            </a:r>
            <a:r>
              <a:rPr lang="ko-KR" altLang="en-US" sz="1200" smtClean="0">
                <a:solidFill>
                  <a:schemeClr val="tx1"/>
                </a:solidFill>
                <a:latin typeface="Franklin Gothic Book" panose="020B0503020102020204" pitchFamily="34" charset="0"/>
              </a:rPr>
              <a:t> </a:t>
            </a:r>
            <a:r>
              <a:rPr lang="en-US" altLang="ko-KR" sz="1200" dirty="0">
                <a:solidFill>
                  <a:schemeClr val="tx1"/>
                </a:solidFill>
                <a:latin typeface="Franklin Gothic Book" panose="020B0503020102020204" pitchFamily="34" charset="0"/>
              </a:rPr>
              <a:t>2c)</a:t>
            </a:r>
          </a:p>
        </p:txBody>
      </p:sp>
      <p:sp>
        <p:nvSpPr>
          <p:cNvPr id="19471" name="Rectangle 18"/>
          <p:cNvSpPr>
            <a:spLocks noChangeArrowheads="1"/>
          </p:cNvSpPr>
          <p:nvPr/>
        </p:nvSpPr>
        <p:spPr bwMode="auto">
          <a:xfrm>
            <a:off x="3792538" y="5662613"/>
            <a:ext cx="1871662" cy="215900"/>
          </a:xfrm>
          <a:prstGeom prst="rect">
            <a:avLst/>
          </a:prstGeom>
          <a:solidFill>
            <a:schemeClr val="bg1">
              <a:lumMod val="85000"/>
            </a:schemeClr>
          </a:solidFill>
          <a:ln>
            <a:noFill/>
          </a:ln>
          <a:effectLst>
            <a:outerShdw dist="35921" dir="2700000" algn="ctr" rotWithShape="0">
              <a:schemeClr val="bg2"/>
            </a:outerShdw>
          </a:effectLst>
          <a:extLst/>
        </p:spPr>
        <p:txBody>
          <a:bodyPr wrap="none" anchor="ct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spcBef>
                <a:spcPct val="0"/>
              </a:spcBef>
            </a:pPr>
            <a:r>
              <a:rPr lang="en-US" altLang="ko-KR" sz="1200" dirty="0">
                <a:solidFill>
                  <a:schemeClr val="tx1"/>
                </a:solidFill>
                <a:latin typeface="Franklin Gothic Book" panose="020B0503020102020204" pitchFamily="34" charset="0"/>
              </a:rPr>
              <a:t>Type – D </a:t>
            </a:r>
            <a:r>
              <a:rPr lang="en-US" altLang="ko-KR" sz="1200" dirty="0" smtClean="0">
                <a:solidFill>
                  <a:schemeClr val="tx1"/>
                </a:solidFill>
                <a:latin typeface="Franklin Gothic Book" panose="020B0503020102020204" pitchFamily="34" charset="0"/>
              </a:rPr>
              <a:t>(</a:t>
            </a:r>
            <a:r>
              <a:rPr lang="ko-KR" altLang="en-US" sz="1200" smtClean="0">
                <a:solidFill>
                  <a:schemeClr val="tx1"/>
                </a:solidFill>
                <a:latin typeface="Franklin Gothic Book" panose="020B0503020102020204" pitchFamily="34" charset="0"/>
              </a:rPr>
              <a:t> </a:t>
            </a:r>
            <a:r>
              <a:rPr lang="en-US" altLang="ko-KR" sz="1200" dirty="0">
                <a:solidFill>
                  <a:schemeClr val="tx1"/>
                </a:solidFill>
                <a:latin typeface="Franklin Gothic Book" panose="020B0503020102020204" pitchFamily="34" charset="0"/>
              </a:rPr>
              <a:t>1c)</a:t>
            </a:r>
          </a:p>
        </p:txBody>
      </p:sp>
      <p:sp>
        <p:nvSpPr>
          <p:cNvPr id="19472" name="Rectangle 19"/>
          <p:cNvSpPr>
            <a:spLocks noChangeArrowheads="1"/>
          </p:cNvSpPr>
          <p:nvPr/>
        </p:nvSpPr>
        <p:spPr bwMode="auto">
          <a:xfrm>
            <a:off x="6456364" y="4579939"/>
            <a:ext cx="1870075" cy="217487"/>
          </a:xfrm>
          <a:prstGeom prst="rect">
            <a:avLst/>
          </a:prstGeom>
          <a:solidFill>
            <a:schemeClr val="bg1">
              <a:lumMod val="85000"/>
            </a:schemeClr>
          </a:solidFill>
          <a:ln>
            <a:noFill/>
          </a:ln>
          <a:effectLst>
            <a:outerShdw dist="35921" dir="2700000" algn="ctr" rotWithShape="0">
              <a:schemeClr val="bg2"/>
            </a:outerShdw>
          </a:effectLst>
          <a:extLst/>
        </p:spPr>
        <p:txBody>
          <a:bodyPr wrap="none" anchor="ct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spcBef>
                <a:spcPct val="0"/>
              </a:spcBef>
            </a:pPr>
            <a:r>
              <a:rPr lang="en-US" altLang="ko-KR" sz="1200">
                <a:solidFill>
                  <a:schemeClr val="tx1"/>
                </a:solidFill>
                <a:latin typeface="Franklin Gothic Book" panose="020B0503020102020204" pitchFamily="34" charset="0"/>
              </a:rPr>
              <a:t>T38N / T48N / T57N</a:t>
            </a:r>
          </a:p>
        </p:txBody>
      </p:sp>
      <p:sp>
        <p:nvSpPr>
          <p:cNvPr id="19473" name="Rectangle 20"/>
          <p:cNvSpPr>
            <a:spLocks noChangeArrowheads="1"/>
          </p:cNvSpPr>
          <p:nvPr/>
        </p:nvSpPr>
        <p:spPr bwMode="auto">
          <a:xfrm>
            <a:off x="6456363" y="5661025"/>
            <a:ext cx="1871662" cy="215900"/>
          </a:xfrm>
          <a:prstGeom prst="rect">
            <a:avLst/>
          </a:prstGeom>
          <a:solidFill>
            <a:schemeClr val="bg1">
              <a:lumMod val="85000"/>
            </a:schemeClr>
          </a:solidFill>
          <a:ln>
            <a:noFill/>
          </a:ln>
          <a:effectLst>
            <a:outerShdw dist="35921" dir="2700000" algn="ctr" rotWithShape="0">
              <a:schemeClr val="bg2"/>
            </a:outerShdw>
          </a:effectLst>
          <a:extLst/>
        </p:spPr>
        <p:txBody>
          <a:bodyPr wrap="none" anchor="ct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spcBef>
                <a:spcPct val="0"/>
              </a:spcBef>
            </a:pPr>
            <a:r>
              <a:rPr lang="en-US" altLang="ko-KR" sz="1200">
                <a:solidFill>
                  <a:schemeClr val="tx1"/>
                </a:solidFill>
                <a:latin typeface="Franklin Gothic Book" panose="020B0503020102020204" pitchFamily="34" charset="0"/>
              </a:rPr>
              <a:t>TF62N</a:t>
            </a:r>
          </a:p>
        </p:txBody>
      </p:sp>
      <p:sp>
        <p:nvSpPr>
          <p:cNvPr id="19474" name="Line 21"/>
          <p:cNvSpPr>
            <a:spLocks noChangeShapeType="1"/>
          </p:cNvSpPr>
          <p:nvPr/>
        </p:nvSpPr>
        <p:spPr bwMode="auto">
          <a:xfrm>
            <a:off x="5808663" y="4722813"/>
            <a:ext cx="501650" cy="0"/>
          </a:xfrm>
          <a:prstGeom prst="line">
            <a:avLst/>
          </a:prstGeom>
          <a:noFill/>
          <a:ln w="31750">
            <a:solidFill>
              <a:srgbClr val="A3A3A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sz="1200">
              <a:latin typeface="Franklin Gothic Book" panose="020B0503020102020204" pitchFamily="34" charset="0"/>
            </a:endParaRPr>
          </a:p>
        </p:txBody>
      </p:sp>
      <p:sp>
        <p:nvSpPr>
          <p:cNvPr id="19475" name="Line 22"/>
          <p:cNvSpPr>
            <a:spLocks noChangeShapeType="1"/>
          </p:cNvSpPr>
          <p:nvPr/>
        </p:nvSpPr>
        <p:spPr bwMode="auto">
          <a:xfrm flipV="1">
            <a:off x="6022975" y="4722813"/>
            <a:ext cx="1588" cy="722312"/>
          </a:xfrm>
          <a:prstGeom prst="line">
            <a:avLst/>
          </a:prstGeom>
          <a:noFill/>
          <a:ln w="31750">
            <a:solidFill>
              <a:srgbClr val="A3A3A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sz="1200">
              <a:latin typeface="Franklin Gothic Book" panose="020B0503020102020204" pitchFamily="34" charset="0"/>
            </a:endParaRPr>
          </a:p>
        </p:txBody>
      </p:sp>
      <p:sp>
        <p:nvSpPr>
          <p:cNvPr id="19476" name="Line 23"/>
          <p:cNvSpPr>
            <a:spLocks noChangeShapeType="1"/>
          </p:cNvSpPr>
          <p:nvPr/>
        </p:nvSpPr>
        <p:spPr bwMode="auto">
          <a:xfrm flipH="1" flipV="1">
            <a:off x="5808663" y="5083175"/>
            <a:ext cx="214312" cy="0"/>
          </a:xfrm>
          <a:prstGeom prst="line">
            <a:avLst/>
          </a:prstGeom>
          <a:noFill/>
          <a:ln w="31750">
            <a:solidFill>
              <a:srgbClr val="A3A3A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sz="1200">
              <a:latin typeface="Franklin Gothic Book" panose="020B0503020102020204" pitchFamily="34" charset="0"/>
            </a:endParaRPr>
          </a:p>
        </p:txBody>
      </p:sp>
      <p:sp>
        <p:nvSpPr>
          <p:cNvPr id="19477" name="Line 24"/>
          <p:cNvSpPr>
            <a:spLocks noChangeShapeType="1"/>
          </p:cNvSpPr>
          <p:nvPr/>
        </p:nvSpPr>
        <p:spPr bwMode="auto">
          <a:xfrm flipH="1">
            <a:off x="5808663" y="5443539"/>
            <a:ext cx="214312" cy="1587"/>
          </a:xfrm>
          <a:prstGeom prst="line">
            <a:avLst/>
          </a:prstGeom>
          <a:noFill/>
          <a:ln w="31750">
            <a:solidFill>
              <a:srgbClr val="A3A3A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sz="1200">
              <a:latin typeface="Franklin Gothic Book" panose="020B0503020102020204" pitchFamily="34" charset="0"/>
            </a:endParaRPr>
          </a:p>
        </p:txBody>
      </p:sp>
      <p:sp>
        <p:nvSpPr>
          <p:cNvPr id="19478" name="Line 25"/>
          <p:cNvSpPr>
            <a:spLocks noChangeShapeType="1"/>
          </p:cNvSpPr>
          <p:nvPr/>
        </p:nvSpPr>
        <p:spPr bwMode="auto">
          <a:xfrm flipV="1">
            <a:off x="5808663" y="5803900"/>
            <a:ext cx="501650" cy="1588"/>
          </a:xfrm>
          <a:prstGeom prst="line">
            <a:avLst/>
          </a:prstGeom>
          <a:noFill/>
          <a:ln w="31750">
            <a:solidFill>
              <a:srgbClr val="A3A3A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sz="1200">
              <a:latin typeface="Franklin Gothic Book" panose="020B0503020102020204" pitchFamily="34" charset="0"/>
            </a:endParaRPr>
          </a:p>
        </p:txBody>
      </p:sp>
      <p:sp>
        <p:nvSpPr>
          <p:cNvPr id="19479" name="AutoShape 26"/>
          <p:cNvSpPr>
            <a:spLocks noChangeArrowheads="1"/>
          </p:cNvSpPr>
          <p:nvPr/>
        </p:nvSpPr>
        <p:spPr bwMode="auto">
          <a:xfrm>
            <a:off x="1703388" y="1339694"/>
            <a:ext cx="6985000" cy="1225868"/>
          </a:xfrm>
          <a:prstGeom prst="roundRect">
            <a:avLst>
              <a:gd name="adj" fmla="val 16667"/>
            </a:avLst>
          </a:prstGeom>
          <a:solidFill>
            <a:srgbClr val="336699"/>
          </a:solidFill>
          <a:ln>
            <a:noFill/>
          </a:ln>
          <a:effectLst>
            <a:outerShdw dist="35921" dir="2700000" algn="ctr" rotWithShape="0">
              <a:schemeClr val="bg2">
                <a:alpha val="50000"/>
              </a:schemeClr>
            </a:outerShdw>
          </a:effectLst>
          <a:extLst>
            <a:ext uri="{91240B29-F687-4F45-9708-019B960494DF}">
              <a14:hiddenLine xmlns:a14="http://schemas.microsoft.com/office/drawing/2010/main" w="31750" algn="ctr">
                <a:solidFill>
                  <a:schemeClr val="tx1"/>
                </a:solidFill>
                <a:round/>
                <a:headEnd/>
                <a:tailEnd/>
              </a14:hiddenLine>
            </a:ext>
          </a:extLst>
        </p:spPr>
        <p:txBody>
          <a:bodyPr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endParaRPr lang="en-US" altLang="ko-KR" sz="1200" dirty="0" smtClean="0">
              <a:solidFill>
                <a:schemeClr val="tx1"/>
              </a:solidFill>
              <a:latin typeface="Franklin Gothic Book" panose="020B0503020102020204" pitchFamily="34" charset="0"/>
            </a:endParaRPr>
          </a:p>
          <a:p>
            <a:pPr eaLnBrk="1" hangingPunct="1"/>
            <a:endParaRPr lang="en-US" altLang="ko-KR" sz="1200" dirty="0">
              <a:solidFill>
                <a:schemeClr val="tx1"/>
              </a:solidFill>
              <a:latin typeface="Franklin Gothic Book" panose="020B0503020102020204" pitchFamily="34" charset="0"/>
            </a:endParaRPr>
          </a:p>
          <a:p>
            <a:pPr eaLnBrk="1" hangingPunct="1"/>
            <a:endParaRPr lang="en-US" altLang="ko-KR" sz="1200" dirty="0" smtClean="0">
              <a:solidFill>
                <a:schemeClr val="tx1"/>
              </a:solidFill>
              <a:latin typeface="Franklin Gothic Book" panose="020B0503020102020204" pitchFamily="34" charset="0"/>
            </a:endParaRPr>
          </a:p>
          <a:p>
            <a:pPr eaLnBrk="1" hangingPunct="1"/>
            <a:endParaRPr lang="ko-KR" altLang="en-US" sz="1200">
              <a:solidFill>
                <a:schemeClr val="tx1"/>
              </a:solidFill>
              <a:latin typeface="Franklin Gothic Book" panose="020B0503020102020204" pitchFamily="34" charset="0"/>
            </a:endParaRPr>
          </a:p>
        </p:txBody>
      </p:sp>
      <p:sp>
        <p:nvSpPr>
          <p:cNvPr id="19480" name="Rectangle 27"/>
          <p:cNvSpPr>
            <a:spLocks noChangeArrowheads="1"/>
          </p:cNvSpPr>
          <p:nvPr/>
        </p:nvSpPr>
        <p:spPr bwMode="auto">
          <a:xfrm>
            <a:off x="2063750" y="1484314"/>
            <a:ext cx="719138" cy="936625"/>
          </a:xfrm>
          <a:prstGeom prst="rect">
            <a:avLst/>
          </a:prstGeom>
          <a:solidFill>
            <a:schemeClr val="bg1">
              <a:lumMod val="85000"/>
            </a:schemeClr>
          </a:solidFill>
          <a:ln>
            <a:noFill/>
          </a:ln>
          <a:effectLst>
            <a:outerShdw dist="35921" dir="2700000" algn="ctr" rotWithShape="0">
              <a:schemeClr val="bg2"/>
            </a:outerShdw>
          </a:effectLst>
          <a:extLst/>
        </p:spPr>
        <p:txBody>
          <a:bodyPr wrap="none" anchor="ct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spcBef>
                <a:spcPct val="0"/>
              </a:spcBef>
            </a:pPr>
            <a:r>
              <a:rPr lang="en-US" altLang="ko-KR" sz="1200" dirty="0" smtClean="0">
                <a:solidFill>
                  <a:schemeClr val="tx1"/>
                </a:solidFill>
                <a:latin typeface="Franklin Gothic Book" panose="020B0503020102020204" pitchFamily="34" charset="0"/>
              </a:rPr>
              <a:t>SIZE</a:t>
            </a:r>
            <a:endParaRPr lang="ko-KR" altLang="en-US" sz="1200" dirty="0">
              <a:solidFill>
                <a:schemeClr val="tx1"/>
              </a:solidFill>
              <a:latin typeface="Franklin Gothic Book" panose="020B0503020102020204" pitchFamily="34" charset="0"/>
            </a:endParaRPr>
          </a:p>
        </p:txBody>
      </p:sp>
      <p:sp>
        <p:nvSpPr>
          <p:cNvPr id="19481" name="Rectangle 28"/>
          <p:cNvSpPr>
            <a:spLocks noChangeArrowheads="1"/>
          </p:cNvSpPr>
          <p:nvPr/>
        </p:nvSpPr>
        <p:spPr bwMode="auto">
          <a:xfrm>
            <a:off x="3792538" y="1484314"/>
            <a:ext cx="1871662" cy="217487"/>
          </a:xfrm>
          <a:prstGeom prst="rect">
            <a:avLst/>
          </a:prstGeom>
          <a:solidFill>
            <a:schemeClr val="bg1">
              <a:lumMod val="85000"/>
            </a:schemeClr>
          </a:solidFill>
          <a:ln>
            <a:noFill/>
          </a:ln>
          <a:effectLst>
            <a:outerShdw dist="35921" dir="2700000" algn="ctr" rotWithShape="0">
              <a:schemeClr val="bg2"/>
            </a:outerShdw>
          </a:effectLst>
          <a:extLst/>
        </p:spPr>
        <p:txBody>
          <a:bodyPr wrap="none" anchor="ct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spcBef>
                <a:spcPct val="0"/>
              </a:spcBef>
            </a:pPr>
            <a:r>
              <a:rPr lang="en-US" altLang="ko-KR" sz="1200">
                <a:solidFill>
                  <a:schemeClr val="tx1"/>
                </a:solidFill>
                <a:latin typeface="Franklin Gothic Book" panose="020B0503020102020204" pitchFamily="34" charset="0"/>
              </a:rPr>
              <a:t>40(W) X 50(H) mm</a:t>
            </a:r>
          </a:p>
        </p:txBody>
      </p:sp>
      <p:sp>
        <p:nvSpPr>
          <p:cNvPr id="19482" name="Rectangle 29"/>
          <p:cNvSpPr>
            <a:spLocks noChangeArrowheads="1"/>
          </p:cNvSpPr>
          <p:nvPr/>
        </p:nvSpPr>
        <p:spPr bwMode="auto">
          <a:xfrm>
            <a:off x="3792538" y="1846264"/>
            <a:ext cx="1871662" cy="219075"/>
          </a:xfrm>
          <a:prstGeom prst="rect">
            <a:avLst/>
          </a:prstGeom>
          <a:solidFill>
            <a:schemeClr val="bg1">
              <a:lumMod val="85000"/>
            </a:schemeClr>
          </a:solidFill>
          <a:ln>
            <a:noFill/>
          </a:ln>
          <a:effectLst>
            <a:outerShdw dist="35921" dir="2700000" algn="ctr" rotWithShape="0">
              <a:schemeClr val="bg2"/>
            </a:outerShdw>
          </a:effectLst>
          <a:extLst/>
        </p:spPr>
        <p:txBody>
          <a:bodyPr wrap="none" anchor="ct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spcBef>
                <a:spcPct val="0"/>
              </a:spcBef>
            </a:pPr>
            <a:r>
              <a:rPr lang="en-US" altLang="ko-KR" sz="1200">
                <a:solidFill>
                  <a:schemeClr val="tx1"/>
                </a:solidFill>
                <a:latin typeface="Franklin Gothic Book" panose="020B0503020102020204" pitchFamily="34" charset="0"/>
              </a:rPr>
              <a:t>48(W) X 48(H) mm</a:t>
            </a:r>
          </a:p>
        </p:txBody>
      </p:sp>
      <p:sp>
        <p:nvSpPr>
          <p:cNvPr id="19483" name="Rectangle 30"/>
          <p:cNvSpPr>
            <a:spLocks noChangeArrowheads="1"/>
          </p:cNvSpPr>
          <p:nvPr/>
        </p:nvSpPr>
        <p:spPr bwMode="auto">
          <a:xfrm>
            <a:off x="3792538" y="2205039"/>
            <a:ext cx="1871662" cy="219075"/>
          </a:xfrm>
          <a:prstGeom prst="rect">
            <a:avLst/>
          </a:prstGeom>
          <a:solidFill>
            <a:schemeClr val="bg1">
              <a:lumMod val="85000"/>
            </a:schemeClr>
          </a:solidFill>
          <a:ln>
            <a:noFill/>
          </a:ln>
          <a:effectLst>
            <a:outerShdw dist="35921" dir="2700000" algn="ctr" rotWithShape="0">
              <a:schemeClr val="bg2"/>
            </a:outerShdw>
          </a:effectLst>
          <a:extLst/>
        </p:spPr>
        <p:txBody>
          <a:bodyPr wrap="none" anchor="ct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spcBef>
                <a:spcPct val="0"/>
              </a:spcBef>
            </a:pPr>
            <a:r>
              <a:rPr lang="en-US" altLang="ko-KR" sz="1200">
                <a:solidFill>
                  <a:schemeClr val="tx1"/>
                </a:solidFill>
                <a:latin typeface="Franklin Gothic Book" panose="020B0503020102020204" pitchFamily="34" charset="0"/>
              </a:rPr>
              <a:t>50(W) X 62(H) mm</a:t>
            </a:r>
          </a:p>
        </p:txBody>
      </p:sp>
      <p:sp>
        <p:nvSpPr>
          <p:cNvPr id="19484" name="Line 31"/>
          <p:cNvSpPr>
            <a:spLocks noChangeShapeType="1"/>
          </p:cNvSpPr>
          <p:nvPr/>
        </p:nvSpPr>
        <p:spPr bwMode="auto">
          <a:xfrm>
            <a:off x="5808663" y="1625600"/>
            <a:ext cx="501650" cy="0"/>
          </a:xfrm>
          <a:prstGeom prst="line">
            <a:avLst/>
          </a:prstGeom>
          <a:noFill/>
          <a:ln w="31750">
            <a:solidFill>
              <a:srgbClr val="A3A3A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sz="1200">
              <a:latin typeface="Franklin Gothic Book" panose="020B0503020102020204" pitchFamily="34" charset="0"/>
            </a:endParaRPr>
          </a:p>
        </p:txBody>
      </p:sp>
      <p:sp>
        <p:nvSpPr>
          <p:cNvPr id="19485" name="Rectangle 32"/>
          <p:cNvSpPr>
            <a:spLocks noChangeArrowheads="1"/>
          </p:cNvSpPr>
          <p:nvPr/>
        </p:nvSpPr>
        <p:spPr bwMode="auto">
          <a:xfrm>
            <a:off x="6456364" y="1482725"/>
            <a:ext cx="1868487" cy="215900"/>
          </a:xfrm>
          <a:prstGeom prst="rect">
            <a:avLst/>
          </a:prstGeom>
          <a:solidFill>
            <a:schemeClr val="bg1">
              <a:lumMod val="85000"/>
            </a:schemeClr>
          </a:solidFill>
          <a:ln>
            <a:noFill/>
          </a:ln>
          <a:effectLst>
            <a:outerShdw dist="35921" dir="2700000" algn="ctr" rotWithShape="0">
              <a:schemeClr val="bg2"/>
            </a:outerShdw>
          </a:effectLst>
          <a:extLst/>
        </p:spPr>
        <p:txBody>
          <a:bodyPr wrap="none" anchor="ct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spcBef>
                <a:spcPct val="0"/>
              </a:spcBef>
            </a:pPr>
            <a:r>
              <a:rPr lang="en-US" altLang="ko-KR" sz="1200">
                <a:solidFill>
                  <a:schemeClr val="tx1"/>
                </a:solidFill>
                <a:latin typeface="Franklin Gothic Book" panose="020B0503020102020204" pitchFamily="34" charset="0"/>
              </a:rPr>
              <a:t>T38N</a:t>
            </a:r>
          </a:p>
        </p:txBody>
      </p:sp>
      <p:sp>
        <p:nvSpPr>
          <p:cNvPr id="19486" name="Rectangle 33"/>
          <p:cNvSpPr>
            <a:spLocks noChangeArrowheads="1"/>
          </p:cNvSpPr>
          <p:nvPr/>
        </p:nvSpPr>
        <p:spPr bwMode="auto">
          <a:xfrm>
            <a:off x="6456364" y="1844675"/>
            <a:ext cx="1870075" cy="215900"/>
          </a:xfrm>
          <a:prstGeom prst="rect">
            <a:avLst/>
          </a:prstGeom>
          <a:solidFill>
            <a:schemeClr val="bg1">
              <a:lumMod val="85000"/>
            </a:schemeClr>
          </a:solidFill>
          <a:ln>
            <a:noFill/>
          </a:ln>
          <a:effectLst>
            <a:outerShdw dist="35921" dir="2700000" algn="ctr" rotWithShape="0">
              <a:schemeClr val="bg2"/>
            </a:outerShdw>
          </a:effectLst>
          <a:extLst/>
        </p:spPr>
        <p:txBody>
          <a:bodyPr wrap="none" anchor="ct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spcBef>
                <a:spcPct val="0"/>
              </a:spcBef>
            </a:pPr>
            <a:r>
              <a:rPr lang="en-US" altLang="ko-KR" sz="1200">
                <a:solidFill>
                  <a:schemeClr val="tx1"/>
                </a:solidFill>
                <a:latin typeface="Franklin Gothic Book" panose="020B0503020102020204" pitchFamily="34" charset="0"/>
              </a:rPr>
              <a:t>T48N</a:t>
            </a:r>
          </a:p>
        </p:txBody>
      </p:sp>
      <p:sp>
        <p:nvSpPr>
          <p:cNvPr id="19487" name="Rectangle 34"/>
          <p:cNvSpPr>
            <a:spLocks noChangeArrowheads="1"/>
          </p:cNvSpPr>
          <p:nvPr/>
        </p:nvSpPr>
        <p:spPr bwMode="auto">
          <a:xfrm>
            <a:off x="6456364" y="2203450"/>
            <a:ext cx="1870075" cy="215900"/>
          </a:xfrm>
          <a:prstGeom prst="rect">
            <a:avLst/>
          </a:prstGeom>
          <a:solidFill>
            <a:schemeClr val="bg1">
              <a:lumMod val="85000"/>
            </a:schemeClr>
          </a:solidFill>
          <a:ln>
            <a:noFill/>
          </a:ln>
          <a:effectLst>
            <a:outerShdw dist="35921" dir="2700000" algn="ctr" rotWithShape="0">
              <a:schemeClr val="bg2"/>
            </a:outerShdw>
          </a:effectLst>
          <a:extLst/>
        </p:spPr>
        <p:txBody>
          <a:bodyPr wrap="none" anchor="ct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spcBef>
                <a:spcPct val="0"/>
              </a:spcBef>
            </a:pPr>
            <a:r>
              <a:rPr lang="en-US" altLang="ko-KR" sz="1200">
                <a:solidFill>
                  <a:schemeClr val="tx1"/>
                </a:solidFill>
                <a:latin typeface="Franklin Gothic Book" panose="020B0503020102020204" pitchFamily="34" charset="0"/>
              </a:rPr>
              <a:t>T57N / TF62N / TF62D</a:t>
            </a:r>
          </a:p>
        </p:txBody>
      </p:sp>
      <p:sp>
        <p:nvSpPr>
          <p:cNvPr id="19488" name="Rectangle 37"/>
          <p:cNvSpPr>
            <a:spLocks noChangeArrowheads="1"/>
          </p:cNvSpPr>
          <p:nvPr/>
        </p:nvSpPr>
        <p:spPr bwMode="auto">
          <a:xfrm>
            <a:off x="3792538" y="3789363"/>
            <a:ext cx="1873250" cy="215900"/>
          </a:xfrm>
          <a:prstGeom prst="rect">
            <a:avLst/>
          </a:prstGeom>
          <a:solidFill>
            <a:schemeClr val="bg1">
              <a:lumMod val="85000"/>
            </a:schemeClr>
          </a:solidFill>
          <a:ln>
            <a:noFill/>
          </a:ln>
          <a:effectLst>
            <a:outerShdw dist="35921" dir="2700000" algn="ctr" rotWithShape="0">
              <a:schemeClr val="bg2"/>
            </a:outerShdw>
          </a:effectLst>
          <a:extLst/>
        </p:spPr>
        <p:txBody>
          <a:bodyPr wrap="none" anchor="ct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spcBef>
                <a:spcPct val="0"/>
              </a:spcBef>
            </a:pPr>
            <a:r>
              <a:rPr lang="en-US" altLang="ko-KR" sz="1200">
                <a:solidFill>
                  <a:schemeClr val="tx1"/>
                </a:solidFill>
                <a:latin typeface="Franklin Gothic Book" panose="020B0503020102020204" pitchFamily="34" charset="0"/>
              </a:rPr>
              <a:t>Dual Timer</a:t>
            </a:r>
          </a:p>
        </p:txBody>
      </p:sp>
      <p:sp>
        <p:nvSpPr>
          <p:cNvPr id="19489" name="Rectangle 38"/>
          <p:cNvSpPr>
            <a:spLocks noChangeArrowheads="1"/>
          </p:cNvSpPr>
          <p:nvPr/>
        </p:nvSpPr>
        <p:spPr bwMode="auto">
          <a:xfrm>
            <a:off x="6454776" y="3787775"/>
            <a:ext cx="1871663" cy="217488"/>
          </a:xfrm>
          <a:prstGeom prst="rect">
            <a:avLst/>
          </a:prstGeom>
          <a:solidFill>
            <a:schemeClr val="bg1">
              <a:lumMod val="85000"/>
            </a:schemeClr>
          </a:solidFill>
          <a:ln>
            <a:noFill/>
          </a:ln>
          <a:effectLst>
            <a:outerShdw dist="35921" dir="2700000" algn="ctr" rotWithShape="0">
              <a:schemeClr val="bg2"/>
            </a:outerShdw>
          </a:effectLst>
          <a:extLst/>
        </p:spPr>
        <p:txBody>
          <a:bodyPr wrap="none" anchor="ct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spcBef>
                <a:spcPct val="0"/>
              </a:spcBef>
            </a:pPr>
            <a:r>
              <a:rPr lang="en-US" altLang="ko-KR" sz="1200">
                <a:solidFill>
                  <a:schemeClr val="tx1"/>
                </a:solidFill>
                <a:latin typeface="Franklin Gothic Book" panose="020B0503020102020204" pitchFamily="34" charset="0"/>
              </a:rPr>
              <a:t>TF62D</a:t>
            </a:r>
          </a:p>
        </p:txBody>
      </p:sp>
      <p:sp>
        <p:nvSpPr>
          <p:cNvPr id="19490" name="Line 39"/>
          <p:cNvSpPr>
            <a:spLocks noChangeShapeType="1"/>
          </p:cNvSpPr>
          <p:nvPr/>
        </p:nvSpPr>
        <p:spPr bwMode="auto">
          <a:xfrm flipV="1">
            <a:off x="5807075" y="3930650"/>
            <a:ext cx="503238" cy="1588"/>
          </a:xfrm>
          <a:prstGeom prst="line">
            <a:avLst/>
          </a:prstGeom>
          <a:noFill/>
          <a:ln w="31750">
            <a:solidFill>
              <a:srgbClr val="A3A3A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sz="1200">
              <a:latin typeface="Franklin Gothic Book" panose="020B0503020102020204" pitchFamily="34" charset="0"/>
            </a:endParaRPr>
          </a:p>
        </p:txBody>
      </p:sp>
      <p:sp>
        <p:nvSpPr>
          <p:cNvPr id="19491" name="Rectangle 40"/>
          <p:cNvSpPr>
            <a:spLocks noChangeArrowheads="1"/>
          </p:cNvSpPr>
          <p:nvPr/>
        </p:nvSpPr>
        <p:spPr bwMode="auto">
          <a:xfrm>
            <a:off x="3792538" y="6022975"/>
            <a:ext cx="1871662" cy="215900"/>
          </a:xfrm>
          <a:prstGeom prst="rect">
            <a:avLst/>
          </a:prstGeom>
          <a:solidFill>
            <a:schemeClr val="bg1">
              <a:lumMod val="85000"/>
            </a:schemeClr>
          </a:solidFill>
          <a:ln>
            <a:noFill/>
          </a:ln>
          <a:effectLst>
            <a:outerShdw dist="35921" dir="2700000" algn="ctr" rotWithShape="0">
              <a:schemeClr val="bg2"/>
            </a:outerShdw>
          </a:effectLst>
          <a:extLst/>
        </p:spPr>
        <p:txBody>
          <a:bodyPr wrap="none" anchor="ct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spcBef>
                <a:spcPct val="0"/>
              </a:spcBef>
            </a:pPr>
            <a:r>
              <a:rPr lang="en-US" altLang="ko-KR" sz="1200" dirty="0">
                <a:solidFill>
                  <a:schemeClr val="tx1"/>
                </a:solidFill>
                <a:latin typeface="Franklin Gothic Book" panose="020B0503020102020204" pitchFamily="34" charset="0"/>
              </a:rPr>
              <a:t>Type – F </a:t>
            </a:r>
            <a:r>
              <a:rPr lang="en-US" altLang="ko-KR" sz="1200" dirty="0" smtClean="0">
                <a:solidFill>
                  <a:schemeClr val="tx1"/>
                </a:solidFill>
                <a:latin typeface="Franklin Gothic Book" panose="020B0503020102020204" pitchFamily="34" charset="0"/>
              </a:rPr>
              <a:t>(</a:t>
            </a:r>
            <a:r>
              <a:rPr lang="ko-KR" altLang="en-US" sz="1200" smtClean="0">
                <a:solidFill>
                  <a:schemeClr val="tx1"/>
                </a:solidFill>
                <a:latin typeface="Franklin Gothic Book" panose="020B0503020102020204" pitchFamily="34" charset="0"/>
              </a:rPr>
              <a:t> </a:t>
            </a:r>
            <a:r>
              <a:rPr lang="en-US" altLang="ko-KR" sz="1200" dirty="0">
                <a:solidFill>
                  <a:schemeClr val="tx1"/>
                </a:solidFill>
                <a:latin typeface="Franklin Gothic Book" panose="020B0503020102020204" pitchFamily="34" charset="0"/>
              </a:rPr>
              <a:t>2c)</a:t>
            </a:r>
          </a:p>
        </p:txBody>
      </p:sp>
      <p:sp>
        <p:nvSpPr>
          <p:cNvPr id="19492" name="Rectangle 41"/>
          <p:cNvSpPr>
            <a:spLocks noChangeArrowheads="1"/>
          </p:cNvSpPr>
          <p:nvPr/>
        </p:nvSpPr>
        <p:spPr bwMode="auto">
          <a:xfrm>
            <a:off x="6456363" y="6021388"/>
            <a:ext cx="1871662" cy="215900"/>
          </a:xfrm>
          <a:prstGeom prst="rect">
            <a:avLst/>
          </a:prstGeom>
          <a:solidFill>
            <a:schemeClr val="bg1">
              <a:lumMod val="85000"/>
            </a:schemeClr>
          </a:solidFill>
          <a:ln>
            <a:noFill/>
          </a:ln>
          <a:effectLst>
            <a:outerShdw dist="35921" dir="2700000" algn="ctr" rotWithShape="0">
              <a:schemeClr val="bg2"/>
            </a:outerShdw>
          </a:effectLst>
          <a:extLst/>
        </p:spPr>
        <p:txBody>
          <a:bodyPr wrap="none" anchor="ct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spcBef>
                <a:spcPct val="0"/>
              </a:spcBef>
            </a:pPr>
            <a:r>
              <a:rPr lang="en-US" altLang="ko-KR" sz="1200">
                <a:solidFill>
                  <a:schemeClr val="tx1"/>
                </a:solidFill>
                <a:latin typeface="Franklin Gothic Book" panose="020B0503020102020204" pitchFamily="34" charset="0"/>
              </a:rPr>
              <a:t>TF62D</a:t>
            </a:r>
          </a:p>
        </p:txBody>
      </p:sp>
      <p:sp>
        <p:nvSpPr>
          <p:cNvPr id="19493" name="Line 42"/>
          <p:cNvSpPr>
            <a:spLocks noChangeShapeType="1"/>
          </p:cNvSpPr>
          <p:nvPr/>
        </p:nvSpPr>
        <p:spPr bwMode="auto">
          <a:xfrm flipV="1">
            <a:off x="5808663" y="6164264"/>
            <a:ext cx="501650" cy="1587"/>
          </a:xfrm>
          <a:prstGeom prst="line">
            <a:avLst/>
          </a:prstGeom>
          <a:noFill/>
          <a:ln w="31750">
            <a:solidFill>
              <a:srgbClr val="A3A3A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sz="1200">
              <a:latin typeface="Franklin Gothic Book" panose="020B0503020102020204" pitchFamily="34" charset="0"/>
            </a:endParaRPr>
          </a:p>
        </p:txBody>
      </p:sp>
      <p:sp>
        <p:nvSpPr>
          <p:cNvPr id="19494" name="Line 43"/>
          <p:cNvSpPr>
            <a:spLocks noChangeShapeType="1"/>
          </p:cNvSpPr>
          <p:nvPr/>
        </p:nvSpPr>
        <p:spPr bwMode="auto">
          <a:xfrm flipV="1">
            <a:off x="5808663" y="1987551"/>
            <a:ext cx="501650" cy="3175"/>
          </a:xfrm>
          <a:prstGeom prst="line">
            <a:avLst/>
          </a:prstGeom>
          <a:noFill/>
          <a:ln w="31750">
            <a:solidFill>
              <a:srgbClr val="A3A3A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sz="1200">
              <a:latin typeface="Franklin Gothic Book" panose="020B0503020102020204" pitchFamily="34" charset="0"/>
            </a:endParaRPr>
          </a:p>
        </p:txBody>
      </p:sp>
      <p:sp>
        <p:nvSpPr>
          <p:cNvPr id="19495" name="Line 44"/>
          <p:cNvSpPr>
            <a:spLocks noChangeShapeType="1"/>
          </p:cNvSpPr>
          <p:nvPr/>
        </p:nvSpPr>
        <p:spPr bwMode="auto">
          <a:xfrm flipV="1">
            <a:off x="5808663" y="2346325"/>
            <a:ext cx="501650" cy="1588"/>
          </a:xfrm>
          <a:prstGeom prst="line">
            <a:avLst/>
          </a:prstGeom>
          <a:noFill/>
          <a:ln w="31750">
            <a:solidFill>
              <a:srgbClr val="A3A3A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sz="1200">
              <a:latin typeface="Franklin Gothic Book" panose="020B0503020102020204" pitchFamily="34" charset="0"/>
            </a:endParaRPr>
          </a:p>
        </p:txBody>
      </p:sp>
      <p:sp>
        <p:nvSpPr>
          <p:cNvPr id="19496" name="AutoShape 46"/>
          <p:cNvSpPr>
            <a:spLocks noChangeArrowheads="1"/>
          </p:cNvSpPr>
          <p:nvPr/>
        </p:nvSpPr>
        <p:spPr bwMode="auto">
          <a:xfrm>
            <a:off x="3000376" y="3299680"/>
            <a:ext cx="576263" cy="547568"/>
          </a:xfrm>
          <a:custGeom>
            <a:avLst/>
            <a:gdLst>
              <a:gd name="T0" fmla="*/ 327029 w 21600"/>
              <a:gd name="T1" fmla="*/ 0 h 21600"/>
              <a:gd name="T2" fmla="*/ 0 w 21600"/>
              <a:gd name="T3" fmla="*/ 360362 h 21600"/>
              <a:gd name="T4" fmla="*/ 327029 w 21600"/>
              <a:gd name="T5" fmla="*/ 720725 h 21600"/>
              <a:gd name="T6" fmla="*/ 576263 w 21600"/>
              <a:gd name="T7" fmla="*/ 360362 h 21600"/>
              <a:gd name="T8" fmla="*/ 17694720 60000 65536"/>
              <a:gd name="T9" fmla="*/ 11796480 60000 65536"/>
              <a:gd name="T10" fmla="*/ 5898240 60000 65536"/>
              <a:gd name="T11" fmla="*/ 0 60000 65536"/>
              <a:gd name="T12" fmla="*/ 3375 w 21600"/>
              <a:gd name="T13" fmla="*/ 5376 h 21600"/>
              <a:gd name="T14" fmla="*/ 16908 w 21600"/>
              <a:gd name="T15" fmla="*/ 16224 h 21600"/>
            </a:gdLst>
            <a:ahLst/>
            <a:cxnLst>
              <a:cxn ang="T8">
                <a:pos x="T0" y="T1"/>
              </a:cxn>
              <a:cxn ang="T9">
                <a:pos x="T2" y="T3"/>
              </a:cxn>
              <a:cxn ang="T10">
                <a:pos x="T4" y="T5"/>
              </a:cxn>
              <a:cxn ang="T11">
                <a:pos x="T6" y="T7"/>
              </a:cxn>
            </a:cxnLst>
            <a:rect l="T12" t="T13" r="T14" b="T15"/>
            <a:pathLst>
              <a:path w="21600" h="21600">
                <a:moveTo>
                  <a:pt x="12258" y="0"/>
                </a:moveTo>
                <a:lnTo>
                  <a:pt x="12258" y="5376"/>
                </a:lnTo>
                <a:lnTo>
                  <a:pt x="3375" y="5376"/>
                </a:lnTo>
                <a:lnTo>
                  <a:pt x="3375" y="16224"/>
                </a:lnTo>
                <a:lnTo>
                  <a:pt x="12258" y="16224"/>
                </a:lnTo>
                <a:lnTo>
                  <a:pt x="12258" y="21600"/>
                </a:lnTo>
                <a:lnTo>
                  <a:pt x="21600" y="10800"/>
                </a:lnTo>
                <a:lnTo>
                  <a:pt x="12258" y="0"/>
                </a:lnTo>
                <a:close/>
              </a:path>
              <a:path w="21600" h="21600">
                <a:moveTo>
                  <a:pt x="1350" y="5376"/>
                </a:moveTo>
                <a:lnTo>
                  <a:pt x="1350" y="16224"/>
                </a:lnTo>
                <a:lnTo>
                  <a:pt x="2700" y="16224"/>
                </a:lnTo>
                <a:lnTo>
                  <a:pt x="2700" y="5376"/>
                </a:lnTo>
                <a:lnTo>
                  <a:pt x="1350" y="5376"/>
                </a:lnTo>
                <a:close/>
              </a:path>
              <a:path w="21600" h="21600">
                <a:moveTo>
                  <a:pt x="0" y="5376"/>
                </a:moveTo>
                <a:lnTo>
                  <a:pt x="0" y="16224"/>
                </a:lnTo>
                <a:lnTo>
                  <a:pt x="675" y="16224"/>
                </a:lnTo>
                <a:lnTo>
                  <a:pt x="675" y="5376"/>
                </a:lnTo>
                <a:lnTo>
                  <a:pt x="0" y="5376"/>
                </a:lnTo>
                <a:close/>
              </a:path>
            </a:pathLst>
          </a:custGeom>
          <a:solidFill>
            <a:schemeClr val="bg1">
              <a:lumMod val="85000"/>
            </a:schemeClr>
          </a:solidFill>
          <a:ln>
            <a:noFill/>
          </a:ln>
          <a:effectLst/>
          <a:extLst/>
        </p:spPr>
        <p:txBody>
          <a:bodyPr anchor="ctr">
            <a:spAutoFit/>
          </a:bodyPr>
          <a:lstStyle/>
          <a:p>
            <a:endParaRPr lang="ko-KR" altLang="en-US" sz="1200">
              <a:latin typeface="Franklin Gothic Book" panose="020B0503020102020204" pitchFamily="34" charset="0"/>
            </a:endParaRPr>
          </a:p>
        </p:txBody>
      </p:sp>
      <p:sp>
        <p:nvSpPr>
          <p:cNvPr id="19497" name="AutoShape 47"/>
          <p:cNvSpPr>
            <a:spLocks noChangeArrowheads="1"/>
          </p:cNvSpPr>
          <p:nvPr/>
        </p:nvSpPr>
        <p:spPr bwMode="auto">
          <a:xfrm>
            <a:off x="3000376" y="1682018"/>
            <a:ext cx="576263" cy="547568"/>
          </a:xfrm>
          <a:custGeom>
            <a:avLst/>
            <a:gdLst>
              <a:gd name="T0" fmla="*/ 327029 w 21600"/>
              <a:gd name="T1" fmla="*/ 0 h 21600"/>
              <a:gd name="T2" fmla="*/ 0 w 21600"/>
              <a:gd name="T3" fmla="*/ 360362 h 21600"/>
              <a:gd name="T4" fmla="*/ 327029 w 21600"/>
              <a:gd name="T5" fmla="*/ 720725 h 21600"/>
              <a:gd name="T6" fmla="*/ 576263 w 21600"/>
              <a:gd name="T7" fmla="*/ 360362 h 21600"/>
              <a:gd name="T8" fmla="*/ 17694720 60000 65536"/>
              <a:gd name="T9" fmla="*/ 11796480 60000 65536"/>
              <a:gd name="T10" fmla="*/ 5898240 60000 65536"/>
              <a:gd name="T11" fmla="*/ 0 60000 65536"/>
              <a:gd name="T12" fmla="*/ 3375 w 21600"/>
              <a:gd name="T13" fmla="*/ 5376 h 21600"/>
              <a:gd name="T14" fmla="*/ 16908 w 21600"/>
              <a:gd name="T15" fmla="*/ 16224 h 21600"/>
            </a:gdLst>
            <a:ahLst/>
            <a:cxnLst>
              <a:cxn ang="T8">
                <a:pos x="T0" y="T1"/>
              </a:cxn>
              <a:cxn ang="T9">
                <a:pos x="T2" y="T3"/>
              </a:cxn>
              <a:cxn ang="T10">
                <a:pos x="T4" y="T5"/>
              </a:cxn>
              <a:cxn ang="T11">
                <a:pos x="T6" y="T7"/>
              </a:cxn>
            </a:cxnLst>
            <a:rect l="T12" t="T13" r="T14" b="T15"/>
            <a:pathLst>
              <a:path w="21600" h="21600">
                <a:moveTo>
                  <a:pt x="12258" y="0"/>
                </a:moveTo>
                <a:lnTo>
                  <a:pt x="12258" y="5376"/>
                </a:lnTo>
                <a:lnTo>
                  <a:pt x="3375" y="5376"/>
                </a:lnTo>
                <a:lnTo>
                  <a:pt x="3375" y="16224"/>
                </a:lnTo>
                <a:lnTo>
                  <a:pt x="12258" y="16224"/>
                </a:lnTo>
                <a:lnTo>
                  <a:pt x="12258" y="21600"/>
                </a:lnTo>
                <a:lnTo>
                  <a:pt x="21600" y="10800"/>
                </a:lnTo>
                <a:lnTo>
                  <a:pt x="12258" y="0"/>
                </a:lnTo>
                <a:close/>
              </a:path>
              <a:path w="21600" h="21600">
                <a:moveTo>
                  <a:pt x="1350" y="5376"/>
                </a:moveTo>
                <a:lnTo>
                  <a:pt x="1350" y="16224"/>
                </a:lnTo>
                <a:lnTo>
                  <a:pt x="2700" y="16224"/>
                </a:lnTo>
                <a:lnTo>
                  <a:pt x="2700" y="5376"/>
                </a:lnTo>
                <a:lnTo>
                  <a:pt x="1350" y="5376"/>
                </a:lnTo>
                <a:close/>
              </a:path>
              <a:path w="21600" h="21600">
                <a:moveTo>
                  <a:pt x="0" y="5376"/>
                </a:moveTo>
                <a:lnTo>
                  <a:pt x="0" y="16224"/>
                </a:lnTo>
                <a:lnTo>
                  <a:pt x="675" y="16224"/>
                </a:lnTo>
                <a:lnTo>
                  <a:pt x="675" y="5376"/>
                </a:lnTo>
                <a:lnTo>
                  <a:pt x="0" y="5376"/>
                </a:lnTo>
                <a:close/>
              </a:path>
            </a:pathLst>
          </a:custGeom>
          <a:solidFill>
            <a:schemeClr val="bg1">
              <a:lumMod val="85000"/>
            </a:schemeClr>
          </a:solidFill>
          <a:ln>
            <a:noFill/>
          </a:ln>
          <a:effectLst/>
          <a:extLst/>
        </p:spPr>
        <p:txBody>
          <a:bodyPr anchor="ctr">
            <a:spAutoFit/>
          </a:bodyPr>
          <a:lstStyle/>
          <a:p>
            <a:endParaRPr lang="ko-KR" altLang="en-US" sz="1200">
              <a:latin typeface="Franklin Gothic Book" panose="020B0503020102020204" pitchFamily="34" charset="0"/>
            </a:endParaRPr>
          </a:p>
        </p:txBody>
      </p:sp>
      <p:sp>
        <p:nvSpPr>
          <p:cNvPr id="19498" name="AutoShape 48"/>
          <p:cNvSpPr>
            <a:spLocks noChangeArrowheads="1"/>
          </p:cNvSpPr>
          <p:nvPr/>
        </p:nvSpPr>
        <p:spPr bwMode="auto">
          <a:xfrm>
            <a:off x="3000376" y="5171343"/>
            <a:ext cx="576263" cy="547568"/>
          </a:xfrm>
          <a:custGeom>
            <a:avLst/>
            <a:gdLst>
              <a:gd name="T0" fmla="*/ 327029 w 21600"/>
              <a:gd name="T1" fmla="*/ 0 h 21600"/>
              <a:gd name="T2" fmla="*/ 0 w 21600"/>
              <a:gd name="T3" fmla="*/ 360362 h 21600"/>
              <a:gd name="T4" fmla="*/ 327029 w 21600"/>
              <a:gd name="T5" fmla="*/ 720725 h 21600"/>
              <a:gd name="T6" fmla="*/ 576263 w 21600"/>
              <a:gd name="T7" fmla="*/ 360362 h 21600"/>
              <a:gd name="T8" fmla="*/ 17694720 60000 65536"/>
              <a:gd name="T9" fmla="*/ 11796480 60000 65536"/>
              <a:gd name="T10" fmla="*/ 5898240 60000 65536"/>
              <a:gd name="T11" fmla="*/ 0 60000 65536"/>
              <a:gd name="T12" fmla="*/ 3375 w 21600"/>
              <a:gd name="T13" fmla="*/ 5376 h 21600"/>
              <a:gd name="T14" fmla="*/ 16908 w 21600"/>
              <a:gd name="T15" fmla="*/ 16224 h 21600"/>
            </a:gdLst>
            <a:ahLst/>
            <a:cxnLst>
              <a:cxn ang="T8">
                <a:pos x="T0" y="T1"/>
              </a:cxn>
              <a:cxn ang="T9">
                <a:pos x="T2" y="T3"/>
              </a:cxn>
              <a:cxn ang="T10">
                <a:pos x="T4" y="T5"/>
              </a:cxn>
              <a:cxn ang="T11">
                <a:pos x="T6" y="T7"/>
              </a:cxn>
            </a:cxnLst>
            <a:rect l="T12" t="T13" r="T14" b="T15"/>
            <a:pathLst>
              <a:path w="21600" h="21600">
                <a:moveTo>
                  <a:pt x="12258" y="0"/>
                </a:moveTo>
                <a:lnTo>
                  <a:pt x="12258" y="5376"/>
                </a:lnTo>
                <a:lnTo>
                  <a:pt x="3375" y="5376"/>
                </a:lnTo>
                <a:lnTo>
                  <a:pt x="3375" y="16224"/>
                </a:lnTo>
                <a:lnTo>
                  <a:pt x="12258" y="16224"/>
                </a:lnTo>
                <a:lnTo>
                  <a:pt x="12258" y="21600"/>
                </a:lnTo>
                <a:lnTo>
                  <a:pt x="21600" y="10800"/>
                </a:lnTo>
                <a:lnTo>
                  <a:pt x="12258" y="0"/>
                </a:lnTo>
                <a:close/>
              </a:path>
              <a:path w="21600" h="21600">
                <a:moveTo>
                  <a:pt x="1350" y="5376"/>
                </a:moveTo>
                <a:lnTo>
                  <a:pt x="1350" y="16224"/>
                </a:lnTo>
                <a:lnTo>
                  <a:pt x="2700" y="16224"/>
                </a:lnTo>
                <a:lnTo>
                  <a:pt x="2700" y="5376"/>
                </a:lnTo>
                <a:lnTo>
                  <a:pt x="1350" y="5376"/>
                </a:lnTo>
                <a:close/>
              </a:path>
              <a:path w="21600" h="21600">
                <a:moveTo>
                  <a:pt x="0" y="5376"/>
                </a:moveTo>
                <a:lnTo>
                  <a:pt x="0" y="16224"/>
                </a:lnTo>
                <a:lnTo>
                  <a:pt x="675" y="16224"/>
                </a:lnTo>
                <a:lnTo>
                  <a:pt x="675" y="5376"/>
                </a:lnTo>
                <a:lnTo>
                  <a:pt x="0" y="5376"/>
                </a:lnTo>
                <a:close/>
              </a:path>
            </a:pathLst>
          </a:custGeom>
          <a:solidFill>
            <a:schemeClr val="bg1">
              <a:lumMod val="85000"/>
            </a:schemeClr>
          </a:solidFill>
          <a:ln>
            <a:noFill/>
          </a:ln>
          <a:effectLst/>
          <a:extLst/>
        </p:spPr>
        <p:txBody>
          <a:bodyPr anchor="ctr">
            <a:spAutoFit/>
          </a:bodyPr>
          <a:lstStyle/>
          <a:p>
            <a:endParaRPr lang="ko-KR" altLang="en-US" sz="1200">
              <a:latin typeface="Franklin Gothic Book" panose="020B0503020102020204" pitchFamily="34" charset="0"/>
            </a:endParaRPr>
          </a:p>
        </p:txBody>
      </p:sp>
      <p:pic>
        <p:nvPicPr>
          <p:cNvPr id="19500" name="Picture 50"/>
          <p:cNvPicPr>
            <a:picLocks noChangeAspect="1" noChangeArrowheads="1"/>
          </p:cNvPicPr>
          <p:nvPr/>
        </p:nvPicPr>
        <p:blipFill>
          <a:blip r:embed="rId2" cstate="print">
            <a:lum bright="-20000"/>
            <a:extLst>
              <a:ext uri="{28A0092B-C50C-407E-A947-70E740481C1C}">
                <a14:useLocalDpi xmlns:a14="http://schemas.microsoft.com/office/drawing/2010/main" val="0"/>
              </a:ext>
            </a:extLst>
          </a:blip>
          <a:srcRect/>
          <a:stretch>
            <a:fillRect/>
          </a:stretch>
        </p:blipFill>
        <p:spPr bwMode="auto">
          <a:xfrm>
            <a:off x="9588500" y="2349500"/>
            <a:ext cx="668338"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501" name="Picture 51"/>
          <p:cNvPicPr>
            <a:picLocks noChangeAspect="1" noChangeArrowheads="1"/>
          </p:cNvPicPr>
          <p:nvPr/>
        </p:nvPicPr>
        <p:blipFill>
          <a:blip r:embed="rId3" cstate="print">
            <a:lum bright="-20000"/>
            <a:extLst>
              <a:ext uri="{28A0092B-C50C-407E-A947-70E740481C1C}">
                <a14:useLocalDpi xmlns:a14="http://schemas.microsoft.com/office/drawing/2010/main" val="0"/>
              </a:ext>
            </a:extLst>
          </a:blip>
          <a:srcRect/>
          <a:stretch>
            <a:fillRect/>
          </a:stretch>
        </p:blipFill>
        <p:spPr bwMode="auto">
          <a:xfrm>
            <a:off x="9588501" y="4329113"/>
            <a:ext cx="6699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502" name="Picture 52"/>
          <p:cNvPicPr>
            <a:picLocks noChangeAspect="1" noChangeArrowheads="1"/>
          </p:cNvPicPr>
          <p:nvPr/>
        </p:nvPicPr>
        <p:blipFill>
          <a:blip r:embed="rId4" cstate="print">
            <a:lum bright="-20000"/>
            <a:extLst>
              <a:ext uri="{28A0092B-C50C-407E-A947-70E740481C1C}">
                <a14:useLocalDpi xmlns:a14="http://schemas.microsoft.com/office/drawing/2010/main" val="0"/>
              </a:ext>
            </a:extLst>
          </a:blip>
          <a:srcRect/>
          <a:stretch>
            <a:fillRect/>
          </a:stretch>
        </p:blipFill>
        <p:spPr bwMode="auto">
          <a:xfrm>
            <a:off x="9588500" y="3249613"/>
            <a:ext cx="6794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503" name="Picture 53"/>
          <p:cNvPicPr>
            <a:picLocks noChangeAspect="1" noChangeArrowheads="1"/>
          </p:cNvPicPr>
          <p:nvPr/>
        </p:nvPicPr>
        <p:blipFill>
          <a:blip r:embed="rId5" cstate="print">
            <a:lum bright="-20000"/>
            <a:extLst>
              <a:ext uri="{28A0092B-C50C-407E-A947-70E740481C1C}">
                <a14:useLocalDpi xmlns:a14="http://schemas.microsoft.com/office/drawing/2010/main" val="0"/>
              </a:ext>
            </a:extLst>
          </a:blip>
          <a:srcRect/>
          <a:stretch>
            <a:fillRect/>
          </a:stretch>
        </p:blipFill>
        <p:spPr bwMode="auto">
          <a:xfrm>
            <a:off x="9588501" y="1412876"/>
            <a:ext cx="663575"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504" name="Picture 54"/>
          <p:cNvPicPr>
            <a:picLocks noChangeAspect="1" noChangeArrowheads="1"/>
          </p:cNvPicPr>
          <p:nvPr/>
        </p:nvPicPr>
        <p:blipFill>
          <a:blip r:embed="rId6" cstate="print">
            <a:lum bright="-20000"/>
            <a:extLst>
              <a:ext uri="{28A0092B-C50C-407E-A947-70E740481C1C}">
                <a14:useLocalDpi xmlns:a14="http://schemas.microsoft.com/office/drawing/2010/main" val="0"/>
              </a:ext>
            </a:extLst>
          </a:blip>
          <a:srcRect/>
          <a:stretch>
            <a:fillRect/>
          </a:stretch>
        </p:blipFill>
        <p:spPr bwMode="auto">
          <a:xfrm>
            <a:off x="9588500" y="5395913"/>
            <a:ext cx="693738" cy="91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06" name="Text Box 56"/>
          <p:cNvSpPr txBox="1">
            <a:spLocks noChangeArrowheads="1"/>
          </p:cNvSpPr>
          <p:nvPr/>
        </p:nvSpPr>
        <p:spPr bwMode="auto">
          <a:xfrm>
            <a:off x="8997951" y="1655764"/>
            <a:ext cx="555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1200">
                <a:solidFill>
                  <a:schemeClr val="tx1"/>
                </a:solidFill>
                <a:latin typeface="Franklin Gothic Book" panose="020B0503020102020204" pitchFamily="34" charset="0"/>
              </a:rPr>
              <a:t>T38N</a:t>
            </a:r>
          </a:p>
        </p:txBody>
      </p:sp>
      <p:sp>
        <p:nvSpPr>
          <p:cNvPr id="19507" name="Text Box 57"/>
          <p:cNvSpPr txBox="1">
            <a:spLocks noChangeArrowheads="1"/>
          </p:cNvSpPr>
          <p:nvPr/>
        </p:nvSpPr>
        <p:spPr bwMode="auto">
          <a:xfrm>
            <a:off x="8997951" y="2549525"/>
            <a:ext cx="555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1200">
                <a:solidFill>
                  <a:schemeClr val="tx1"/>
                </a:solidFill>
                <a:latin typeface="Franklin Gothic Book" panose="020B0503020102020204" pitchFamily="34" charset="0"/>
              </a:rPr>
              <a:t>T48N</a:t>
            </a:r>
          </a:p>
        </p:txBody>
      </p:sp>
      <p:sp>
        <p:nvSpPr>
          <p:cNvPr id="19508" name="Text Box 58"/>
          <p:cNvSpPr txBox="1">
            <a:spLocks noChangeArrowheads="1"/>
          </p:cNvSpPr>
          <p:nvPr/>
        </p:nvSpPr>
        <p:spPr bwMode="auto">
          <a:xfrm>
            <a:off x="9008863" y="3594100"/>
            <a:ext cx="533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1200">
                <a:solidFill>
                  <a:schemeClr val="tx1"/>
                </a:solidFill>
                <a:latin typeface="Franklin Gothic Book" panose="020B0503020102020204" pitchFamily="34" charset="0"/>
              </a:rPr>
              <a:t>T57N</a:t>
            </a:r>
          </a:p>
        </p:txBody>
      </p:sp>
      <p:sp>
        <p:nvSpPr>
          <p:cNvPr id="19509" name="Text Box 59"/>
          <p:cNvSpPr txBox="1">
            <a:spLocks noChangeArrowheads="1"/>
          </p:cNvSpPr>
          <p:nvPr/>
        </p:nvSpPr>
        <p:spPr bwMode="auto">
          <a:xfrm>
            <a:off x="8967018" y="4638675"/>
            <a:ext cx="61907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1200">
                <a:solidFill>
                  <a:schemeClr val="tx1"/>
                </a:solidFill>
                <a:latin typeface="Franklin Gothic Book" panose="020B0503020102020204" pitchFamily="34" charset="0"/>
              </a:rPr>
              <a:t>TF62N</a:t>
            </a:r>
          </a:p>
        </p:txBody>
      </p:sp>
      <p:sp>
        <p:nvSpPr>
          <p:cNvPr id="19510" name="Text Box 62"/>
          <p:cNvSpPr txBox="1">
            <a:spLocks noChangeArrowheads="1"/>
          </p:cNvSpPr>
          <p:nvPr/>
        </p:nvSpPr>
        <p:spPr bwMode="auto">
          <a:xfrm>
            <a:off x="8967819" y="5683250"/>
            <a:ext cx="61747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1200">
                <a:solidFill>
                  <a:schemeClr val="tx1"/>
                </a:solidFill>
                <a:latin typeface="Franklin Gothic Book" panose="020B0503020102020204" pitchFamily="34" charset="0"/>
              </a:rPr>
              <a:t>TF62D</a:t>
            </a:r>
          </a:p>
        </p:txBody>
      </p:sp>
      <p:sp>
        <p:nvSpPr>
          <p:cNvPr id="315455" name="Text Box 63"/>
          <p:cNvSpPr txBox="1">
            <a:spLocks noChangeArrowheads="1"/>
          </p:cNvSpPr>
          <p:nvPr/>
        </p:nvSpPr>
        <p:spPr bwMode="auto">
          <a:xfrm>
            <a:off x="1631951" y="115888"/>
            <a:ext cx="88931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latinLnBrk="1" hangingPunct="1">
              <a:spcBef>
                <a:spcPct val="50000"/>
              </a:spcBef>
              <a:defRPr/>
            </a:pPr>
            <a:r>
              <a:rPr lang="en-US" altLang="ko-KR" sz="2800" dirty="0">
                <a:effectLst>
                  <a:outerShdw blurRad="38100" dist="38100" dir="2700000" algn="tl">
                    <a:srgbClr val="C0C0C0"/>
                  </a:outerShdw>
                </a:effectLst>
                <a:latin typeface="Franklin Gothic Book" panose="020B0503020102020204" pitchFamily="34" charset="0"/>
                <a:ea typeface="HY견고딕" panose="02030600000101010101" pitchFamily="18" charset="-127"/>
              </a:rPr>
              <a:t>Analog Timer </a:t>
            </a:r>
            <a:r>
              <a:rPr lang="en-US" altLang="ko-KR" sz="2800" dirty="0" smtClean="0">
                <a:effectLst>
                  <a:outerShdw blurRad="38100" dist="38100" dir="2700000" algn="tl">
                    <a:srgbClr val="C0C0C0"/>
                  </a:outerShdw>
                </a:effectLst>
                <a:latin typeface="Franklin Gothic Book" panose="020B0503020102020204" pitchFamily="34" charset="0"/>
                <a:ea typeface="HY견고딕" panose="02030600000101010101" pitchFamily="18" charset="-127"/>
              </a:rPr>
              <a:t>product guide</a:t>
            </a:r>
            <a:endParaRPr lang="en-US" altLang="ko-KR" sz="2800" dirty="0">
              <a:effectLst>
                <a:outerShdw blurRad="38100" dist="38100" dir="2700000" algn="tl">
                  <a:srgbClr val="C0C0C0"/>
                </a:outerShdw>
              </a:effectLst>
              <a:latin typeface="Franklin Gothic Book" panose="020B0503020102020204" pitchFamily="34" charset="0"/>
              <a:ea typeface="HY견고딕" panose="02030600000101010101" pitchFamily="18" charset="-127"/>
            </a:endParaRPr>
          </a:p>
        </p:txBody>
      </p:sp>
      <p:cxnSp>
        <p:nvCxnSpPr>
          <p:cNvPr id="55" name="직선 연결선 54"/>
          <p:cNvCxnSpPr/>
          <p:nvPr/>
        </p:nvCxnSpPr>
        <p:spPr>
          <a:xfrm>
            <a:off x="298718" y="114035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9202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7B0CDA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1637" y="2473522"/>
            <a:ext cx="4876800" cy="3543300"/>
          </a:xfrm>
          <a:prstGeom prst="rect">
            <a:avLst/>
          </a:prstGeom>
        </p:spPr>
      </p:pic>
      <p:sp>
        <p:nvSpPr>
          <p:cNvPr id="5" name="직사각형 4"/>
          <p:cNvSpPr/>
          <p:nvPr/>
        </p:nvSpPr>
        <p:spPr>
          <a:xfrm>
            <a:off x="360000" y="360000"/>
            <a:ext cx="4547562" cy="369332"/>
          </a:xfrm>
          <a:prstGeom prst="rect">
            <a:avLst/>
          </a:prstGeom>
        </p:spPr>
        <p:txBody>
          <a:bodyPr wrap="square">
            <a:spAutoFit/>
          </a:bodyPr>
          <a:lstStyle/>
          <a:p>
            <a:r>
              <a:rPr lang="en-US" altLang="ko-KR" b="1" dirty="0">
                <a:latin typeface="Franklin Gothic Book" panose="020B0503020102020204" pitchFamily="34" charset="0"/>
              </a:rPr>
              <a:t>Counter Application </a:t>
            </a:r>
            <a:r>
              <a:rPr lang="en-US" altLang="ko-KR" b="1" dirty="0" smtClean="0">
                <a:latin typeface="Franklin Gothic Book" panose="020B0503020102020204" pitchFamily="34" charset="0"/>
              </a:rPr>
              <a:t>Example 1</a:t>
            </a:r>
            <a:endParaRPr lang="en-US" altLang="ko-KR" b="1" dirty="0">
              <a:latin typeface="Franklin Gothic Book" panose="020B0503020102020204" pitchFamily="34" charset="0"/>
            </a:endParaRPr>
          </a:p>
        </p:txBody>
      </p:sp>
      <p:sp>
        <p:nvSpPr>
          <p:cNvPr id="6" name="직사각형 5"/>
          <p:cNvSpPr/>
          <p:nvPr/>
        </p:nvSpPr>
        <p:spPr>
          <a:xfrm>
            <a:off x="341642" y="1133385"/>
            <a:ext cx="10178341" cy="1077218"/>
          </a:xfrm>
          <a:prstGeom prst="rect">
            <a:avLst/>
          </a:prstGeom>
        </p:spPr>
        <p:txBody>
          <a:bodyPr wrap="square">
            <a:spAutoFit/>
          </a:bodyPr>
          <a:lstStyle/>
          <a:p>
            <a:r>
              <a:rPr lang="en-US" altLang="ko-KR" sz="1600" dirty="0">
                <a:latin typeface="Franklin Gothic Book" panose="020B0503020102020204" pitchFamily="34" charset="0"/>
              </a:rPr>
              <a:t>Let us understand how the counter is used in factory automation.</a:t>
            </a:r>
            <a:br>
              <a:rPr lang="en-US" altLang="ko-KR" sz="1600" dirty="0">
                <a:latin typeface="Franklin Gothic Book" panose="020B0503020102020204" pitchFamily="34" charset="0"/>
              </a:rPr>
            </a:br>
            <a:r>
              <a:rPr lang="en-US" altLang="ko-KR" sz="1600" dirty="0">
                <a:latin typeface="Franklin Gothic Book" panose="020B0503020102020204" pitchFamily="34" charset="0"/>
              </a:rPr>
              <a:t/>
            </a:r>
            <a:br>
              <a:rPr lang="en-US" altLang="ko-KR" sz="1600" dirty="0">
                <a:latin typeface="Franklin Gothic Book" panose="020B0503020102020204" pitchFamily="34" charset="0"/>
              </a:rPr>
            </a:br>
            <a:r>
              <a:rPr lang="en-US" altLang="ko-KR" sz="1600" dirty="0">
                <a:latin typeface="Franklin Gothic Book" panose="020B0503020102020204" pitchFamily="34" charset="0"/>
              </a:rPr>
              <a:t>In this example, the counter counts the number of bottles coming down a conveyor, and places a set of three bottles to be transported into one box.</a:t>
            </a:r>
            <a:endParaRPr lang="ko-KR" altLang="en-US" sz="1600">
              <a:latin typeface="Franklin Gothic Book" panose="020B0503020102020204" pitchFamily="34" charset="0"/>
            </a:endParaRPr>
          </a:p>
        </p:txBody>
      </p:sp>
      <p:sp>
        <p:nvSpPr>
          <p:cNvPr id="12" name="직사각형 11"/>
          <p:cNvSpPr/>
          <p:nvPr/>
        </p:nvSpPr>
        <p:spPr>
          <a:xfrm>
            <a:off x="5013079" y="2943544"/>
            <a:ext cx="3967881" cy="369332"/>
          </a:xfrm>
          <a:prstGeom prst="rect">
            <a:avLst/>
          </a:prstGeom>
        </p:spPr>
        <p:txBody>
          <a:bodyPr wrap="none">
            <a:spAutoFit/>
          </a:bodyPr>
          <a:lstStyle/>
          <a:p>
            <a:r>
              <a:rPr lang="en-US" altLang="ko-KR" b="1" dirty="0">
                <a:solidFill>
                  <a:srgbClr val="444444"/>
                </a:solidFill>
                <a:latin typeface="Franklin Gothic Book" panose="020B0503020102020204" pitchFamily="34" charset="0"/>
              </a:rPr>
              <a:t>The counter works in the following way:</a:t>
            </a:r>
            <a:endParaRPr lang="ko-KR" altLang="en-US" b="1">
              <a:latin typeface="Franklin Gothic Book" panose="020B0503020102020204" pitchFamily="34" charset="0"/>
            </a:endParaRPr>
          </a:p>
        </p:txBody>
      </p:sp>
      <p:sp>
        <p:nvSpPr>
          <p:cNvPr id="13" name="직사각형 12"/>
          <p:cNvSpPr/>
          <p:nvPr/>
        </p:nvSpPr>
        <p:spPr>
          <a:xfrm>
            <a:off x="5013079" y="3659786"/>
            <a:ext cx="6096000" cy="1600438"/>
          </a:xfrm>
          <a:prstGeom prst="rect">
            <a:avLst/>
          </a:prstGeom>
        </p:spPr>
        <p:txBody>
          <a:bodyPr>
            <a:spAutoFit/>
          </a:bodyPr>
          <a:lstStyle/>
          <a:p>
            <a:pPr>
              <a:buFont typeface="+mj-lt"/>
              <a:buAutoNum type="arabicPeriod"/>
            </a:pPr>
            <a:r>
              <a:rPr lang="en-US" altLang="ko-KR" sz="1400" dirty="0">
                <a:solidFill>
                  <a:srgbClr val="444444"/>
                </a:solidFill>
                <a:latin typeface="Franklin Gothic Book" panose="020B0503020102020204" pitchFamily="34" charset="0"/>
              </a:rPr>
              <a:t>Set the number 3 in the counter in advance.</a:t>
            </a:r>
          </a:p>
          <a:p>
            <a:pPr>
              <a:buFont typeface="+mj-lt"/>
              <a:buAutoNum type="arabicPeriod"/>
            </a:pPr>
            <a:r>
              <a:rPr lang="en-US" altLang="ko-KR" sz="1400" dirty="0">
                <a:solidFill>
                  <a:srgbClr val="444444"/>
                </a:solidFill>
                <a:latin typeface="Franklin Gothic Book" panose="020B0503020102020204" pitchFamily="34" charset="0"/>
              </a:rPr>
              <a:t>The counter will then count the number of signals received from the photoelectric sensor.</a:t>
            </a:r>
          </a:p>
          <a:p>
            <a:pPr>
              <a:buFont typeface="+mj-lt"/>
              <a:buAutoNum type="arabicPeriod"/>
            </a:pPr>
            <a:r>
              <a:rPr lang="en-US" altLang="ko-KR" sz="1400" dirty="0">
                <a:solidFill>
                  <a:srgbClr val="444444"/>
                </a:solidFill>
                <a:latin typeface="Franklin Gothic Book" panose="020B0503020102020204" pitchFamily="34" charset="0"/>
              </a:rPr>
              <a:t>It will send a signal to the robot hand every time the received signal count reaches three.</a:t>
            </a:r>
          </a:p>
          <a:p>
            <a:pPr>
              <a:buFont typeface="+mj-lt"/>
              <a:buAutoNum type="arabicPeriod"/>
            </a:pPr>
            <a:r>
              <a:rPr lang="en-US" altLang="ko-KR" sz="1400" dirty="0">
                <a:solidFill>
                  <a:srgbClr val="444444"/>
                </a:solidFill>
                <a:latin typeface="Franklin Gothic Book" panose="020B0503020102020204" pitchFamily="34" charset="0"/>
              </a:rPr>
              <a:t>The robot hand receives an output signal from the counter, and transports three bottles into one box.</a:t>
            </a:r>
            <a:endParaRPr lang="en-US" altLang="ko-KR" sz="1400" b="0" i="0" dirty="0">
              <a:solidFill>
                <a:srgbClr val="444444"/>
              </a:solidFill>
              <a:effectLst/>
              <a:latin typeface="Franklin Gothic Book" panose="020B0503020102020204" pitchFamily="34" charset="0"/>
            </a:endParaRPr>
          </a:p>
        </p:txBody>
      </p:sp>
      <p:cxnSp>
        <p:nvCxnSpPr>
          <p:cNvPr id="14" name="직선 연결선 13"/>
          <p:cNvCxnSpPr/>
          <p:nvPr/>
        </p:nvCxnSpPr>
        <p:spPr>
          <a:xfrm>
            <a:off x="360000" y="159755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220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그룹 4"/>
          <p:cNvGrpSpPr/>
          <p:nvPr/>
        </p:nvGrpSpPr>
        <p:grpSpPr>
          <a:xfrm>
            <a:off x="360000" y="360000"/>
            <a:ext cx="9912714" cy="5723300"/>
            <a:chOff x="360000" y="360000"/>
            <a:chExt cx="9912714" cy="5723300"/>
          </a:xfrm>
        </p:grpSpPr>
        <p:sp>
          <p:nvSpPr>
            <p:cNvPr id="590851" name="Text Box 3"/>
            <p:cNvSpPr txBox="1">
              <a:spLocks noChangeArrowheads="1"/>
            </p:cNvSpPr>
            <p:nvPr/>
          </p:nvSpPr>
          <p:spPr bwMode="auto">
            <a:xfrm>
              <a:off x="360000" y="360000"/>
              <a:ext cx="3816350"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ko-KR" b="1" dirty="0">
                  <a:latin typeface="Franklin Gothic Book" panose="020B0503020102020204" pitchFamily="34" charset="0"/>
                </a:rPr>
                <a:t>Counter Application Example </a:t>
              </a:r>
              <a:r>
                <a:rPr lang="en-US" altLang="ko-KR" b="1" dirty="0" smtClean="0">
                  <a:latin typeface="Franklin Gothic Book" panose="020B0503020102020204" pitchFamily="34" charset="0"/>
                </a:rPr>
                <a:t>2</a:t>
              </a:r>
              <a:endParaRPr lang="en-US" altLang="ko-KR" b="1" dirty="0">
                <a:latin typeface="Franklin Gothic Book" panose="020B0503020102020204" pitchFamily="34" charset="0"/>
              </a:endParaRPr>
            </a:p>
          </p:txBody>
        </p:sp>
        <p:sp>
          <p:nvSpPr>
            <p:cNvPr id="590852" name="Line 4"/>
            <p:cNvSpPr>
              <a:spLocks noChangeShapeType="1"/>
            </p:cNvSpPr>
            <p:nvPr/>
          </p:nvSpPr>
          <p:spPr bwMode="auto">
            <a:xfrm>
              <a:off x="3657600" y="2362200"/>
              <a:ext cx="914400" cy="0"/>
            </a:xfrm>
            <a:prstGeom prst="line">
              <a:avLst/>
            </a:prstGeom>
            <a:noFill/>
            <a:ln w="28575">
              <a:solidFill>
                <a:srgbClr val="00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b="1">
                <a:latin typeface="Franklin Gothic Book" panose="020B0503020102020204" pitchFamily="34" charset="0"/>
              </a:endParaRPr>
            </a:p>
          </p:txBody>
        </p:sp>
        <p:sp>
          <p:nvSpPr>
            <p:cNvPr id="590853" name="Freeform 5"/>
            <p:cNvSpPr>
              <a:spLocks/>
            </p:cNvSpPr>
            <p:nvPr/>
          </p:nvSpPr>
          <p:spPr bwMode="auto">
            <a:xfrm>
              <a:off x="5375276" y="2432050"/>
              <a:ext cx="263525" cy="369332"/>
            </a:xfrm>
            <a:custGeom>
              <a:avLst/>
              <a:gdLst>
                <a:gd name="T0" fmla="*/ 0 w 166"/>
                <a:gd name="T1" fmla="*/ 0 h 340"/>
                <a:gd name="T2" fmla="*/ 163 w 166"/>
                <a:gd name="T3" fmla="*/ 0 h 340"/>
                <a:gd name="T4" fmla="*/ 166 w 166"/>
                <a:gd name="T5" fmla="*/ 340 h 340"/>
              </a:gdLst>
              <a:ahLst/>
              <a:cxnLst>
                <a:cxn ang="0">
                  <a:pos x="T0" y="T1"/>
                </a:cxn>
                <a:cxn ang="0">
                  <a:pos x="T2" y="T3"/>
                </a:cxn>
                <a:cxn ang="0">
                  <a:pos x="T4" y="T5"/>
                </a:cxn>
              </a:cxnLst>
              <a:rect l="0" t="0" r="r" b="b"/>
              <a:pathLst>
                <a:path w="166" h="340">
                  <a:moveTo>
                    <a:pt x="0" y="0"/>
                  </a:moveTo>
                  <a:lnTo>
                    <a:pt x="163" y="0"/>
                  </a:lnTo>
                  <a:lnTo>
                    <a:pt x="166" y="340"/>
                  </a:lnTo>
                </a:path>
              </a:pathLst>
            </a:custGeom>
            <a:noFill/>
            <a:ln w="28575" cap="flat" cmpd="sng">
              <a:solidFill>
                <a:srgbClr val="0099FF"/>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b="1">
                <a:latin typeface="Franklin Gothic Book" panose="020B0503020102020204" pitchFamily="34" charset="0"/>
              </a:endParaRPr>
            </a:p>
          </p:txBody>
        </p:sp>
        <p:sp>
          <p:nvSpPr>
            <p:cNvPr id="590855" name="AutoShape 7"/>
            <p:cNvSpPr>
              <a:spLocks noChangeArrowheads="1"/>
            </p:cNvSpPr>
            <p:nvPr/>
          </p:nvSpPr>
          <p:spPr bwMode="auto">
            <a:xfrm>
              <a:off x="2895600" y="4140876"/>
              <a:ext cx="152400" cy="405051"/>
            </a:xfrm>
            <a:prstGeom prst="downArrow">
              <a:avLst>
                <a:gd name="adj1" fmla="val 50000"/>
                <a:gd name="adj2" fmla="val 50000"/>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ko-KR" altLang="en-US" b="1">
                <a:latin typeface="Franklin Gothic Book" panose="020B0503020102020204" pitchFamily="34" charset="0"/>
              </a:endParaRPr>
            </a:p>
          </p:txBody>
        </p:sp>
        <p:sp>
          <p:nvSpPr>
            <p:cNvPr id="590856" name="AutoShape 8"/>
            <p:cNvSpPr>
              <a:spLocks noChangeArrowheads="1"/>
            </p:cNvSpPr>
            <p:nvPr/>
          </p:nvSpPr>
          <p:spPr bwMode="auto">
            <a:xfrm rot="13680000">
              <a:off x="2216150" y="4806633"/>
              <a:ext cx="152400" cy="422910"/>
            </a:xfrm>
            <a:prstGeom prst="downArrow">
              <a:avLst>
                <a:gd name="adj1" fmla="val 50000"/>
                <a:gd name="adj2" fmla="val 75000"/>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ko-KR" altLang="en-US" b="1">
                <a:latin typeface="Franklin Gothic Book" panose="020B0503020102020204" pitchFamily="34" charset="0"/>
              </a:endParaRPr>
            </a:p>
          </p:txBody>
        </p:sp>
        <p:sp>
          <p:nvSpPr>
            <p:cNvPr id="590857" name="Line 9"/>
            <p:cNvSpPr>
              <a:spLocks noChangeShapeType="1"/>
            </p:cNvSpPr>
            <p:nvPr/>
          </p:nvSpPr>
          <p:spPr bwMode="auto">
            <a:xfrm flipH="1">
              <a:off x="4648200" y="3733800"/>
              <a:ext cx="533400" cy="381000"/>
            </a:xfrm>
            <a:prstGeom prst="line">
              <a:avLst/>
            </a:prstGeom>
            <a:noFill/>
            <a:ln w="19050">
              <a:solidFill>
                <a:srgbClr val="00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b="1">
                <a:latin typeface="Franklin Gothic Book" panose="020B0503020102020204" pitchFamily="34" charset="0"/>
              </a:endParaRPr>
            </a:p>
          </p:txBody>
        </p:sp>
        <p:sp>
          <p:nvSpPr>
            <p:cNvPr id="590858" name="Line 10"/>
            <p:cNvSpPr>
              <a:spLocks noChangeShapeType="1"/>
            </p:cNvSpPr>
            <p:nvPr/>
          </p:nvSpPr>
          <p:spPr bwMode="auto">
            <a:xfrm flipH="1">
              <a:off x="3429000" y="3429000"/>
              <a:ext cx="152400" cy="228600"/>
            </a:xfrm>
            <a:prstGeom prst="line">
              <a:avLst/>
            </a:prstGeom>
            <a:noFill/>
            <a:ln w="19050" cap="rnd">
              <a:solidFill>
                <a:srgbClr val="FF0066"/>
              </a:solidFill>
              <a:prstDash val="sysDot"/>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b="1">
                <a:latin typeface="Franklin Gothic Book" panose="020B0503020102020204" pitchFamily="34" charset="0"/>
              </a:endParaRPr>
            </a:p>
          </p:txBody>
        </p:sp>
        <p:sp>
          <p:nvSpPr>
            <p:cNvPr id="590859" name="Line 11"/>
            <p:cNvSpPr>
              <a:spLocks noChangeShapeType="1"/>
            </p:cNvSpPr>
            <p:nvPr/>
          </p:nvSpPr>
          <p:spPr bwMode="auto">
            <a:xfrm>
              <a:off x="4572000" y="3810000"/>
              <a:ext cx="0" cy="304800"/>
            </a:xfrm>
            <a:prstGeom prst="line">
              <a:avLst/>
            </a:prstGeom>
            <a:noFill/>
            <a:ln w="19050">
              <a:solidFill>
                <a:srgbClr val="FF0066"/>
              </a:solidFill>
              <a:prstDash val="sysDot"/>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b="1">
                <a:latin typeface="Franklin Gothic Book" panose="020B0503020102020204" pitchFamily="34" charset="0"/>
              </a:endParaRPr>
            </a:p>
          </p:txBody>
        </p:sp>
        <p:sp>
          <p:nvSpPr>
            <p:cNvPr id="590860" name="Line 12"/>
            <p:cNvSpPr>
              <a:spLocks noChangeShapeType="1"/>
            </p:cNvSpPr>
            <p:nvPr/>
          </p:nvSpPr>
          <p:spPr bwMode="auto">
            <a:xfrm flipH="1" flipV="1">
              <a:off x="3657600" y="5334000"/>
              <a:ext cx="152400" cy="228600"/>
            </a:xfrm>
            <a:prstGeom prst="line">
              <a:avLst/>
            </a:prstGeom>
            <a:noFill/>
            <a:ln w="19050">
              <a:solidFill>
                <a:srgbClr val="FF0066"/>
              </a:solidFill>
              <a:prstDash val="sysDot"/>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b="1">
                <a:latin typeface="Franklin Gothic Book" panose="020B0503020102020204" pitchFamily="34" charset="0"/>
              </a:endParaRPr>
            </a:p>
          </p:txBody>
        </p:sp>
        <p:sp>
          <p:nvSpPr>
            <p:cNvPr id="590861" name="Freeform 13"/>
            <p:cNvSpPr>
              <a:spLocks/>
            </p:cNvSpPr>
            <p:nvPr/>
          </p:nvSpPr>
          <p:spPr bwMode="auto">
            <a:xfrm>
              <a:off x="3810000" y="3338513"/>
              <a:ext cx="2209800" cy="369332"/>
            </a:xfrm>
            <a:custGeom>
              <a:avLst/>
              <a:gdLst>
                <a:gd name="T0" fmla="*/ 1260 w 1392"/>
                <a:gd name="T1" fmla="*/ 0 h 1163"/>
                <a:gd name="T2" fmla="*/ 1392 w 1392"/>
                <a:gd name="T3" fmla="*/ 0 h 1163"/>
                <a:gd name="T4" fmla="*/ 1392 w 1392"/>
                <a:gd name="T5" fmla="*/ 1163 h 1163"/>
                <a:gd name="T6" fmla="*/ 0 w 1392"/>
                <a:gd name="T7" fmla="*/ 1161 h 1163"/>
              </a:gdLst>
              <a:ahLst/>
              <a:cxnLst>
                <a:cxn ang="0">
                  <a:pos x="T0" y="T1"/>
                </a:cxn>
                <a:cxn ang="0">
                  <a:pos x="T2" y="T3"/>
                </a:cxn>
                <a:cxn ang="0">
                  <a:pos x="T4" y="T5"/>
                </a:cxn>
                <a:cxn ang="0">
                  <a:pos x="T6" y="T7"/>
                </a:cxn>
              </a:cxnLst>
              <a:rect l="0" t="0" r="r" b="b"/>
              <a:pathLst>
                <a:path w="1392" h="1163">
                  <a:moveTo>
                    <a:pt x="1260" y="0"/>
                  </a:moveTo>
                  <a:lnTo>
                    <a:pt x="1392" y="0"/>
                  </a:lnTo>
                  <a:lnTo>
                    <a:pt x="1392" y="1163"/>
                  </a:lnTo>
                  <a:lnTo>
                    <a:pt x="0" y="1161"/>
                  </a:lnTo>
                </a:path>
              </a:pathLst>
            </a:custGeom>
            <a:noFill/>
            <a:ln w="28575" cap="flat" cmpd="sng">
              <a:solidFill>
                <a:srgbClr val="0099FF"/>
              </a:solidFill>
              <a:prstDash val="solid"/>
              <a:round/>
              <a:headEnd type="triangl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b="1">
                <a:latin typeface="Franklin Gothic Book" panose="020B0503020102020204" pitchFamily="34" charset="0"/>
              </a:endParaRPr>
            </a:p>
          </p:txBody>
        </p:sp>
        <p:sp>
          <p:nvSpPr>
            <p:cNvPr id="590862" name="Freeform 14"/>
            <p:cNvSpPr>
              <a:spLocks/>
            </p:cNvSpPr>
            <p:nvPr/>
          </p:nvSpPr>
          <p:spPr bwMode="auto">
            <a:xfrm>
              <a:off x="7620000" y="2500313"/>
              <a:ext cx="414338" cy="369332"/>
            </a:xfrm>
            <a:custGeom>
              <a:avLst/>
              <a:gdLst>
                <a:gd name="T0" fmla="*/ 261 w 261"/>
                <a:gd name="T1" fmla="*/ 0 h 441"/>
                <a:gd name="T2" fmla="*/ 2 w 261"/>
                <a:gd name="T3" fmla="*/ 0 h 441"/>
                <a:gd name="T4" fmla="*/ 0 w 261"/>
                <a:gd name="T5" fmla="*/ 441 h 441"/>
              </a:gdLst>
              <a:ahLst/>
              <a:cxnLst>
                <a:cxn ang="0">
                  <a:pos x="T0" y="T1"/>
                </a:cxn>
                <a:cxn ang="0">
                  <a:pos x="T2" y="T3"/>
                </a:cxn>
                <a:cxn ang="0">
                  <a:pos x="T4" y="T5"/>
                </a:cxn>
              </a:cxnLst>
              <a:rect l="0" t="0" r="r" b="b"/>
              <a:pathLst>
                <a:path w="261" h="441">
                  <a:moveTo>
                    <a:pt x="261" y="0"/>
                  </a:moveTo>
                  <a:lnTo>
                    <a:pt x="2" y="0"/>
                  </a:lnTo>
                  <a:lnTo>
                    <a:pt x="0" y="441"/>
                  </a:lnTo>
                </a:path>
              </a:pathLst>
            </a:custGeom>
            <a:noFill/>
            <a:ln w="28575" cap="flat" cmpd="sng">
              <a:solidFill>
                <a:srgbClr val="0099FF"/>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b="1">
                <a:latin typeface="Franklin Gothic Book" panose="020B0503020102020204" pitchFamily="34" charset="0"/>
              </a:endParaRPr>
            </a:p>
          </p:txBody>
        </p:sp>
        <p:sp>
          <p:nvSpPr>
            <p:cNvPr id="590863" name="Line 15"/>
            <p:cNvSpPr>
              <a:spLocks noChangeShapeType="1"/>
            </p:cNvSpPr>
            <p:nvPr/>
          </p:nvSpPr>
          <p:spPr bwMode="auto">
            <a:xfrm flipH="1">
              <a:off x="8610600" y="2514600"/>
              <a:ext cx="533400" cy="0"/>
            </a:xfrm>
            <a:prstGeom prst="line">
              <a:avLst/>
            </a:prstGeom>
            <a:noFill/>
            <a:ln w="28575">
              <a:solidFill>
                <a:srgbClr val="00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b="1">
                <a:latin typeface="Franklin Gothic Book" panose="020B0503020102020204" pitchFamily="34" charset="0"/>
              </a:endParaRPr>
            </a:p>
          </p:txBody>
        </p:sp>
        <p:sp>
          <p:nvSpPr>
            <p:cNvPr id="590864" name="Freeform 16"/>
            <p:cNvSpPr>
              <a:spLocks/>
            </p:cNvSpPr>
            <p:nvPr/>
          </p:nvSpPr>
          <p:spPr bwMode="auto">
            <a:xfrm>
              <a:off x="8610600" y="2743200"/>
              <a:ext cx="152400" cy="369332"/>
            </a:xfrm>
            <a:custGeom>
              <a:avLst/>
              <a:gdLst>
                <a:gd name="T0" fmla="*/ 0 w 166"/>
                <a:gd name="T1" fmla="*/ 0 h 340"/>
                <a:gd name="T2" fmla="*/ 163 w 166"/>
                <a:gd name="T3" fmla="*/ 0 h 340"/>
                <a:gd name="T4" fmla="*/ 166 w 166"/>
                <a:gd name="T5" fmla="*/ 340 h 340"/>
              </a:gdLst>
              <a:ahLst/>
              <a:cxnLst>
                <a:cxn ang="0">
                  <a:pos x="T0" y="T1"/>
                </a:cxn>
                <a:cxn ang="0">
                  <a:pos x="T2" y="T3"/>
                </a:cxn>
                <a:cxn ang="0">
                  <a:pos x="T4" y="T5"/>
                </a:cxn>
              </a:cxnLst>
              <a:rect l="0" t="0" r="r" b="b"/>
              <a:pathLst>
                <a:path w="166" h="340">
                  <a:moveTo>
                    <a:pt x="0" y="0"/>
                  </a:moveTo>
                  <a:lnTo>
                    <a:pt x="163" y="0"/>
                  </a:lnTo>
                  <a:lnTo>
                    <a:pt x="166" y="340"/>
                  </a:lnTo>
                </a:path>
              </a:pathLst>
            </a:custGeom>
            <a:noFill/>
            <a:ln w="28575" cap="flat" cmpd="sng">
              <a:solidFill>
                <a:srgbClr val="0099FF"/>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b="1">
                <a:latin typeface="Franklin Gothic Book" panose="020B0503020102020204" pitchFamily="34" charset="0"/>
              </a:endParaRPr>
            </a:p>
          </p:txBody>
        </p:sp>
        <p:sp>
          <p:nvSpPr>
            <p:cNvPr id="590865" name="Line 17"/>
            <p:cNvSpPr>
              <a:spLocks noChangeShapeType="1"/>
            </p:cNvSpPr>
            <p:nvPr/>
          </p:nvSpPr>
          <p:spPr bwMode="auto">
            <a:xfrm flipV="1">
              <a:off x="8077200" y="4572000"/>
              <a:ext cx="457200" cy="457200"/>
            </a:xfrm>
            <a:prstGeom prst="line">
              <a:avLst/>
            </a:prstGeom>
            <a:noFill/>
            <a:ln w="19050">
              <a:solidFill>
                <a:srgbClr val="FF0066"/>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b="1">
                <a:latin typeface="Franklin Gothic Book" panose="020B0503020102020204" pitchFamily="34" charset="0"/>
              </a:endParaRPr>
            </a:p>
          </p:txBody>
        </p:sp>
        <p:sp>
          <p:nvSpPr>
            <p:cNvPr id="590866" name="Line 18"/>
            <p:cNvSpPr>
              <a:spLocks noChangeShapeType="1"/>
            </p:cNvSpPr>
            <p:nvPr/>
          </p:nvSpPr>
          <p:spPr bwMode="auto">
            <a:xfrm flipV="1">
              <a:off x="8305800" y="4876800"/>
              <a:ext cx="457200" cy="609600"/>
            </a:xfrm>
            <a:prstGeom prst="line">
              <a:avLst/>
            </a:prstGeom>
            <a:noFill/>
            <a:ln w="19050">
              <a:solidFill>
                <a:srgbClr val="FF0066"/>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b="1">
                <a:latin typeface="Franklin Gothic Book" panose="020B0503020102020204" pitchFamily="34" charset="0"/>
              </a:endParaRPr>
            </a:p>
          </p:txBody>
        </p:sp>
        <p:sp>
          <p:nvSpPr>
            <p:cNvPr id="590867" name="Freeform 19"/>
            <p:cNvSpPr>
              <a:spLocks/>
            </p:cNvSpPr>
            <p:nvPr/>
          </p:nvSpPr>
          <p:spPr bwMode="auto">
            <a:xfrm>
              <a:off x="9661525" y="2438400"/>
              <a:ext cx="393700" cy="369332"/>
            </a:xfrm>
            <a:custGeom>
              <a:avLst/>
              <a:gdLst>
                <a:gd name="T0" fmla="*/ 0 w 248"/>
                <a:gd name="T1" fmla="*/ 1291 h 1291"/>
                <a:gd name="T2" fmla="*/ 248 w 248"/>
                <a:gd name="T3" fmla="*/ 1291 h 1291"/>
                <a:gd name="T4" fmla="*/ 248 w 248"/>
                <a:gd name="T5" fmla="*/ 2 h 1291"/>
                <a:gd name="T6" fmla="*/ 106 w 248"/>
                <a:gd name="T7" fmla="*/ 0 h 1291"/>
              </a:gdLst>
              <a:ahLst/>
              <a:cxnLst>
                <a:cxn ang="0">
                  <a:pos x="T0" y="T1"/>
                </a:cxn>
                <a:cxn ang="0">
                  <a:pos x="T2" y="T3"/>
                </a:cxn>
                <a:cxn ang="0">
                  <a:pos x="T4" y="T5"/>
                </a:cxn>
                <a:cxn ang="0">
                  <a:pos x="T6" y="T7"/>
                </a:cxn>
              </a:cxnLst>
              <a:rect l="0" t="0" r="r" b="b"/>
              <a:pathLst>
                <a:path w="248" h="1291">
                  <a:moveTo>
                    <a:pt x="0" y="1291"/>
                  </a:moveTo>
                  <a:lnTo>
                    <a:pt x="248" y="1291"/>
                  </a:lnTo>
                  <a:lnTo>
                    <a:pt x="248" y="2"/>
                  </a:lnTo>
                  <a:lnTo>
                    <a:pt x="106" y="0"/>
                  </a:lnTo>
                </a:path>
              </a:pathLst>
            </a:custGeom>
            <a:noFill/>
            <a:ln w="28575" cap="flat" cmpd="sng">
              <a:solidFill>
                <a:srgbClr val="0099FF"/>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b="1">
                <a:latin typeface="Franklin Gothic Book" panose="020B0503020102020204" pitchFamily="34" charset="0"/>
              </a:endParaRPr>
            </a:p>
          </p:txBody>
        </p:sp>
        <p:grpSp>
          <p:nvGrpSpPr>
            <p:cNvPr id="2" name="그룹 1"/>
            <p:cNvGrpSpPr/>
            <p:nvPr/>
          </p:nvGrpSpPr>
          <p:grpSpPr>
            <a:xfrm>
              <a:off x="1905001" y="1371600"/>
              <a:ext cx="8367713" cy="4711700"/>
              <a:chOff x="1905001" y="1371600"/>
              <a:chExt cx="8367713" cy="4711700"/>
            </a:xfrm>
          </p:grpSpPr>
          <p:graphicFrame>
            <p:nvGraphicFramePr>
              <p:cNvPr id="590850" name="Object 2"/>
              <p:cNvGraphicFramePr>
                <a:graphicFrameLocks noChangeAspect="1"/>
              </p:cNvGraphicFramePr>
              <p:nvPr>
                <p:extLst>
                  <p:ext uri="{D42A27DB-BD31-4B8C-83A1-F6EECF244321}">
                    <p14:modId xmlns:p14="http://schemas.microsoft.com/office/powerpoint/2010/main" val="992898179"/>
                  </p:ext>
                </p:extLst>
              </p:nvPr>
            </p:nvGraphicFramePr>
            <p:xfrm>
              <a:off x="1905001" y="1371600"/>
              <a:ext cx="8367713" cy="4711700"/>
            </p:xfrm>
            <a:graphic>
              <a:graphicData uri="http://schemas.openxmlformats.org/presentationml/2006/ole">
                <mc:AlternateContent xmlns:mc="http://schemas.openxmlformats.org/markup-compatibility/2006">
                  <mc:Choice xmlns:v="urn:schemas-microsoft-com:vml" Requires="v">
                    <p:oleObj spid="_x0000_s1203" name="Image" r:id="rId4" imgW="8368254" imgH="4711111" progId="Photoshop.Image.7">
                      <p:embed/>
                    </p:oleObj>
                  </mc:Choice>
                  <mc:Fallback>
                    <p:oleObj name="Image" r:id="rId4" imgW="8368254" imgH="4711111"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1" y="1371600"/>
                            <a:ext cx="8367713" cy="471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90869" name="Picture 21" descr="543_ge7_5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67800" y="2205038"/>
                <a:ext cx="762000" cy="787400"/>
              </a:xfrm>
              <a:prstGeom prst="rect">
                <a:avLst/>
              </a:prstGeom>
              <a:solidFill>
                <a:srgbClr val="FFCFC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90870" name="Picture 22" descr="543_ge7_5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8981" y="2093495"/>
                <a:ext cx="765176" cy="860032"/>
              </a:xfrm>
              <a:prstGeom prst="rect">
                <a:avLst/>
              </a:prstGeom>
              <a:solidFill>
                <a:srgbClr val="FFCFCF"/>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590854" name="Freeform 6"/>
            <p:cNvSpPr>
              <a:spLocks/>
            </p:cNvSpPr>
            <p:nvPr/>
          </p:nvSpPr>
          <p:spPr bwMode="auto">
            <a:xfrm>
              <a:off x="3276600" y="2971800"/>
              <a:ext cx="2057400" cy="369332"/>
            </a:xfrm>
            <a:custGeom>
              <a:avLst/>
              <a:gdLst>
                <a:gd name="T0" fmla="*/ 1295 w 1296"/>
                <a:gd name="T1" fmla="*/ 89 h 336"/>
                <a:gd name="T2" fmla="*/ 1296 w 1296"/>
                <a:gd name="T3" fmla="*/ 0 h 336"/>
                <a:gd name="T4" fmla="*/ 0 w 1296"/>
                <a:gd name="T5" fmla="*/ 0 h 336"/>
                <a:gd name="T6" fmla="*/ 0 w 1296"/>
                <a:gd name="T7" fmla="*/ 29 h 336"/>
                <a:gd name="T8" fmla="*/ 0 w 1296"/>
                <a:gd name="T9" fmla="*/ 336 h 336"/>
              </a:gdLst>
              <a:ahLst/>
              <a:cxnLst>
                <a:cxn ang="0">
                  <a:pos x="T0" y="T1"/>
                </a:cxn>
                <a:cxn ang="0">
                  <a:pos x="T2" y="T3"/>
                </a:cxn>
                <a:cxn ang="0">
                  <a:pos x="T4" y="T5"/>
                </a:cxn>
                <a:cxn ang="0">
                  <a:pos x="T6" y="T7"/>
                </a:cxn>
                <a:cxn ang="0">
                  <a:pos x="T8" y="T9"/>
                </a:cxn>
              </a:cxnLst>
              <a:rect l="0" t="0" r="r" b="b"/>
              <a:pathLst>
                <a:path w="1296" h="336">
                  <a:moveTo>
                    <a:pt x="1295" y="89"/>
                  </a:moveTo>
                  <a:lnTo>
                    <a:pt x="1296" y="0"/>
                  </a:lnTo>
                  <a:lnTo>
                    <a:pt x="0" y="0"/>
                  </a:lnTo>
                  <a:lnTo>
                    <a:pt x="0" y="29"/>
                  </a:lnTo>
                  <a:lnTo>
                    <a:pt x="0" y="336"/>
                  </a:lnTo>
                </a:path>
              </a:pathLst>
            </a:custGeom>
            <a:noFill/>
            <a:ln w="28575" cap="flat" cmpd="sng">
              <a:solidFill>
                <a:srgbClr val="0099FF"/>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b="1">
                <a:latin typeface="Franklin Gothic Book" panose="020B0503020102020204" pitchFamily="34" charset="0"/>
              </a:endParaRPr>
            </a:p>
          </p:txBody>
        </p:sp>
        <p:sp>
          <p:nvSpPr>
            <p:cNvPr id="3" name="TextBox 2"/>
            <p:cNvSpPr txBox="1"/>
            <p:nvPr/>
          </p:nvSpPr>
          <p:spPr>
            <a:xfrm>
              <a:off x="2839451" y="1482309"/>
              <a:ext cx="2165685" cy="369332"/>
            </a:xfrm>
            <a:prstGeom prst="rect">
              <a:avLst/>
            </a:prstGeom>
            <a:solidFill>
              <a:schemeClr val="bg1"/>
            </a:solidFill>
          </p:spPr>
          <p:txBody>
            <a:bodyPr wrap="square" rtlCol="0">
              <a:spAutoFit/>
            </a:bodyPr>
            <a:lstStyle/>
            <a:p>
              <a:pPr algn="ctr"/>
              <a:r>
                <a:rPr lang="en-US" altLang="ko-KR" b="1" dirty="0" smtClean="0">
                  <a:latin typeface="Franklin Gothic Book" panose="020B0503020102020204" pitchFamily="34" charset="0"/>
                </a:rPr>
                <a:t>Quantity control</a:t>
              </a:r>
              <a:endParaRPr lang="ko-KR" altLang="en-US" b="1">
                <a:latin typeface="Franklin Gothic Book" panose="020B0503020102020204" pitchFamily="34" charset="0"/>
              </a:endParaRPr>
            </a:p>
          </p:txBody>
        </p:sp>
        <p:sp>
          <p:nvSpPr>
            <p:cNvPr id="24" name="TextBox 23"/>
            <p:cNvSpPr txBox="1"/>
            <p:nvPr/>
          </p:nvSpPr>
          <p:spPr>
            <a:xfrm>
              <a:off x="7174829" y="1467670"/>
              <a:ext cx="2165685" cy="369332"/>
            </a:xfrm>
            <a:prstGeom prst="rect">
              <a:avLst/>
            </a:prstGeom>
            <a:solidFill>
              <a:schemeClr val="bg1"/>
            </a:solidFill>
          </p:spPr>
          <p:txBody>
            <a:bodyPr wrap="square" rtlCol="0">
              <a:spAutoFit/>
            </a:bodyPr>
            <a:lstStyle/>
            <a:p>
              <a:pPr algn="ctr"/>
              <a:r>
                <a:rPr lang="en-US" altLang="ko-KR" b="1" dirty="0" smtClean="0">
                  <a:latin typeface="Franklin Gothic Book" panose="020B0503020102020204" pitchFamily="34" charset="0"/>
                </a:rPr>
                <a:t>Length control</a:t>
              </a:r>
              <a:endParaRPr lang="ko-KR" altLang="en-US" b="1">
                <a:latin typeface="Franklin Gothic Book" panose="020B0503020102020204" pitchFamily="34" charset="0"/>
              </a:endParaRPr>
            </a:p>
          </p:txBody>
        </p:sp>
        <p:sp>
          <p:nvSpPr>
            <p:cNvPr id="4" name="TextBox 3"/>
            <p:cNvSpPr txBox="1"/>
            <p:nvPr/>
          </p:nvSpPr>
          <p:spPr>
            <a:xfrm>
              <a:off x="3962097" y="2082317"/>
              <a:ext cx="686406" cy="261610"/>
            </a:xfrm>
            <a:prstGeom prst="rect">
              <a:avLst/>
            </a:prstGeom>
            <a:solidFill>
              <a:schemeClr val="bg1"/>
            </a:solidFill>
            <a:ln>
              <a:noFill/>
            </a:ln>
          </p:spPr>
          <p:txBody>
            <a:bodyPr wrap="none" rtlCol="0">
              <a:spAutoFit/>
            </a:bodyPr>
            <a:lstStyle/>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Counter</a:t>
              </a:r>
              <a:endParaRPr lang="ko-KR" altLang="en-US" sz="1100" b="1">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26" name="TextBox 25"/>
            <p:cNvSpPr txBox="1"/>
            <p:nvPr/>
          </p:nvSpPr>
          <p:spPr>
            <a:xfrm>
              <a:off x="1968990" y="3523179"/>
              <a:ext cx="714052" cy="600164"/>
            </a:xfrm>
            <a:prstGeom prst="rect">
              <a:avLst/>
            </a:prstGeom>
            <a:solidFill>
              <a:schemeClr val="bg1"/>
            </a:solidFill>
            <a:ln>
              <a:noFill/>
            </a:ln>
          </p:spPr>
          <p:txBody>
            <a:bodyPr wrap="square" rtlCol="0">
              <a:spAutoFit/>
            </a:bodyPr>
            <a:lstStyle/>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Photo </a:t>
              </a:r>
            </a:p>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Sensor</a:t>
              </a:r>
            </a:p>
            <a:p>
              <a:endParaRPr lang="ko-KR" altLang="en-US" sz="1100" b="1" dirty="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27" name="TextBox 26"/>
            <p:cNvSpPr txBox="1"/>
            <p:nvPr/>
          </p:nvSpPr>
          <p:spPr>
            <a:xfrm>
              <a:off x="4228797" y="3366508"/>
              <a:ext cx="623889" cy="600164"/>
            </a:xfrm>
            <a:prstGeom prst="rect">
              <a:avLst/>
            </a:prstGeom>
            <a:solidFill>
              <a:schemeClr val="bg1"/>
            </a:solidFill>
            <a:ln>
              <a:noFill/>
            </a:ln>
          </p:spPr>
          <p:txBody>
            <a:bodyPr wrap="none" rtlCol="0">
              <a:spAutoFit/>
            </a:bodyPr>
            <a:lstStyle/>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Clutch </a:t>
              </a:r>
            </a:p>
            <a:p>
              <a:r>
                <a:rPr lang="en-US" altLang="ko-KR" sz="1100" b="1" dirty="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b</a:t>
              </a:r>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rake</a:t>
              </a:r>
            </a:p>
            <a:p>
              <a:endParaRPr lang="ko-KR" altLang="en-US" sz="1100" b="1" dirty="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28" name="TextBox 27"/>
            <p:cNvSpPr txBox="1"/>
            <p:nvPr/>
          </p:nvSpPr>
          <p:spPr>
            <a:xfrm>
              <a:off x="5309307" y="3995899"/>
              <a:ext cx="635971" cy="600164"/>
            </a:xfrm>
            <a:prstGeom prst="rect">
              <a:avLst/>
            </a:prstGeom>
            <a:solidFill>
              <a:schemeClr val="bg1"/>
            </a:solidFill>
            <a:ln>
              <a:noFill/>
            </a:ln>
          </p:spPr>
          <p:txBody>
            <a:bodyPr wrap="square" rtlCol="0">
              <a:spAutoFit/>
            </a:bodyPr>
            <a:lstStyle/>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Control panel</a:t>
              </a:r>
            </a:p>
            <a:p>
              <a:endParaRPr lang="ko-KR" altLang="en-US" sz="1100" b="1" dirty="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29" name="TextBox 28"/>
            <p:cNvSpPr txBox="1"/>
            <p:nvPr/>
          </p:nvSpPr>
          <p:spPr>
            <a:xfrm>
              <a:off x="5057290" y="4757068"/>
              <a:ext cx="635971" cy="430887"/>
            </a:xfrm>
            <a:prstGeom prst="rect">
              <a:avLst/>
            </a:prstGeom>
            <a:solidFill>
              <a:schemeClr val="bg1"/>
            </a:solidFill>
            <a:ln>
              <a:noFill/>
            </a:ln>
          </p:spPr>
          <p:txBody>
            <a:bodyPr wrap="square" rtlCol="0">
              <a:spAutoFit/>
            </a:bodyPr>
            <a:lstStyle/>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Motor</a:t>
              </a:r>
            </a:p>
            <a:p>
              <a:endParaRPr lang="ko-KR" altLang="en-US" sz="1100" b="1" dirty="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30" name="TextBox 29"/>
            <p:cNvSpPr txBox="1"/>
            <p:nvPr/>
          </p:nvSpPr>
          <p:spPr>
            <a:xfrm>
              <a:off x="3669329" y="5480904"/>
              <a:ext cx="1639978" cy="430887"/>
            </a:xfrm>
            <a:prstGeom prst="rect">
              <a:avLst/>
            </a:prstGeom>
            <a:solidFill>
              <a:schemeClr val="bg1"/>
            </a:solidFill>
            <a:ln>
              <a:noFill/>
            </a:ln>
          </p:spPr>
          <p:txBody>
            <a:bodyPr wrap="square" rtlCol="0">
              <a:spAutoFit/>
            </a:bodyPr>
            <a:lstStyle/>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Proximity sensor</a:t>
              </a:r>
            </a:p>
            <a:p>
              <a:endParaRPr lang="ko-KR" altLang="en-US" sz="1100" b="1" dirty="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31" name="TextBox 30"/>
            <p:cNvSpPr txBox="1"/>
            <p:nvPr/>
          </p:nvSpPr>
          <p:spPr>
            <a:xfrm>
              <a:off x="3974614" y="4852033"/>
              <a:ext cx="404212" cy="323165"/>
            </a:xfrm>
            <a:prstGeom prst="rect">
              <a:avLst/>
            </a:prstGeom>
            <a:solidFill>
              <a:schemeClr val="bg1"/>
            </a:solidFill>
            <a:ln>
              <a:noFill/>
            </a:ln>
          </p:spPr>
          <p:txBody>
            <a:bodyPr wrap="square" lIns="0" tIns="0" rIns="0" bIns="0" rtlCol="0">
              <a:spAutoFit/>
            </a:bodyPr>
            <a:lstStyle/>
            <a:p>
              <a:r>
                <a:rPr lang="en-US" altLang="ko-KR" sz="105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Metal plate</a:t>
              </a:r>
              <a:endParaRPr lang="ko-KR" altLang="en-US" sz="1050" b="1" dirty="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32" name="TextBox 31"/>
            <p:cNvSpPr txBox="1"/>
            <p:nvPr/>
          </p:nvSpPr>
          <p:spPr>
            <a:xfrm>
              <a:off x="8069129" y="3031031"/>
              <a:ext cx="635971" cy="430887"/>
            </a:xfrm>
            <a:prstGeom prst="rect">
              <a:avLst/>
            </a:prstGeom>
            <a:solidFill>
              <a:schemeClr val="bg1"/>
            </a:solidFill>
            <a:ln>
              <a:noFill/>
            </a:ln>
          </p:spPr>
          <p:txBody>
            <a:bodyPr wrap="square" rtlCol="0">
              <a:spAutoFit/>
            </a:bodyPr>
            <a:lstStyle/>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Control panel</a:t>
              </a:r>
            </a:p>
          </p:txBody>
        </p:sp>
        <p:sp>
          <p:nvSpPr>
            <p:cNvPr id="33" name="TextBox 32"/>
            <p:cNvSpPr txBox="1"/>
            <p:nvPr/>
          </p:nvSpPr>
          <p:spPr>
            <a:xfrm>
              <a:off x="9116754" y="3041094"/>
              <a:ext cx="686406" cy="261610"/>
            </a:xfrm>
            <a:prstGeom prst="rect">
              <a:avLst/>
            </a:prstGeom>
            <a:solidFill>
              <a:schemeClr val="bg1"/>
            </a:solidFill>
            <a:ln>
              <a:noFill/>
            </a:ln>
          </p:spPr>
          <p:txBody>
            <a:bodyPr wrap="none" rtlCol="0">
              <a:spAutoFit/>
            </a:bodyPr>
            <a:lstStyle/>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Counter</a:t>
              </a:r>
              <a:endParaRPr lang="ko-KR" altLang="en-US" sz="1100" b="1">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34" name="TextBox 33"/>
            <p:cNvSpPr txBox="1"/>
            <p:nvPr/>
          </p:nvSpPr>
          <p:spPr>
            <a:xfrm>
              <a:off x="7406836" y="5057150"/>
              <a:ext cx="684803" cy="261610"/>
            </a:xfrm>
            <a:prstGeom prst="rect">
              <a:avLst/>
            </a:prstGeom>
            <a:solidFill>
              <a:schemeClr val="bg1"/>
            </a:solidFill>
            <a:ln>
              <a:noFill/>
            </a:ln>
          </p:spPr>
          <p:txBody>
            <a:bodyPr wrap="none" rtlCol="0">
              <a:spAutoFit/>
            </a:bodyPr>
            <a:lstStyle/>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             </a:t>
              </a:r>
              <a:endParaRPr lang="ko-KR" altLang="en-US" sz="1100" b="1">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35" name="TextBox 34"/>
            <p:cNvSpPr txBox="1"/>
            <p:nvPr/>
          </p:nvSpPr>
          <p:spPr>
            <a:xfrm>
              <a:off x="7827169" y="5252679"/>
              <a:ext cx="623889" cy="600164"/>
            </a:xfrm>
            <a:prstGeom prst="rect">
              <a:avLst/>
            </a:prstGeom>
            <a:solidFill>
              <a:schemeClr val="bg1"/>
            </a:solidFill>
            <a:ln>
              <a:noFill/>
            </a:ln>
          </p:spPr>
          <p:txBody>
            <a:bodyPr wrap="none" rtlCol="0">
              <a:spAutoFit/>
            </a:bodyPr>
            <a:lstStyle/>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Clutch </a:t>
              </a:r>
            </a:p>
            <a:p>
              <a:r>
                <a:rPr lang="en-US" altLang="ko-KR" sz="1100" b="1" dirty="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b</a:t>
              </a:r>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rake</a:t>
              </a:r>
            </a:p>
            <a:p>
              <a:endParaRPr lang="ko-KR" altLang="en-US" sz="1100" b="1" dirty="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36" name="TextBox 35"/>
            <p:cNvSpPr txBox="1"/>
            <p:nvPr/>
          </p:nvSpPr>
          <p:spPr>
            <a:xfrm>
              <a:off x="8899542" y="3958418"/>
              <a:ext cx="1164101" cy="261610"/>
            </a:xfrm>
            <a:prstGeom prst="rect">
              <a:avLst/>
            </a:prstGeom>
            <a:solidFill>
              <a:schemeClr val="bg1"/>
            </a:solidFill>
            <a:ln>
              <a:noFill/>
            </a:ln>
          </p:spPr>
          <p:txBody>
            <a:bodyPr wrap="none" rtlCol="0">
              <a:spAutoFit/>
            </a:bodyPr>
            <a:lstStyle/>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Rotary Encoder</a:t>
              </a:r>
              <a:endParaRPr lang="ko-KR" altLang="en-US" sz="1100" b="1">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37" name="TextBox 36"/>
            <p:cNvSpPr txBox="1"/>
            <p:nvPr/>
          </p:nvSpPr>
          <p:spPr>
            <a:xfrm>
              <a:off x="9326476" y="5528847"/>
              <a:ext cx="635971" cy="430887"/>
            </a:xfrm>
            <a:prstGeom prst="rect">
              <a:avLst/>
            </a:prstGeom>
            <a:solidFill>
              <a:schemeClr val="bg1"/>
            </a:solidFill>
            <a:ln>
              <a:noFill/>
            </a:ln>
          </p:spPr>
          <p:txBody>
            <a:bodyPr wrap="square" rtlCol="0">
              <a:spAutoFit/>
            </a:bodyPr>
            <a:lstStyle/>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Motor</a:t>
              </a:r>
            </a:p>
            <a:p>
              <a:endParaRPr lang="ko-KR" altLang="en-US" sz="1100" b="1" dirty="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grpSp>
    </p:spTree>
    <p:extLst>
      <p:ext uri="{BB962C8B-B14F-4D97-AF65-F5344CB8AC3E}">
        <p14:creationId xmlns:p14="http://schemas.microsoft.com/office/powerpoint/2010/main" val="28315991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Text Box 3"/>
          <p:cNvSpPr txBox="1">
            <a:spLocks noChangeArrowheads="1"/>
          </p:cNvSpPr>
          <p:nvPr/>
        </p:nvSpPr>
        <p:spPr bwMode="auto">
          <a:xfrm>
            <a:off x="360000" y="360000"/>
            <a:ext cx="3816350"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ko-KR" b="1" dirty="0">
                <a:latin typeface="Franklin Gothic Book" panose="020B0503020102020204" pitchFamily="34" charset="0"/>
              </a:rPr>
              <a:t>Counter Application Example </a:t>
            </a:r>
            <a:r>
              <a:rPr lang="en-US" altLang="ko-KR" b="1" dirty="0" smtClean="0">
                <a:latin typeface="Franklin Gothic Book" panose="020B0503020102020204" pitchFamily="34" charset="0"/>
              </a:rPr>
              <a:t>3</a:t>
            </a:r>
            <a:endParaRPr lang="en-US" altLang="ko-KR" b="1" dirty="0">
              <a:latin typeface="Franklin Gothic Book" panose="020B0503020102020204" pitchFamily="34" charset="0"/>
            </a:endParaRPr>
          </a:p>
        </p:txBody>
      </p:sp>
      <p:grpSp>
        <p:nvGrpSpPr>
          <p:cNvPr id="3" name="그룹 2"/>
          <p:cNvGrpSpPr/>
          <p:nvPr/>
        </p:nvGrpSpPr>
        <p:grpSpPr>
          <a:xfrm>
            <a:off x="1774825" y="1377950"/>
            <a:ext cx="8642350" cy="4572000"/>
            <a:chOff x="1774825" y="1377950"/>
            <a:chExt cx="8642350" cy="4572000"/>
          </a:xfrm>
        </p:grpSpPr>
        <p:grpSp>
          <p:nvGrpSpPr>
            <p:cNvPr id="2" name="그룹 1"/>
            <p:cNvGrpSpPr/>
            <p:nvPr/>
          </p:nvGrpSpPr>
          <p:grpSpPr>
            <a:xfrm>
              <a:off x="1774825" y="1377950"/>
              <a:ext cx="8642350" cy="4572000"/>
              <a:chOff x="1774825" y="1377950"/>
              <a:chExt cx="8642350" cy="4572000"/>
            </a:xfrm>
          </p:grpSpPr>
          <p:graphicFrame>
            <p:nvGraphicFramePr>
              <p:cNvPr id="591875" name="Object 1027"/>
              <p:cNvGraphicFramePr>
                <a:graphicFrameLocks noChangeAspect="1"/>
              </p:cNvGraphicFramePr>
              <p:nvPr>
                <p:extLst>
                  <p:ext uri="{D42A27DB-BD31-4B8C-83A1-F6EECF244321}">
                    <p14:modId xmlns:p14="http://schemas.microsoft.com/office/powerpoint/2010/main" val="3445974970"/>
                  </p:ext>
                </p:extLst>
              </p:nvPr>
            </p:nvGraphicFramePr>
            <p:xfrm>
              <a:off x="1774825" y="1377950"/>
              <a:ext cx="8642350" cy="4572000"/>
            </p:xfrm>
            <a:graphic>
              <a:graphicData uri="http://schemas.openxmlformats.org/presentationml/2006/ole">
                <mc:AlternateContent xmlns:mc="http://schemas.openxmlformats.org/markup-compatibility/2006">
                  <mc:Choice xmlns:v="urn:schemas-microsoft-com:vml" Requires="v">
                    <p:oleObj spid="_x0000_s2227" name="Image" r:id="rId3" imgW="7961905" imgH="4571429" progId="Photoshop.Image.7">
                      <p:embed/>
                    </p:oleObj>
                  </mc:Choice>
                  <mc:Fallback>
                    <p:oleObj name="Image" r:id="rId3" imgW="7961905" imgH="4571429"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1377950"/>
                            <a:ext cx="864235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91876" name="Picture 1028" descr="74_TF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3476" y="2063750"/>
                <a:ext cx="1152525" cy="1366838"/>
              </a:xfrm>
              <a:prstGeom prst="rect">
                <a:avLst/>
              </a:prstGeom>
              <a:noFill/>
              <a:extLst>
                <a:ext uri="{909E8E84-426E-40DD-AFC4-6F175D3DCCD1}">
                  <a14:hiddenFill xmlns:a14="http://schemas.microsoft.com/office/drawing/2010/main">
                    <a:solidFill>
                      <a:srgbClr val="FFFFFF"/>
                    </a:solidFill>
                  </a14:hiddenFill>
                </a:ext>
              </a:extLst>
            </p:spPr>
          </p:pic>
          <p:pic>
            <p:nvPicPr>
              <p:cNvPr id="591877" name="Picture 1029" descr="543_ge7_5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36088" y="2871788"/>
                <a:ext cx="863600" cy="792162"/>
              </a:xfrm>
              <a:prstGeom prst="rect">
                <a:avLst/>
              </a:prstGeom>
              <a:solidFill>
                <a:srgbClr val="FFCFCF"/>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591878" name="Line 1030"/>
            <p:cNvSpPr>
              <a:spLocks noChangeShapeType="1"/>
            </p:cNvSpPr>
            <p:nvPr/>
          </p:nvSpPr>
          <p:spPr bwMode="auto">
            <a:xfrm flipH="1">
              <a:off x="4656139" y="2997200"/>
              <a:ext cx="503237"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591880" name="Line 1032"/>
            <p:cNvSpPr>
              <a:spLocks noChangeShapeType="1"/>
            </p:cNvSpPr>
            <p:nvPr/>
          </p:nvSpPr>
          <p:spPr bwMode="auto">
            <a:xfrm flipH="1">
              <a:off x="3935413" y="2997200"/>
              <a:ext cx="215900" cy="10985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591881" name="Line 1033"/>
            <p:cNvSpPr>
              <a:spLocks noChangeShapeType="1"/>
            </p:cNvSpPr>
            <p:nvPr/>
          </p:nvSpPr>
          <p:spPr bwMode="auto">
            <a:xfrm>
              <a:off x="5202238" y="4168775"/>
              <a:ext cx="360362"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591882" name="Line 1034"/>
            <p:cNvSpPr>
              <a:spLocks noChangeShapeType="1"/>
            </p:cNvSpPr>
            <p:nvPr/>
          </p:nvSpPr>
          <p:spPr bwMode="auto">
            <a:xfrm flipH="1" flipV="1">
              <a:off x="5562600" y="3429000"/>
              <a:ext cx="0" cy="762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591883" name="Line 1035"/>
            <p:cNvSpPr>
              <a:spLocks noChangeShapeType="1"/>
            </p:cNvSpPr>
            <p:nvPr/>
          </p:nvSpPr>
          <p:spPr bwMode="auto">
            <a:xfrm>
              <a:off x="8112126" y="2636838"/>
              <a:ext cx="1655763"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591885" name="Line 1037"/>
            <p:cNvSpPr>
              <a:spLocks noChangeShapeType="1"/>
            </p:cNvSpPr>
            <p:nvPr/>
          </p:nvSpPr>
          <p:spPr bwMode="auto">
            <a:xfrm>
              <a:off x="9696450" y="3663950"/>
              <a:ext cx="0" cy="6477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591886" name="Line 1038"/>
            <p:cNvSpPr>
              <a:spLocks noChangeShapeType="1"/>
            </p:cNvSpPr>
            <p:nvPr/>
          </p:nvSpPr>
          <p:spPr bwMode="auto">
            <a:xfrm flipH="1">
              <a:off x="7535864" y="4652964"/>
              <a:ext cx="1944687" cy="7207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591887" name="Line 1039"/>
            <p:cNvSpPr>
              <a:spLocks noChangeShapeType="1"/>
            </p:cNvSpPr>
            <p:nvPr/>
          </p:nvSpPr>
          <p:spPr bwMode="auto">
            <a:xfrm>
              <a:off x="9767888" y="2636838"/>
              <a:ext cx="0" cy="2159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15" name="TextBox 14"/>
            <p:cNvSpPr txBox="1"/>
            <p:nvPr/>
          </p:nvSpPr>
          <p:spPr>
            <a:xfrm>
              <a:off x="2863515" y="1542469"/>
              <a:ext cx="2165685" cy="369332"/>
            </a:xfrm>
            <a:prstGeom prst="rect">
              <a:avLst/>
            </a:prstGeom>
            <a:solidFill>
              <a:schemeClr val="bg1"/>
            </a:solidFill>
          </p:spPr>
          <p:txBody>
            <a:bodyPr wrap="square" rtlCol="0">
              <a:spAutoFit/>
            </a:bodyPr>
            <a:lstStyle/>
            <a:p>
              <a:pPr algn="ctr"/>
              <a:r>
                <a:rPr lang="en-US" altLang="ko-KR" dirty="0" smtClean="0"/>
                <a:t>Quantity control</a:t>
              </a:r>
              <a:endParaRPr lang="ko-KR" altLang="en-US"/>
            </a:p>
          </p:txBody>
        </p:sp>
        <p:sp>
          <p:nvSpPr>
            <p:cNvPr id="16" name="TextBox 15"/>
            <p:cNvSpPr txBox="1"/>
            <p:nvPr/>
          </p:nvSpPr>
          <p:spPr>
            <a:xfrm>
              <a:off x="7198893" y="1527830"/>
              <a:ext cx="2165685" cy="369332"/>
            </a:xfrm>
            <a:prstGeom prst="rect">
              <a:avLst/>
            </a:prstGeom>
            <a:solidFill>
              <a:schemeClr val="bg1"/>
            </a:solidFill>
          </p:spPr>
          <p:txBody>
            <a:bodyPr wrap="square" rtlCol="0">
              <a:spAutoFit/>
            </a:bodyPr>
            <a:lstStyle/>
            <a:p>
              <a:pPr algn="ctr"/>
              <a:r>
                <a:rPr lang="en-US" altLang="ko-KR" dirty="0" smtClean="0"/>
                <a:t>Length control</a:t>
              </a:r>
              <a:endParaRPr lang="ko-KR" altLang="en-US"/>
            </a:p>
          </p:txBody>
        </p:sp>
        <p:sp>
          <p:nvSpPr>
            <p:cNvPr id="18" name="TextBox 17"/>
            <p:cNvSpPr txBox="1"/>
            <p:nvPr/>
          </p:nvSpPr>
          <p:spPr>
            <a:xfrm>
              <a:off x="4871655" y="3346495"/>
              <a:ext cx="686406" cy="261610"/>
            </a:xfrm>
            <a:prstGeom prst="rect">
              <a:avLst/>
            </a:prstGeom>
            <a:solidFill>
              <a:schemeClr val="bg1"/>
            </a:solidFill>
            <a:ln>
              <a:noFill/>
            </a:ln>
          </p:spPr>
          <p:txBody>
            <a:bodyPr wrap="none" rtlCol="0">
              <a:spAutoFit/>
            </a:bodyPr>
            <a:lstStyle/>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Counter</a:t>
              </a:r>
              <a:endParaRPr lang="ko-KR" altLang="en-US" sz="1100" b="1">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19" name="TextBox 18"/>
            <p:cNvSpPr txBox="1"/>
            <p:nvPr/>
          </p:nvSpPr>
          <p:spPr>
            <a:xfrm>
              <a:off x="4147648" y="3267869"/>
              <a:ext cx="635971" cy="430887"/>
            </a:xfrm>
            <a:prstGeom prst="rect">
              <a:avLst/>
            </a:prstGeom>
            <a:solidFill>
              <a:schemeClr val="bg1"/>
            </a:solidFill>
            <a:ln>
              <a:noFill/>
            </a:ln>
          </p:spPr>
          <p:txBody>
            <a:bodyPr wrap="square" rtlCol="0">
              <a:spAutoFit/>
            </a:bodyPr>
            <a:lstStyle/>
            <a:p>
              <a:pPr algn="ctr"/>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Control panel</a:t>
              </a:r>
            </a:p>
          </p:txBody>
        </p:sp>
        <p:sp>
          <p:nvSpPr>
            <p:cNvPr id="20" name="TextBox 19"/>
            <p:cNvSpPr txBox="1"/>
            <p:nvPr/>
          </p:nvSpPr>
          <p:spPr>
            <a:xfrm>
              <a:off x="2958738" y="3128918"/>
              <a:ext cx="623889" cy="600164"/>
            </a:xfrm>
            <a:prstGeom prst="rect">
              <a:avLst/>
            </a:prstGeom>
            <a:solidFill>
              <a:schemeClr val="bg1"/>
            </a:solidFill>
            <a:ln>
              <a:noFill/>
            </a:ln>
          </p:spPr>
          <p:txBody>
            <a:bodyPr wrap="none" rtlCol="0">
              <a:spAutoFit/>
            </a:bodyPr>
            <a:lstStyle/>
            <a:p>
              <a:pPr algn="ctr"/>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Clutch </a:t>
              </a:r>
            </a:p>
            <a:p>
              <a:pPr algn="ctr"/>
              <a:r>
                <a:rPr lang="en-US" altLang="ko-KR" sz="1100" b="1" dirty="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b</a:t>
              </a:r>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rake</a:t>
              </a:r>
            </a:p>
            <a:p>
              <a:pPr algn="ctr"/>
              <a:endParaRPr lang="ko-KR" altLang="en-US" sz="1100" b="1" dirty="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21" name="TextBox 20"/>
            <p:cNvSpPr txBox="1"/>
            <p:nvPr/>
          </p:nvSpPr>
          <p:spPr>
            <a:xfrm>
              <a:off x="2133238" y="4993935"/>
              <a:ext cx="788999" cy="600164"/>
            </a:xfrm>
            <a:prstGeom prst="rect">
              <a:avLst/>
            </a:prstGeom>
            <a:solidFill>
              <a:schemeClr val="bg1"/>
            </a:solidFill>
            <a:ln>
              <a:noFill/>
            </a:ln>
          </p:spPr>
          <p:txBody>
            <a:bodyPr wrap="none" rtlCol="0">
              <a:spAutoFit/>
            </a:bodyPr>
            <a:lstStyle/>
            <a:p>
              <a:pPr algn="ctr"/>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Conveyor</a:t>
              </a:r>
            </a:p>
            <a:p>
              <a:pPr algn="ctr"/>
              <a:r>
                <a:rPr lang="en-US" altLang="ko-KR" sz="1100" b="1" dirty="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A</a:t>
              </a:r>
              <a:endPar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a:p>
              <a:endParaRPr lang="ko-KR" altLang="en-US" sz="1100" b="1" dirty="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22" name="TextBox 21"/>
            <p:cNvSpPr txBox="1"/>
            <p:nvPr/>
          </p:nvSpPr>
          <p:spPr>
            <a:xfrm>
              <a:off x="3829477" y="5474348"/>
              <a:ext cx="788999" cy="430887"/>
            </a:xfrm>
            <a:prstGeom prst="rect">
              <a:avLst/>
            </a:prstGeom>
            <a:solidFill>
              <a:schemeClr val="bg1"/>
            </a:solidFill>
            <a:ln>
              <a:noFill/>
            </a:ln>
          </p:spPr>
          <p:txBody>
            <a:bodyPr wrap="none" rtlCol="0">
              <a:spAutoFit/>
            </a:bodyPr>
            <a:lstStyle/>
            <a:p>
              <a:pPr algn="ctr"/>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Conveyor</a:t>
              </a:r>
            </a:p>
            <a:p>
              <a:pPr algn="ctr"/>
              <a:r>
                <a:rPr lang="en-US" altLang="ko-KR" sz="1100" b="1" dirty="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B</a:t>
              </a:r>
              <a:endParaRPr lang="ko-KR" altLang="en-US" sz="1100" b="1" dirty="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23" name="TextBox 22"/>
            <p:cNvSpPr txBox="1"/>
            <p:nvPr/>
          </p:nvSpPr>
          <p:spPr>
            <a:xfrm>
              <a:off x="4566266" y="3779882"/>
              <a:ext cx="635971" cy="261610"/>
            </a:xfrm>
            <a:prstGeom prst="rect">
              <a:avLst/>
            </a:prstGeom>
            <a:solidFill>
              <a:schemeClr val="bg1"/>
            </a:solidFill>
            <a:ln>
              <a:noFill/>
            </a:ln>
          </p:spPr>
          <p:txBody>
            <a:bodyPr wrap="square" rtlCol="0">
              <a:spAutoFit/>
            </a:bodyPr>
            <a:lstStyle/>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Motor</a:t>
              </a:r>
            </a:p>
          </p:txBody>
        </p:sp>
        <p:sp>
          <p:nvSpPr>
            <p:cNvPr id="24" name="TextBox 23"/>
            <p:cNvSpPr txBox="1"/>
            <p:nvPr/>
          </p:nvSpPr>
          <p:spPr>
            <a:xfrm>
              <a:off x="3115425" y="5504674"/>
              <a:ext cx="714052" cy="430887"/>
            </a:xfrm>
            <a:prstGeom prst="rect">
              <a:avLst/>
            </a:prstGeom>
            <a:solidFill>
              <a:schemeClr val="bg1"/>
            </a:solidFill>
            <a:ln>
              <a:noFill/>
            </a:ln>
          </p:spPr>
          <p:txBody>
            <a:bodyPr wrap="square" rtlCol="0">
              <a:spAutoFit/>
            </a:bodyPr>
            <a:lstStyle/>
            <a:p>
              <a:pPr algn="ctr"/>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Photo </a:t>
              </a:r>
            </a:p>
            <a:p>
              <a:pPr algn="ctr"/>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Sensor</a:t>
              </a:r>
            </a:p>
          </p:txBody>
        </p:sp>
        <p:sp>
          <p:nvSpPr>
            <p:cNvPr id="25" name="TextBox 24"/>
            <p:cNvSpPr txBox="1"/>
            <p:nvPr/>
          </p:nvSpPr>
          <p:spPr>
            <a:xfrm>
              <a:off x="7334867" y="5044735"/>
              <a:ext cx="526434" cy="169277"/>
            </a:xfrm>
            <a:prstGeom prst="rect">
              <a:avLst/>
            </a:prstGeom>
            <a:solidFill>
              <a:schemeClr val="bg1"/>
            </a:solidFill>
            <a:ln>
              <a:noFill/>
            </a:ln>
          </p:spPr>
          <p:txBody>
            <a:bodyPr wrap="square" lIns="0" tIns="0" rIns="0" bIns="0" rtlCol="0">
              <a:spAutoFit/>
            </a:bodyPr>
            <a:lstStyle/>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Motor</a:t>
              </a:r>
            </a:p>
          </p:txBody>
        </p:sp>
        <p:sp>
          <p:nvSpPr>
            <p:cNvPr id="26" name="TextBox 25"/>
            <p:cNvSpPr txBox="1"/>
            <p:nvPr/>
          </p:nvSpPr>
          <p:spPr>
            <a:xfrm>
              <a:off x="6470536" y="2616692"/>
              <a:ext cx="553357" cy="261610"/>
            </a:xfrm>
            <a:prstGeom prst="rect">
              <a:avLst/>
            </a:prstGeom>
            <a:solidFill>
              <a:schemeClr val="bg1"/>
            </a:solidFill>
            <a:ln>
              <a:noFill/>
            </a:ln>
          </p:spPr>
          <p:txBody>
            <a:bodyPr wrap="none" rtlCol="0">
              <a:spAutoFit/>
            </a:bodyPr>
            <a:lstStyle/>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Sheet</a:t>
              </a:r>
              <a:endParaRPr lang="ko-KR" altLang="en-US" sz="1100" b="1">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27" name="TextBox 26"/>
            <p:cNvSpPr txBox="1"/>
            <p:nvPr/>
          </p:nvSpPr>
          <p:spPr>
            <a:xfrm>
              <a:off x="7626633" y="3028610"/>
              <a:ext cx="710451" cy="430887"/>
            </a:xfrm>
            <a:prstGeom prst="rect">
              <a:avLst/>
            </a:prstGeom>
            <a:solidFill>
              <a:schemeClr val="bg1"/>
            </a:solidFill>
            <a:ln>
              <a:noFill/>
            </a:ln>
          </p:spPr>
          <p:txBody>
            <a:bodyPr wrap="none" rtlCol="0">
              <a:spAutoFit/>
            </a:bodyPr>
            <a:lstStyle/>
            <a:p>
              <a:pPr algn="ctr"/>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ENC</a:t>
              </a:r>
            </a:p>
            <a:p>
              <a:pPr algn="ctr"/>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Encoder</a:t>
              </a:r>
              <a:endParaRPr lang="ko-KR" altLang="en-US" sz="1100" b="1">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28" name="TextBox 27"/>
            <p:cNvSpPr txBox="1"/>
            <p:nvPr/>
          </p:nvSpPr>
          <p:spPr>
            <a:xfrm>
              <a:off x="9364578" y="5129373"/>
              <a:ext cx="635971" cy="430887"/>
            </a:xfrm>
            <a:prstGeom prst="rect">
              <a:avLst/>
            </a:prstGeom>
            <a:solidFill>
              <a:schemeClr val="bg1"/>
            </a:solidFill>
            <a:ln>
              <a:noFill/>
            </a:ln>
          </p:spPr>
          <p:txBody>
            <a:bodyPr wrap="square" rtlCol="0">
              <a:spAutoFit/>
            </a:bodyPr>
            <a:lstStyle/>
            <a:p>
              <a:pPr algn="ctr"/>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Control panel</a:t>
              </a:r>
            </a:p>
          </p:txBody>
        </p:sp>
      </p:grpSp>
    </p:spTree>
    <p:extLst>
      <p:ext uri="{BB962C8B-B14F-4D97-AF65-F5344CB8AC3E}">
        <p14:creationId xmlns:p14="http://schemas.microsoft.com/office/powerpoint/2010/main" val="290727123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a:off x="360000" y="360000"/>
            <a:ext cx="9850800" cy="5374050"/>
            <a:chOff x="360000" y="360000"/>
            <a:chExt cx="9850800" cy="5374050"/>
          </a:xfrm>
        </p:grpSpPr>
        <p:graphicFrame>
          <p:nvGraphicFramePr>
            <p:cNvPr id="592899" name="Object 3"/>
            <p:cNvGraphicFramePr>
              <a:graphicFrameLocks noChangeAspect="1"/>
            </p:cNvGraphicFramePr>
            <p:nvPr>
              <p:extLst>
                <p:ext uri="{D42A27DB-BD31-4B8C-83A1-F6EECF244321}">
                  <p14:modId xmlns:p14="http://schemas.microsoft.com/office/powerpoint/2010/main" val="917233353"/>
                </p:ext>
              </p:extLst>
            </p:nvPr>
          </p:nvGraphicFramePr>
          <p:xfrm>
            <a:off x="1982788" y="1123950"/>
            <a:ext cx="8228012" cy="4610100"/>
          </p:xfrm>
          <a:graphic>
            <a:graphicData uri="http://schemas.openxmlformats.org/presentationml/2006/ole">
              <mc:AlternateContent xmlns:mc="http://schemas.openxmlformats.org/markup-compatibility/2006">
                <mc:Choice xmlns:v="urn:schemas-microsoft-com:vml" Requires="v">
                  <p:oleObj spid="_x0000_s3251" name="Image" r:id="rId4" imgW="8228571" imgH="4609524" progId="Photoshop.Image.7">
                    <p:embed/>
                  </p:oleObj>
                </mc:Choice>
                <mc:Fallback>
                  <p:oleObj name="Image" r:id="rId4" imgW="8228571" imgH="4609524"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2788" y="1123950"/>
                          <a:ext cx="8228012"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92900" name="Picture 4" descr="543_ge7_5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1" y="2209801"/>
              <a:ext cx="720725" cy="720725"/>
            </a:xfrm>
            <a:prstGeom prst="rect">
              <a:avLst/>
            </a:prstGeom>
            <a:solidFill>
              <a:srgbClr val="FFCFC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92901" name="Picture 5" descr="543_ge7_5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16951" y="4191000"/>
              <a:ext cx="792163" cy="838200"/>
            </a:xfrm>
            <a:prstGeom prst="rect">
              <a:avLst/>
            </a:prstGeom>
            <a:solidFill>
              <a:srgbClr val="FFCF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92902" name="Line 6"/>
            <p:cNvSpPr>
              <a:spLocks noChangeShapeType="1"/>
            </p:cNvSpPr>
            <p:nvPr/>
          </p:nvSpPr>
          <p:spPr bwMode="auto">
            <a:xfrm>
              <a:off x="3719513" y="2708276"/>
              <a:ext cx="0" cy="504825"/>
            </a:xfrm>
            <a:prstGeom prst="line">
              <a:avLst/>
            </a:prstGeom>
            <a:noFill/>
            <a:ln w="38100">
              <a:solidFill>
                <a:srgbClr val="FF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592903" name="Line 7"/>
            <p:cNvSpPr>
              <a:spLocks noChangeShapeType="1"/>
            </p:cNvSpPr>
            <p:nvPr/>
          </p:nvSpPr>
          <p:spPr bwMode="auto">
            <a:xfrm>
              <a:off x="3935414" y="2565400"/>
              <a:ext cx="5048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592904" name="Line 8"/>
            <p:cNvSpPr>
              <a:spLocks noChangeShapeType="1"/>
            </p:cNvSpPr>
            <p:nvPr/>
          </p:nvSpPr>
          <p:spPr bwMode="auto">
            <a:xfrm>
              <a:off x="5087939" y="2565400"/>
              <a:ext cx="503237"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592905" name="Line 9"/>
            <p:cNvSpPr>
              <a:spLocks noChangeShapeType="1"/>
            </p:cNvSpPr>
            <p:nvPr/>
          </p:nvSpPr>
          <p:spPr bwMode="auto">
            <a:xfrm flipV="1">
              <a:off x="5808663" y="1773239"/>
              <a:ext cx="0" cy="287337"/>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592906" name="Line 10"/>
            <p:cNvSpPr>
              <a:spLocks noChangeShapeType="1"/>
            </p:cNvSpPr>
            <p:nvPr/>
          </p:nvSpPr>
          <p:spPr bwMode="auto">
            <a:xfrm flipH="1">
              <a:off x="2495551" y="1773238"/>
              <a:ext cx="3313113"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592907" name="Line 11"/>
            <p:cNvSpPr>
              <a:spLocks noChangeShapeType="1"/>
            </p:cNvSpPr>
            <p:nvPr/>
          </p:nvSpPr>
          <p:spPr bwMode="auto">
            <a:xfrm>
              <a:off x="2495550" y="1773238"/>
              <a:ext cx="0" cy="100806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592909" name="Line 13"/>
            <p:cNvSpPr>
              <a:spLocks noChangeShapeType="1"/>
            </p:cNvSpPr>
            <p:nvPr/>
          </p:nvSpPr>
          <p:spPr bwMode="auto">
            <a:xfrm flipH="1" flipV="1">
              <a:off x="3575050" y="3789364"/>
              <a:ext cx="6350" cy="554037"/>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592910" name="Line 14"/>
            <p:cNvSpPr>
              <a:spLocks noChangeShapeType="1"/>
            </p:cNvSpPr>
            <p:nvPr/>
          </p:nvSpPr>
          <p:spPr bwMode="auto">
            <a:xfrm>
              <a:off x="5735638" y="2852738"/>
              <a:ext cx="0" cy="100806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592911" name="Line 15"/>
            <p:cNvSpPr>
              <a:spLocks noChangeShapeType="1"/>
            </p:cNvSpPr>
            <p:nvPr/>
          </p:nvSpPr>
          <p:spPr bwMode="auto">
            <a:xfrm flipH="1">
              <a:off x="4872038" y="3860800"/>
              <a:ext cx="8636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592912" name="Line 16"/>
            <p:cNvSpPr>
              <a:spLocks noChangeShapeType="1"/>
            </p:cNvSpPr>
            <p:nvPr/>
          </p:nvSpPr>
          <p:spPr bwMode="auto">
            <a:xfrm>
              <a:off x="8305801" y="4419600"/>
              <a:ext cx="360363"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592913" name="Line 17"/>
            <p:cNvSpPr>
              <a:spLocks noChangeShapeType="1"/>
            </p:cNvSpPr>
            <p:nvPr/>
          </p:nvSpPr>
          <p:spPr bwMode="auto">
            <a:xfrm>
              <a:off x="9409113" y="4437063"/>
              <a:ext cx="6477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592914" name="Line 18"/>
            <p:cNvSpPr>
              <a:spLocks noChangeShapeType="1"/>
            </p:cNvSpPr>
            <p:nvPr/>
          </p:nvSpPr>
          <p:spPr bwMode="auto">
            <a:xfrm flipV="1">
              <a:off x="10056813" y="1989139"/>
              <a:ext cx="0" cy="244792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592915" name="Line 19"/>
            <p:cNvSpPr>
              <a:spLocks noChangeShapeType="1"/>
            </p:cNvSpPr>
            <p:nvPr/>
          </p:nvSpPr>
          <p:spPr bwMode="auto">
            <a:xfrm flipH="1">
              <a:off x="8112125" y="1989138"/>
              <a:ext cx="194468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592916" name="Line 20"/>
            <p:cNvSpPr>
              <a:spLocks noChangeShapeType="1"/>
            </p:cNvSpPr>
            <p:nvPr/>
          </p:nvSpPr>
          <p:spPr bwMode="auto">
            <a:xfrm>
              <a:off x="8112125" y="1989138"/>
              <a:ext cx="0" cy="36036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592917" name="AutoShape 21"/>
            <p:cNvSpPr>
              <a:spLocks noChangeArrowheads="1"/>
            </p:cNvSpPr>
            <p:nvPr/>
          </p:nvSpPr>
          <p:spPr bwMode="auto">
            <a:xfrm>
              <a:off x="6456364" y="4358364"/>
              <a:ext cx="719137" cy="733663"/>
            </a:xfrm>
            <a:prstGeom prst="leftArrow">
              <a:avLst>
                <a:gd name="adj1" fmla="val 50000"/>
                <a:gd name="adj2" fmla="val 31198"/>
              </a:avLst>
            </a:prstGeom>
            <a:solidFill>
              <a:srgbClr val="99FF66"/>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ko-KR" altLang="en-US"/>
            </a:p>
          </p:txBody>
        </p:sp>
        <p:sp>
          <p:nvSpPr>
            <p:cNvPr id="592919" name="Line 23"/>
            <p:cNvSpPr>
              <a:spLocks noChangeShapeType="1"/>
            </p:cNvSpPr>
            <p:nvPr/>
          </p:nvSpPr>
          <p:spPr bwMode="auto">
            <a:xfrm flipV="1">
              <a:off x="3575050" y="2708275"/>
              <a:ext cx="1944688" cy="108108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ko-KR" altLang="en-US"/>
            </a:p>
          </p:txBody>
        </p:sp>
        <p:sp>
          <p:nvSpPr>
            <p:cNvPr id="22" name="TextBox 21"/>
            <p:cNvSpPr txBox="1"/>
            <p:nvPr/>
          </p:nvSpPr>
          <p:spPr>
            <a:xfrm>
              <a:off x="2947739" y="1181517"/>
              <a:ext cx="2165685" cy="369332"/>
            </a:xfrm>
            <a:prstGeom prst="rect">
              <a:avLst/>
            </a:prstGeom>
            <a:solidFill>
              <a:schemeClr val="bg1"/>
            </a:solidFill>
          </p:spPr>
          <p:txBody>
            <a:bodyPr wrap="square" rtlCol="0">
              <a:spAutoFit/>
            </a:bodyPr>
            <a:lstStyle/>
            <a:p>
              <a:pPr algn="ctr"/>
              <a:r>
                <a:rPr lang="en-US" altLang="ko-KR" b="1" dirty="0" smtClean="0">
                  <a:latin typeface="Franklin Gothic Book" panose="020B0503020102020204" pitchFamily="34" charset="0"/>
                </a:rPr>
                <a:t>Quantity control</a:t>
              </a:r>
              <a:endParaRPr lang="ko-KR" altLang="en-US" b="1">
                <a:latin typeface="Franklin Gothic Book" panose="020B0503020102020204" pitchFamily="34" charset="0"/>
              </a:endParaRPr>
            </a:p>
          </p:txBody>
        </p:sp>
        <p:sp>
          <p:nvSpPr>
            <p:cNvPr id="23" name="TextBox 22"/>
            <p:cNvSpPr txBox="1"/>
            <p:nvPr/>
          </p:nvSpPr>
          <p:spPr>
            <a:xfrm>
              <a:off x="7150765" y="1178910"/>
              <a:ext cx="2165685" cy="369332"/>
            </a:xfrm>
            <a:prstGeom prst="rect">
              <a:avLst/>
            </a:prstGeom>
            <a:solidFill>
              <a:schemeClr val="bg1"/>
            </a:solidFill>
          </p:spPr>
          <p:txBody>
            <a:bodyPr wrap="square" rtlCol="0">
              <a:spAutoFit/>
            </a:bodyPr>
            <a:lstStyle/>
            <a:p>
              <a:pPr algn="ctr"/>
              <a:r>
                <a:rPr lang="en-US" altLang="ko-KR" b="1" dirty="0" smtClean="0">
                  <a:latin typeface="Franklin Gothic Book" panose="020B0503020102020204" pitchFamily="34" charset="0"/>
                </a:rPr>
                <a:t>Length control</a:t>
              </a:r>
              <a:endParaRPr lang="ko-KR" altLang="en-US" b="1">
                <a:latin typeface="Franklin Gothic Book" panose="020B0503020102020204" pitchFamily="34" charset="0"/>
              </a:endParaRPr>
            </a:p>
          </p:txBody>
        </p:sp>
        <p:sp>
          <p:nvSpPr>
            <p:cNvPr id="24" name="Text Box 3"/>
            <p:cNvSpPr txBox="1">
              <a:spLocks noChangeArrowheads="1"/>
            </p:cNvSpPr>
            <p:nvPr/>
          </p:nvSpPr>
          <p:spPr bwMode="auto">
            <a:xfrm>
              <a:off x="360000" y="360000"/>
              <a:ext cx="3816350"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ko-KR" b="1" dirty="0">
                  <a:latin typeface="Franklin Gothic Book" panose="020B0503020102020204" pitchFamily="34" charset="0"/>
                </a:rPr>
                <a:t>Counter Application Example 4</a:t>
              </a:r>
            </a:p>
          </p:txBody>
        </p:sp>
        <p:sp>
          <p:nvSpPr>
            <p:cNvPr id="25" name="TextBox 24"/>
            <p:cNvSpPr txBox="1"/>
            <p:nvPr/>
          </p:nvSpPr>
          <p:spPr>
            <a:xfrm>
              <a:off x="3844616" y="1937204"/>
              <a:ext cx="651184" cy="430887"/>
            </a:xfrm>
            <a:prstGeom prst="rect">
              <a:avLst/>
            </a:prstGeom>
            <a:solidFill>
              <a:schemeClr val="bg1"/>
            </a:solidFill>
            <a:ln>
              <a:noFill/>
            </a:ln>
          </p:spPr>
          <p:txBody>
            <a:bodyPr wrap="square" lIns="0" rIns="0" rtlCol="0">
              <a:spAutoFit/>
            </a:bodyPr>
            <a:lstStyle/>
            <a:p>
              <a:pPr algn="ctr"/>
              <a:r>
                <a:rPr lang="en-US" altLang="ko-KR" sz="105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Photo </a:t>
              </a:r>
            </a:p>
            <a:p>
              <a:pPr algn="ctr"/>
              <a:r>
                <a:rPr lang="en-US" altLang="ko-KR" sz="105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Sensor</a:t>
              </a:r>
            </a:p>
          </p:txBody>
        </p:sp>
        <p:sp>
          <p:nvSpPr>
            <p:cNvPr id="26" name="TextBox 25"/>
            <p:cNvSpPr txBox="1"/>
            <p:nvPr/>
          </p:nvSpPr>
          <p:spPr>
            <a:xfrm>
              <a:off x="2552700" y="2317322"/>
              <a:ext cx="788998" cy="261610"/>
            </a:xfrm>
            <a:prstGeom prst="rect">
              <a:avLst/>
            </a:prstGeom>
            <a:solidFill>
              <a:schemeClr val="bg1"/>
            </a:solidFill>
            <a:ln>
              <a:noFill/>
            </a:ln>
          </p:spPr>
          <p:txBody>
            <a:bodyPr wrap="none" rtlCol="0">
              <a:spAutoFit/>
            </a:bodyPr>
            <a:lstStyle/>
            <a:p>
              <a:pPr algn="ctr"/>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Conveyor</a:t>
              </a:r>
            </a:p>
          </p:txBody>
        </p:sp>
        <p:sp>
          <p:nvSpPr>
            <p:cNvPr id="27" name="TextBox 26"/>
            <p:cNvSpPr txBox="1"/>
            <p:nvPr/>
          </p:nvSpPr>
          <p:spPr>
            <a:xfrm>
              <a:off x="2075479" y="3599190"/>
              <a:ext cx="851872" cy="430887"/>
            </a:xfrm>
            <a:prstGeom prst="rect">
              <a:avLst/>
            </a:prstGeom>
            <a:solidFill>
              <a:schemeClr val="bg1"/>
            </a:solidFill>
            <a:ln>
              <a:noFill/>
            </a:ln>
          </p:spPr>
          <p:txBody>
            <a:bodyPr wrap="square" rtlCol="0">
              <a:spAutoFit/>
            </a:bodyPr>
            <a:lstStyle/>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Conveyor</a:t>
              </a:r>
            </a:p>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Motor</a:t>
              </a:r>
            </a:p>
          </p:txBody>
        </p:sp>
        <p:sp>
          <p:nvSpPr>
            <p:cNvPr id="28" name="TextBox 27"/>
            <p:cNvSpPr txBox="1"/>
            <p:nvPr/>
          </p:nvSpPr>
          <p:spPr>
            <a:xfrm>
              <a:off x="4152107" y="2905585"/>
              <a:ext cx="686406" cy="261610"/>
            </a:xfrm>
            <a:prstGeom prst="rect">
              <a:avLst/>
            </a:prstGeom>
            <a:solidFill>
              <a:schemeClr val="bg1"/>
            </a:solidFill>
            <a:ln>
              <a:noFill/>
            </a:ln>
          </p:spPr>
          <p:txBody>
            <a:bodyPr wrap="none" rtlCol="0">
              <a:spAutoFit/>
            </a:bodyPr>
            <a:lstStyle/>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Counter</a:t>
              </a:r>
              <a:endParaRPr lang="ko-KR" altLang="en-US" sz="1100" b="1">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29" name="TextBox 28"/>
            <p:cNvSpPr txBox="1"/>
            <p:nvPr/>
          </p:nvSpPr>
          <p:spPr>
            <a:xfrm>
              <a:off x="5322700" y="2821775"/>
              <a:ext cx="530414" cy="338554"/>
            </a:xfrm>
            <a:prstGeom prst="rect">
              <a:avLst/>
            </a:prstGeom>
            <a:solidFill>
              <a:schemeClr val="bg1"/>
            </a:solidFill>
            <a:ln>
              <a:noFill/>
            </a:ln>
          </p:spPr>
          <p:txBody>
            <a:bodyPr wrap="square" lIns="0" tIns="0" rIns="0" bIns="0" rtlCol="0">
              <a:spAutoFit/>
            </a:bodyPr>
            <a:lstStyle/>
            <a:p>
              <a:pPr algn="ctr"/>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Control panel</a:t>
              </a:r>
            </a:p>
          </p:txBody>
        </p:sp>
        <p:sp>
          <p:nvSpPr>
            <p:cNvPr id="30" name="TextBox 29"/>
            <p:cNvSpPr txBox="1"/>
            <p:nvPr/>
          </p:nvSpPr>
          <p:spPr>
            <a:xfrm>
              <a:off x="3232714" y="4472560"/>
              <a:ext cx="694421" cy="430887"/>
            </a:xfrm>
            <a:prstGeom prst="rect">
              <a:avLst/>
            </a:prstGeom>
            <a:solidFill>
              <a:schemeClr val="bg1"/>
            </a:solidFill>
            <a:ln>
              <a:noFill/>
            </a:ln>
          </p:spPr>
          <p:txBody>
            <a:bodyPr wrap="none" rtlCol="0">
              <a:spAutoFit/>
            </a:bodyPr>
            <a:lstStyle/>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Rotary </a:t>
              </a:r>
            </a:p>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encoder</a:t>
              </a:r>
              <a:endParaRPr lang="ko-KR" altLang="en-US" sz="1100" b="1">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31" name="TextBox 30"/>
            <p:cNvSpPr txBox="1"/>
            <p:nvPr/>
          </p:nvSpPr>
          <p:spPr>
            <a:xfrm>
              <a:off x="3797863" y="4903447"/>
              <a:ext cx="788999" cy="430887"/>
            </a:xfrm>
            <a:prstGeom prst="rect">
              <a:avLst/>
            </a:prstGeom>
            <a:solidFill>
              <a:schemeClr val="bg1"/>
            </a:solidFill>
            <a:ln>
              <a:noFill/>
            </a:ln>
          </p:spPr>
          <p:txBody>
            <a:bodyPr wrap="none" rtlCol="0">
              <a:spAutoFit/>
            </a:bodyPr>
            <a:lstStyle/>
            <a:p>
              <a:pPr algn="ctr"/>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Duct </a:t>
              </a:r>
            </a:p>
            <a:p>
              <a:pPr algn="ctr"/>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Conveyor</a:t>
              </a:r>
              <a:endParaRPr lang="ko-KR" altLang="en-US" sz="1100" b="1">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32" name="TextBox 31"/>
            <p:cNvSpPr txBox="1"/>
            <p:nvPr/>
          </p:nvSpPr>
          <p:spPr>
            <a:xfrm>
              <a:off x="5085381" y="3816052"/>
              <a:ext cx="520082" cy="169277"/>
            </a:xfrm>
            <a:prstGeom prst="rect">
              <a:avLst/>
            </a:prstGeom>
            <a:solidFill>
              <a:schemeClr val="bg1"/>
            </a:solidFill>
            <a:ln>
              <a:noFill/>
            </a:ln>
          </p:spPr>
          <p:txBody>
            <a:bodyPr wrap="square" lIns="0" tIns="0" rIns="0" bIns="0" rtlCol="0">
              <a:spAutoFit/>
            </a:bodyPr>
            <a:lstStyle/>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Motor</a:t>
              </a:r>
            </a:p>
          </p:txBody>
        </p:sp>
        <p:sp>
          <p:nvSpPr>
            <p:cNvPr id="33" name="TextBox 32"/>
            <p:cNvSpPr txBox="1"/>
            <p:nvPr/>
          </p:nvSpPr>
          <p:spPr>
            <a:xfrm>
              <a:off x="7668190" y="4725195"/>
              <a:ext cx="694421" cy="430887"/>
            </a:xfrm>
            <a:prstGeom prst="rect">
              <a:avLst/>
            </a:prstGeom>
            <a:solidFill>
              <a:schemeClr val="bg1"/>
            </a:solidFill>
            <a:ln>
              <a:noFill/>
            </a:ln>
          </p:spPr>
          <p:txBody>
            <a:bodyPr wrap="none" rtlCol="0">
              <a:spAutoFit/>
            </a:bodyPr>
            <a:lstStyle/>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Rotary </a:t>
              </a:r>
            </a:p>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encoder</a:t>
              </a:r>
              <a:endParaRPr lang="ko-KR" altLang="en-US" sz="1100" b="1">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34" name="TextBox 33"/>
            <p:cNvSpPr txBox="1"/>
            <p:nvPr/>
          </p:nvSpPr>
          <p:spPr>
            <a:xfrm>
              <a:off x="8605742" y="5025277"/>
              <a:ext cx="686406" cy="261610"/>
            </a:xfrm>
            <a:prstGeom prst="rect">
              <a:avLst/>
            </a:prstGeom>
            <a:solidFill>
              <a:schemeClr val="bg1"/>
            </a:solidFill>
            <a:ln>
              <a:noFill/>
            </a:ln>
          </p:spPr>
          <p:txBody>
            <a:bodyPr wrap="none" rtlCol="0">
              <a:spAutoFit/>
            </a:bodyPr>
            <a:lstStyle/>
            <a:p>
              <a:r>
                <a:rPr lang="en-US" altLang="ko-KR" sz="11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Counter</a:t>
              </a:r>
              <a:endParaRPr lang="ko-KR" altLang="en-US" sz="1100" b="1">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grpSp>
      <p:sp>
        <p:nvSpPr>
          <p:cNvPr id="35" name="TextBox 34"/>
          <p:cNvSpPr txBox="1"/>
          <p:nvPr/>
        </p:nvSpPr>
        <p:spPr>
          <a:xfrm>
            <a:off x="8249559" y="2445275"/>
            <a:ext cx="356183" cy="253916"/>
          </a:xfrm>
          <a:prstGeom prst="rect">
            <a:avLst/>
          </a:prstGeom>
          <a:solidFill>
            <a:schemeClr val="bg1"/>
          </a:solidFill>
          <a:ln>
            <a:noFill/>
          </a:ln>
        </p:spPr>
        <p:txBody>
          <a:bodyPr wrap="square" lIns="0" rIns="0" rtlCol="0">
            <a:spAutoFit/>
          </a:bodyPr>
          <a:lstStyle/>
          <a:p>
            <a:pPr algn="ctr"/>
            <a:r>
              <a:rPr lang="en-US" altLang="ko-KR" sz="105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Ink</a:t>
            </a:r>
          </a:p>
        </p:txBody>
      </p:sp>
    </p:spTree>
    <p:extLst>
      <p:ext uri="{BB962C8B-B14F-4D97-AF65-F5344CB8AC3E}">
        <p14:creationId xmlns:p14="http://schemas.microsoft.com/office/powerpoint/2010/main" val="39964762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360000" y="360000"/>
            <a:ext cx="10472402" cy="369332"/>
          </a:xfrm>
          <a:prstGeom prst="rect">
            <a:avLst/>
          </a:prstGeom>
          <a:solidFill>
            <a:schemeClr val="bg1">
              <a:lumMod val="85000"/>
            </a:schemeClr>
          </a:solidFill>
        </p:spPr>
        <p:txBody>
          <a:bodyPr wrap="square">
            <a:spAutoFit/>
          </a:bodyPr>
          <a:lstStyle/>
          <a:p>
            <a:r>
              <a:rPr lang="en-US" altLang="ko-KR" dirty="0">
                <a:latin typeface="Franklin Gothic Book" panose="020B0503020102020204" pitchFamily="34" charset="0"/>
              </a:rPr>
              <a:t>First, let us look at how the timer is used in factory automation.</a:t>
            </a:r>
            <a:endParaRPr lang="en-US" altLang="ko-KR" b="0" i="0" dirty="0">
              <a:solidFill>
                <a:srgbClr val="444444"/>
              </a:solidFill>
              <a:effectLst/>
              <a:latin typeface="Franklin Gothic Book" panose="020B0503020102020204" pitchFamily="34" charset="0"/>
            </a:endParaRPr>
          </a:p>
        </p:txBody>
      </p:sp>
      <p:sp>
        <p:nvSpPr>
          <p:cNvPr id="6" name="직사각형 5"/>
          <p:cNvSpPr/>
          <p:nvPr/>
        </p:nvSpPr>
        <p:spPr>
          <a:xfrm>
            <a:off x="360000" y="1726318"/>
            <a:ext cx="4779940" cy="2062103"/>
          </a:xfrm>
          <a:prstGeom prst="rect">
            <a:avLst/>
          </a:prstGeom>
        </p:spPr>
        <p:txBody>
          <a:bodyPr wrap="square">
            <a:spAutoFit/>
          </a:bodyPr>
          <a:lstStyle/>
          <a:p>
            <a:pPr fontAlgn="t"/>
            <a:r>
              <a:rPr lang="en-US" altLang="ko-KR" sz="1600" dirty="0" smtClean="0">
                <a:latin typeface="Franklin Gothic Book" panose="020B0503020102020204" pitchFamily="34" charset="0"/>
              </a:rPr>
              <a:t>This </a:t>
            </a:r>
            <a:r>
              <a:rPr lang="en-US" altLang="ko-KR" sz="1600" dirty="0">
                <a:latin typeface="Franklin Gothic Book" panose="020B0503020102020204" pitchFamily="34" charset="0"/>
              </a:rPr>
              <a:t>is the process where juice is filled into empty bottles coming down a conveyor. The fill quantity is adjusted by controlling the valve open/close time using a timer.</a:t>
            </a:r>
            <a:br>
              <a:rPr lang="en-US" altLang="ko-KR" sz="1600" dirty="0">
                <a:latin typeface="Franklin Gothic Book" panose="020B0503020102020204" pitchFamily="34" charset="0"/>
              </a:rPr>
            </a:br>
            <a:r>
              <a:rPr lang="en-US" altLang="ko-KR" sz="1600" dirty="0">
                <a:latin typeface="Franklin Gothic Book" panose="020B0503020102020204" pitchFamily="34" charset="0"/>
              </a:rPr>
              <a:t/>
            </a:r>
            <a:br>
              <a:rPr lang="en-US" altLang="ko-KR" sz="1600" dirty="0">
                <a:latin typeface="Franklin Gothic Book" panose="020B0503020102020204" pitchFamily="34" charset="0"/>
              </a:rPr>
            </a:br>
            <a:r>
              <a:rPr lang="en-US" altLang="ko-KR" sz="1600" dirty="0">
                <a:latin typeface="Franklin Gothic Book" panose="020B0503020102020204" pitchFamily="34" charset="0"/>
              </a:rPr>
              <a:t>It is also used in a variety of other process machines and production lines, such as for setting the press time of a press machine or a stirring time of a mixer.</a:t>
            </a:r>
            <a:endParaRPr lang="en-US" altLang="ko-KR" sz="1600" dirty="0">
              <a:solidFill>
                <a:srgbClr val="444444"/>
              </a:solidFill>
              <a:latin typeface="Franklin Gothic Book" panose="020B0503020102020204" pitchFamily="34" charset="0"/>
            </a:endParaRPr>
          </a:p>
        </p:txBody>
      </p:sp>
      <p:pic>
        <p:nvPicPr>
          <p:cNvPr id="2" name="DFC40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53772" y="1706318"/>
            <a:ext cx="4533900" cy="3943350"/>
          </a:xfrm>
          <a:prstGeom prst="rect">
            <a:avLst/>
          </a:prstGeom>
        </p:spPr>
      </p:pic>
    </p:spTree>
    <p:extLst>
      <p:ext uri="{BB962C8B-B14F-4D97-AF65-F5344CB8AC3E}">
        <p14:creationId xmlns:p14="http://schemas.microsoft.com/office/powerpoint/2010/main" val="1600044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360000" y="360000"/>
            <a:ext cx="2929776" cy="369332"/>
          </a:xfrm>
          <a:prstGeom prst="rect">
            <a:avLst/>
          </a:prstGeom>
        </p:spPr>
        <p:txBody>
          <a:bodyPr wrap="none">
            <a:spAutoFit/>
          </a:bodyPr>
          <a:lstStyle/>
          <a:p>
            <a:r>
              <a:rPr lang="en-US" altLang="ko-KR" b="1" dirty="0">
                <a:latin typeface="Franklin Gothic Book" panose="020B0503020102020204" pitchFamily="34" charset="0"/>
              </a:rPr>
              <a:t>Preset Counter and Totalizer</a:t>
            </a:r>
          </a:p>
        </p:txBody>
      </p:sp>
      <p:sp>
        <p:nvSpPr>
          <p:cNvPr id="5" name="직사각형 4"/>
          <p:cNvSpPr/>
          <p:nvPr/>
        </p:nvSpPr>
        <p:spPr>
          <a:xfrm>
            <a:off x="620911" y="1175387"/>
            <a:ext cx="10760934" cy="2308324"/>
          </a:xfrm>
          <a:prstGeom prst="rect">
            <a:avLst/>
          </a:prstGeom>
        </p:spPr>
        <p:txBody>
          <a:bodyPr wrap="square">
            <a:spAutoFit/>
          </a:bodyPr>
          <a:lstStyle/>
          <a:p>
            <a:r>
              <a:rPr lang="en-US" altLang="ko-KR" sz="1600" dirty="0">
                <a:latin typeface="Franklin Gothic Book" panose="020B0503020102020204" pitchFamily="34" charset="0"/>
              </a:rPr>
              <a:t>A preset counter accepts a pre-determined set value or target before the operation begins. </a:t>
            </a:r>
            <a:r>
              <a:rPr lang="en-US" altLang="ko-KR" sz="1600" b="1" dirty="0">
                <a:latin typeface="Franklin Gothic Book" panose="020B0503020102020204" pitchFamily="34" charset="0"/>
              </a:rPr>
              <a:t>The preset counter sends an output signal</a:t>
            </a:r>
            <a:r>
              <a:rPr lang="en-US" altLang="ko-KR" sz="1600" dirty="0">
                <a:latin typeface="Franklin Gothic Book" panose="020B0503020102020204" pitchFamily="34" charset="0"/>
              </a:rPr>
              <a:t> when its count reaches the set value. The preset counter and its application were discussed in the previous page.</a:t>
            </a:r>
            <a:br>
              <a:rPr lang="en-US" altLang="ko-KR" sz="1600" dirty="0">
                <a:latin typeface="Franklin Gothic Book" panose="020B0503020102020204" pitchFamily="34" charset="0"/>
              </a:rPr>
            </a:br>
            <a:r>
              <a:rPr lang="en-US" altLang="ko-KR" sz="1600" dirty="0">
                <a:latin typeface="Franklin Gothic Book" panose="020B0503020102020204" pitchFamily="34" charset="0"/>
              </a:rPr>
              <a:t/>
            </a:r>
            <a:br>
              <a:rPr lang="en-US" altLang="ko-KR" sz="1600" dirty="0">
                <a:latin typeface="Franklin Gothic Book" panose="020B0503020102020204" pitchFamily="34" charset="0"/>
              </a:rPr>
            </a:br>
            <a:r>
              <a:rPr lang="en-US" altLang="ko-KR" sz="1600" dirty="0">
                <a:latin typeface="Franklin Gothic Book" panose="020B0503020102020204" pitchFamily="34" charset="0"/>
              </a:rPr>
              <a:t>Another type of counter, called </a:t>
            </a:r>
            <a:r>
              <a:rPr lang="en-US" altLang="ko-KR" sz="1600" b="1" dirty="0">
                <a:latin typeface="Franklin Gothic Book" panose="020B0503020102020204" pitchFamily="34" charset="0"/>
              </a:rPr>
              <a:t>totalizer, only performs display and does not send any output signal</a:t>
            </a:r>
            <a:r>
              <a:rPr lang="en-US" altLang="ko-KR" sz="1600" dirty="0">
                <a:latin typeface="Franklin Gothic Book" panose="020B0503020102020204" pitchFamily="34" charset="0"/>
              </a:rPr>
              <a:t>. Totalizers are used when it is necessary to only show the total number of individual products counted which can be associated with a specific period of time which is determined by the user. </a:t>
            </a:r>
            <a:br>
              <a:rPr lang="en-US" altLang="ko-KR" sz="1600" dirty="0">
                <a:latin typeface="Franklin Gothic Book" panose="020B0503020102020204" pitchFamily="34" charset="0"/>
              </a:rPr>
            </a:br>
            <a:r>
              <a:rPr lang="en-US" altLang="ko-KR" sz="1600" dirty="0">
                <a:latin typeface="Franklin Gothic Book" panose="020B0503020102020204" pitchFamily="34" charset="0"/>
              </a:rPr>
              <a:t/>
            </a:r>
            <a:br>
              <a:rPr lang="en-US" altLang="ko-KR" sz="1600" dirty="0">
                <a:latin typeface="Franklin Gothic Book" panose="020B0503020102020204" pitchFamily="34" charset="0"/>
              </a:rPr>
            </a:br>
            <a:r>
              <a:rPr lang="en-US" altLang="ko-KR" sz="1600" dirty="0">
                <a:latin typeface="Franklin Gothic Book" panose="020B0503020102020204" pitchFamily="34" charset="0"/>
              </a:rPr>
              <a:t>As you can see, </a:t>
            </a:r>
            <a:r>
              <a:rPr lang="en-US" altLang="ko-KR" sz="1600" dirty="0" smtClean="0">
                <a:latin typeface="Franklin Gothic Book" panose="020B0503020102020204" pitchFamily="34" charset="0"/>
              </a:rPr>
              <a:t>Hanyoung </a:t>
            </a:r>
            <a:r>
              <a:rPr lang="en-US" altLang="ko-KR" sz="1600" dirty="0" err="1" smtClean="0">
                <a:latin typeface="Franklin Gothic Book" panose="020B0503020102020204" pitchFamily="34" charset="0"/>
              </a:rPr>
              <a:t>Nux</a:t>
            </a:r>
            <a:r>
              <a:rPr lang="en-US" altLang="ko-KR" sz="1600" dirty="0" smtClean="0">
                <a:latin typeface="Franklin Gothic Book" panose="020B0503020102020204" pitchFamily="34" charset="0"/>
              </a:rPr>
              <a:t> </a:t>
            </a:r>
            <a:r>
              <a:rPr lang="en-US" altLang="ko-KR" sz="1600" dirty="0">
                <a:latin typeface="Franklin Gothic Book" panose="020B0503020102020204" pitchFamily="34" charset="0"/>
              </a:rPr>
              <a:t>counters come in these two types, one which sends an output signal and one which does not.</a:t>
            </a:r>
            <a:endParaRPr lang="ko-KR" altLang="en-US" sz="1600">
              <a:latin typeface="Franklin Gothic Book" panose="020B0503020102020204" pitchFamily="34" charset="0"/>
            </a:endParaRPr>
          </a:p>
        </p:txBody>
      </p:sp>
      <p:sp>
        <p:nvSpPr>
          <p:cNvPr id="6" name="AutoShape 7"/>
          <p:cNvSpPr>
            <a:spLocks noChangeArrowheads="1"/>
          </p:cNvSpPr>
          <p:nvPr/>
        </p:nvSpPr>
        <p:spPr bwMode="auto">
          <a:xfrm>
            <a:off x="1269544" y="4801343"/>
            <a:ext cx="899108" cy="374571"/>
          </a:xfrm>
          <a:prstGeom prst="roundRect">
            <a:avLst>
              <a:gd name="adj" fmla="val 16667"/>
            </a:avLst>
          </a:prstGeom>
          <a:solidFill>
            <a:srgbClr val="336699"/>
          </a:solidFill>
          <a:ln>
            <a:noFill/>
          </a:ln>
          <a:effectLst>
            <a:outerShdw dist="35921" dir="2700000" algn="ctr" rotWithShape="0">
              <a:schemeClr val="bg2"/>
            </a:outerShdw>
          </a:effectLst>
          <a:extLst>
            <a:ext uri="{91240B29-F687-4F45-9708-019B960494DF}">
              <a14:hiddenLine xmlns:a14="http://schemas.microsoft.com/office/drawing/2010/main" w="31750" algn="ctr">
                <a:solidFill>
                  <a:schemeClr val="tx1"/>
                </a:solidFill>
                <a:round/>
                <a:headEnd/>
                <a:tailEnd/>
              </a14:hiddenLine>
            </a:ext>
          </a:extLst>
        </p:spPr>
        <p:txBody>
          <a:bodyPr wrap="none"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1600" dirty="0" smtClean="0">
                <a:latin typeface="Franklin Gothic Book" panose="020B0503020102020204" pitchFamily="34" charset="0"/>
              </a:rPr>
              <a:t>Counter</a:t>
            </a:r>
            <a:endParaRPr lang="ko-KR" altLang="en-US" sz="1600" dirty="0">
              <a:latin typeface="Franklin Gothic Book" panose="020B0503020102020204" pitchFamily="34" charset="0"/>
            </a:endParaRPr>
          </a:p>
        </p:txBody>
      </p:sp>
      <p:sp>
        <p:nvSpPr>
          <p:cNvPr id="7" name="AutoShape 8"/>
          <p:cNvSpPr>
            <a:spLocks noChangeArrowheads="1"/>
          </p:cNvSpPr>
          <p:nvPr/>
        </p:nvSpPr>
        <p:spPr bwMode="auto">
          <a:xfrm>
            <a:off x="2766988" y="4084588"/>
            <a:ext cx="1476098" cy="374571"/>
          </a:xfrm>
          <a:prstGeom prst="roundRect">
            <a:avLst>
              <a:gd name="adj" fmla="val 16667"/>
            </a:avLst>
          </a:prstGeom>
          <a:solidFill>
            <a:srgbClr val="336699"/>
          </a:solidFill>
          <a:ln>
            <a:noFill/>
          </a:ln>
          <a:effectLst>
            <a:outerShdw dist="35921" dir="2700000" algn="ctr" rotWithShape="0">
              <a:schemeClr val="bg2"/>
            </a:outerShdw>
          </a:effectLst>
          <a:extLst>
            <a:ext uri="{91240B29-F687-4F45-9708-019B960494DF}">
              <a14:hiddenLine xmlns:a14="http://schemas.microsoft.com/office/drawing/2010/main" w="31750" algn="ctr">
                <a:solidFill>
                  <a:schemeClr val="tx1"/>
                </a:solidFill>
                <a:round/>
                <a:headEnd/>
                <a:tailEnd/>
              </a14:hiddenLine>
            </a:ext>
          </a:extLst>
        </p:spPr>
        <p:txBody>
          <a:bodyPr wrap="none"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1600" dirty="0" smtClean="0">
                <a:latin typeface="Franklin Gothic Book" panose="020B0503020102020204" pitchFamily="34" charset="0"/>
              </a:rPr>
              <a:t>Preset counter</a:t>
            </a:r>
            <a:endParaRPr lang="ko-KR" altLang="en-US" sz="1600" dirty="0">
              <a:latin typeface="Franklin Gothic Book" panose="020B0503020102020204" pitchFamily="34" charset="0"/>
            </a:endParaRPr>
          </a:p>
        </p:txBody>
      </p:sp>
      <p:sp>
        <p:nvSpPr>
          <p:cNvPr id="8" name="AutoShape 9"/>
          <p:cNvSpPr>
            <a:spLocks noChangeArrowheads="1"/>
          </p:cNvSpPr>
          <p:nvPr/>
        </p:nvSpPr>
        <p:spPr bwMode="auto">
          <a:xfrm>
            <a:off x="2762085" y="5524449"/>
            <a:ext cx="1512888" cy="374571"/>
          </a:xfrm>
          <a:prstGeom prst="roundRect">
            <a:avLst>
              <a:gd name="adj" fmla="val 16667"/>
            </a:avLst>
          </a:prstGeom>
          <a:solidFill>
            <a:srgbClr val="336699"/>
          </a:solidFill>
          <a:ln>
            <a:noFill/>
          </a:ln>
          <a:effectLst>
            <a:outerShdw dist="35921" dir="2700000" algn="ctr" rotWithShape="0">
              <a:schemeClr val="bg2"/>
            </a:outerShdw>
          </a:effectLst>
          <a:extLst>
            <a:ext uri="{91240B29-F687-4F45-9708-019B960494DF}">
              <a14:hiddenLine xmlns:a14="http://schemas.microsoft.com/office/drawing/2010/main" w="31750" algn="ctr">
                <a:solidFill>
                  <a:schemeClr val="tx1"/>
                </a:solidFill>
                <a:round/>
                <a:headEnd/>
                <a:tailEnd/>
              </a14:hiddenLine>
            </a:ext>
          </a:extLst>
        </p:spPr>
        <p:txBody>
          <a:bodyPr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1600" dirty="0" smtClean="0">
                <a:latin typeface="Franklin Gothic Book" panose="020B0503020102020204" pitchFamily="34" charset="0"/>
              </a:rPr>
              <a:t>Total counter</a:t>
            </a:r>
            <a:endParaRPr lang="ko-KR" altLang="en-US" sz="1600" dirty="0">
              <a:latin typeface="Franklin Gothic Book" panose="020B0503020102020204" pitchFamily="34" charset="0"/>
            </a:endParaRPr>
          </a:p>
        </p:txBody>
      </p:sp>
      <p:sp>
        <p:nvSpPr>
          <p:cNvPr id="10" name="Text Box 11"/>
          <p:cNvSpPr txBox="1">
            <a:spLocks noChangeArrowheads="1"/>
          </p:cNvSpPr>
          <p:nvPr/>
        </p:nvSpPr>
        <p:spPr bwMode="auto">
          <a:xfrm>
            <a:off x="2571829" y="5965960"/>
            <a:ext cx="218566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1200" b="0" dirty="0" smtClean="0">
                <a:solidFill>
                  <a:schemeClr val="tx1"/>
                </a:solidFill>
                <a:latin typeface="Franklin Gothic Book" panose="020B0503020102020204" pitchFamily="34" charset="0"/>
              </a:rPr>
              <a:t>Displaying counted value </a:t>
            </a:r>
          </a:p>
          <a:p>
            <a:pPr eaLnBrk="1" hangingPunct="1"/>
            <a:r>
              <a:rPr lang="en-US" altLang="ko-KR" sz="1200" b="0" dirty="0">
                <a:solidFill>
                  <a:schemeClr val="tx1"/>
                </a:solidFill>
                <a:latin typeface="Franklin Gothic Book" panose="020B0503020102020204" pitchFamily="34" charset="0"/>
              </a:rPr>
              <a:t>w</a:t>
            </a:r>
            <a:r>
              <a:rPr lang="en-US" altLang="ko-KR" sz="1200" b="0" dirty="0" smtClean="0">
                <a:solidFill>
                  <a:schemeClr val="tx1"/>
                </a:solidFill>
                <a:latin typeface="Franklin Gothic Book" panose="020B0503020102020204" pitchFamily="34" charset="0"/>
              </a:rPr>
              <a:t>ithout output</a:t>
            </a:r>
            <a:r>
              <a:rPr lang="en-US" altLang="ko-KR" sz="1200" b="0" dirty="0">
                <a:solidFill>
                  <a:schemeClr val="tx1"/>
                </a:solidFill>
                <a:latin typeface="Franklin Gothic Book" panose="020B0503020102020204" pitchFamily="34" charset="0"/>
              </a:rPr>
              <a:t> </a:t>
            </a:r>
            <a:r>
              <a:rPr lang="en-US" altLang="ko-KR" sz="1200" b="0" dirty="0" smtClean="0">
                <a:solidFill>
                  <a:schemeClr val="tx1"/>
                </a:solidFill>
                <a:latin typeface="Franklin Gothic Book" panose="020B0503020102020204" pitchFamily="34" charset="0"/>
              </a:rPr>
              <a:t>control function</a:t>
            </a:r>
            <a:endParaRPr lang="en-US" altLang="ko-KR" sz="1200" b="0" dirty="0">
              <a:solidFill>
                <a:schemeClr val="tx1"/>
              </a:solidFill>
              <a:latin typeface="Franklin Gothic Book" panose="020B0503020102020204" pitchFamily="34" charset="0"/>
            </a:endParaRPr>
          </a:p>
        </p:txBody>
      </p:sp>
      <p:pic>
        <p:nvPicPr>
          <p:cNvPr id="11" name="Picture 12" descr="88_GF4-TC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3835" y="5403760"/>
            <a:ext cx="8270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85_GF7-PC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9023" y="3711485"/>
            <a:ext cx="1014412"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86_GF7-TCO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73948" y="5222785"/>
            <a:ext cx="100806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5"/>
          <p:cNvSpPr txBox="1">
            <a:spLocks noChangeArrowheads="1"/>
          </p:cNvSpPr>
          <p:nvPr/>
        </p:nvSpPr>
        <p:spPr bwMode="auto">
          <a:xfrm>
            <a:off x="9031820" y="4719547"/>
            <a:ext cx="479618" cy="230832"/>
          </a:xfrm>
          <a:prstGeom prst="rect">
            <a:avLst/>
          </a:prstGeom>
          <a:solidFill>
            <a:srgbClr val="A3A3A3"/>
          </a:solidFill>
          <a:ln>
            <a:noFill/>
          </a:ln>
          <a:effectLst/>
          <a:extLs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900">
                <a:solidFill>
                  <a:schemeClr val="tx1"/>
                </a:solidFill>
                <a:latin typeface="Franklin Gothic Book" panose="020B0503020102020204" pitchFamily="34" charset="0"/>
              </a:rPr>
              <a:t>GF7-P</a:t>
            </a:r>
          </a:p>
        </p:txBody>
      </p:sp>
      <p:sp>
        <p:nvSpPr>
          <p:cNvPr id="15" name="Text Box 16"/>
          <p:cNvSpPr txBox="1">
            <a:spLocks noChangeArrowheads="1"/>
          </p:cNvSpPr>
          <p:nvPr/>
        </p:nvSpPr>
        <p:spPr bwMode="auto">
          <a:xfrm>
            <a:off x="5463105" y="4719547"/>
            <a:ext cx="482824" cy="230832"/>
          </a:xfrm>
          <a:prstGeom prst="rect">
            <a:avLst/>
          </a:prstGeom>
          <a:solidFill>
            <a:srgbClr val="A3A3A3"/>
          </a:solidFill>
          <a:ln>
            <a:noFill/>
          </a:ln>
          <a:effectLst/>
          <a:extLs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900" dirty="0">
                <a:solidFill>
                  <a:schemeClr val="tx1"/>
                </a:solidFill>
                <a:latin typeface="Franklin Gothic Book" panose="020B0503020102020204" pitchFamily="34" charset="0"/>
              </a:rPr>
              <a:t>GE6-P</a:t>
            </a:r>
          </a:p>
        </p:txBody>
      </p:sp>
      <p:sp>
        <p:nvSpPr>
          <p:cNvPr id="16" name="Text Box 17"/>
          <p:cNvSpPr txBox="1">
            <a:spLocks noChangeArrowheads="1"/>
          </p:cNvSpPr>
          <p:nvPr/>
        </p:nvSpPr>
        <p:spPr bwMode="auto">
          <a:xfrm>
            <a:off x="8978677" y="6230847"/>
            <a:ext cx="471604" cy="230832"/>
          </a:xfrm>
          <a:prstGeom prst="rect">
            <a:avLst/>
          </a:prstGeom>
          <a:solidFill>
            <a:srgbClr val="A3A3A3"/>
          </a:solidFill>
          <a:ln>
            <a:noFill/>
          </a:ln>
          <a:effectLst/>
          <a:extLs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900">
                <a:solidFill>
                  <a:schemeClr val="tx1"/>
                </a:solidFill>
                <a:latin typeface="Franklin Gothic Book" panose="020B0503020102020204" pitchFamily="34" charset="0"/>
              </a:rPr>
              <a:t>GF7-T</a:t>
            </a:r>
          </a:p>
        </p:txBody>
      </p:sp>
      <p:sp>
        <p:nvSpPr>
          <p:cNvPr id="17" name="Text Box 18"/>
          <p:cNvSpPr txBox="1">
            <a:spLocks noChangeArrowheads="1"/>
          </p:cNvSpPr>
          <p:nvPr/>
        </p:nvSpPr>
        <p:spPr bwMode="auto">
          <a:xfrm>
            <a:off x="8042052" y="6230847"/>
            <a:ext cx="471604" cy="230832"/>
          </a:xfrm>
          <a:prstGeom prst="rect">
            <a:avLst/>
          </a:prstGeom>
          <a:solidFill>
            <a:srgbClr val="A3A3A3"/>
          </a:solidFill>
          <a:ln>
            <a:noFill/>
          </a:ln>
          <a:effectLst/>
          <a:extLs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900">
                <a:solidFill>
                  <a:schemeClr val="tx1"/>
                </a:solidFill>
                <a:latin typeface="Franklin Gothic Book" panose="020B0503020102020204" pitchFamily="34" charset="0"/>
              </a:rPr>
              <a:t>GF4-T</a:t>
            </a:r>
          </a:p>
        </p:txBody>
      </p:sp>
      <p:sp>
        <p:nvSpPr>
          <p:cNvPr id="18" name="Line 19"/>
          <p:cNvSpPr>
            <a:spLocks noChangeShapeType="1"/>
          </p:cNvSpPr>
          <p:nvPr/>
        </p:nvSpPr>
        <p:spPr bwMode="auto">
          <a:xfrm>
            <a:off x="1719098" y="4251235"/>
            <a:ext cx="97155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latin typeface="Franklin Gothic Book" panose="020B0503020102020204" pitchFamily="34" charset="0"/>
            </a:endParaRPr>
          </a:p>
        </p:txBody>
      </p:sp>
      <p:sp>
        <p:nvSpPr>
          <p:cNvPr id="19" name="Line 20"/>
          <p:cNvSpPr>
            <a:spLocks noChangeShapeType="1"/>
          </p:cNvSpPr>
          <p:nvPr/>
        </p:nvSpPr>
        <p:spPr bwMode="auto">
          <a:xfrm>
            <a:off x="1719098" y="4251235"/>
            <a:ext cx="0" cy="46831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latin typeface="Franklin Gothic Book" panose="020B0503020102020204" pitchFamily="34" charset="0"/>
            </a:endParaRPr>
          </a:p>
        </p:txBody>
      </p:sp>
      <p:sp>
        <p:nvSpPr>
          <p:cNvPr id="20" name="Line 21"/>
          <p:cNvSpPr>
            <a:spLocks noChangeShapeType="1"/>
          </p:cNvSpPr>
          <p:nvPr/>
        </p:nvSpPr>
        <p:spPr bwMode="auto">
          <a:xfrm>
            <a:off x="1719098" y="5259297"/>
            <a:ext cx="0" cy="46672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latin typeface="Franklin Gothic Book" panose="020B0503020102020204" pitchFamily="34" charset="0"/>
            </a:endParaRPr>
          </a:p>
        </p:txBody>
      </p:sp>
      <p:sp>
        <p:nvSpPr>
          <p:cNvPr id="21" name="Line 22"/>
          <p:cNvSpPr>
            <a:spLocks noChangeShapeType="1"/>
          </p:cNvSpPr>
          <p:nvPr/>
        </p:nvSpPr>
        <p:spPr bwMode="auto">
          <a:xfrm>
            <a:off x="1719098" y="5726022"/>
            <a:ext cx="97155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latin typeface="Franklin Gothic Book" panose="020B0503020102020204" pitchFamily="34" charset="0"/>
            </a:endParaRPr>
          </a:p>
        </p:txBody>
      </p:sp>
      <p:sp>
        <p:nvSpPr>
          <p:cNvPr id="22" name="AutoShape 25"/>
          <p:cNvSpPr>
            <a:spLocks noChangeArrowheads="1"/>
          </p:cNvSpPr>
          <p:nvPr/>
        </p:nvSpPr>
        <p:spPr bwMode="auto">
          <a:xfrm>
            <a:off x="4454360" y="4054712"/>
            <a:ext cx="755650" cy="427970"/>
          </a:xfrm>
          <a:prstGeom prst="rightArrow">
            <a:avLst>
              <a:gd name="adj1" fmla="val 50000"/>
              <a:gd name="adj2" fmla="val 58333"/>
            </a:avLst>
          </a:prstGeom>
          <a:solidFill>
            <a:schemeClr val="tx1"/>
          </a:solidFill>
          <a:ln>
            <a:noFill/>
          </a:ln>
          <a:effectLst/>
          <a:extLs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endParaRPr lang="ko-KR" altLang="en-US">
              <a:latin typeface="Franklin Gothic Book" panose="020B0503020102020204" pitchFamily="34" charset="0"/>
            </a:endParaRPr>
          </a:p>
        </p:txBody>
      </p:sp>
      <p:sp>
        <p:nvSpPr>
          <p:cNvPr id="23" name="AutoShape 26"/>
          <p:cNvSpPr>
            <a:spLocks noChangeArrowheads="1"/>
          </p:cNvSpPr>
          <p:nvPr/>
        </p:nvSpPr>
        <p:spPr bwMode="auto">
          <a:xfrm>
            <a:off x="4454360" y="5494575"/>
            <a:ext cx="755650" cy="427970"/>
          </a:xfrm>
          <a:prstGeom prst="rightArrow">
            <a:avLst>
              <a:gd name="adj1" fmla="val 50000"/>
              <a:gd name="adj2" fmla="val 58333"/>
            </a:avLst>
          </a:prstGeom>
          <a:solidFill>
            <a:schemeClr val="tx1"/>
          </a:solidFill>
          <a:ln>
            <a:noFill/>
          </a:ln>
          <a:effectLst/>
          <a:extLs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endParaRPr lang="ko-KR" altLang="en-US">
              <a:latin typeface="Franklin Gothic Book" panose="020B0503020102020204" pitchFamily="34" charset="0"/>
            </a:endParaRPr>
          </a:p>
        </p:txBody>
      </p:sp>
      <p:pic>
        <p:nvPicPr>
          <p:cNvPr id="24" name="Picture 2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25910" y="4143285"/>
            <a:ext cx="755650" cy="50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81560" y="3890872"/>
            <a:ext cx="757238" cy="75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10235" y="3746410"/>
            <a:ext cx="8509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0" descr="87_GF4-PCO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46860" y="3854360"/>
            <a:ext cx="8175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54473" y="5654585"/>
            <a:ext cx="828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3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81560" y="5438685"/>
            <a:ext cx="754063"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10235" y="5295810"/>
            <a:ext cx="827088"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 Box 34"/>
          <p:cNvSpPr txBox="1">
            <a:spLocks noChangeArrowheads="1"/>
          </p:cNvSpPr>
          <p:nvPr/>
        </p:nvSpPr>
        <p:spPr bwMode="auto">
          <a:xfrm>
            <a:off x="6293367" y="4719547"/>
            <a:ext cx="482824" cy="230832"/>
          </a:xfrm>
          <a:prstGeom prst="rect">
            <a:avLst/>
          </a:prstGeom>
          <a:solidFill>
            <a:srgbClr val="A3A3A3"/>
          </a:solidFill>
          <a:ln>
            <a:noFill/>
          </a:ln>
          <a:effectLst/>
          <a:extLs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900">
                <a:solidFill>
                  <a:schemeClr val="tx1"/>
                </a:solidFill>
                <a:latin typeface="Franklin Gothic Book" panose="020B0503020102020204" pitchFamily="34" charset="0"/>
              </a:rPr>
              <a:t>GE4-P</a:t>
            </a:r>
          </a:p>
        </p:txBody>
      </p:sp>
      <p:sp>
        <p:nvSpPr>
          <p:cNvPr id="32" name="Text Box 35"/>
          <p:cNvSpPr txBox="1">
            <a:spLocks noChangeArrowheads="1"/>
          </p:cNvSpPr>
          <p:nvPr/>
        </p:nvSpPr>
        <p:spPr bwMode="auto">
          <a:xfrm>
            <a:off x="7158555" y="4719547"/>
            <a:ext cx="482824" cy="230832"/>
          </a:xfrm>
          <a:prstGeom prst="rect">
            <a:avLst/>
          </a:prstGeom>
          <a:solidFill>
            <a:srgbClr val="A3A3A3"/>
          </a:solidFill>
          <a:ln>
            <a:noFill/>
          </a:ln>
          <a:effectLst/>
          <a:extLs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900">
                <a:solidFill>
                  <a:schemeClr val="tx1"/>
                </a:solidFill>
                <a:latin typeface="Franklin Gothic Book" panose="020B0503020102020204" pitchFamily="34" charset="0"/>
              </a:rPr>
              <a:t>GE7-P</a:t>
            </a:r>
          </a:p>
        </p:txBody>
      </p:sp>
      <p:sp>
        <p:nvSpPr>
          <p:cNvPr id="33" name="Text Box 36"/>
          <p:cNvSpPr txBox="1">
            <a:spLocks noChangeArrowheads="1"/>
          </p:cNvSpPr>
          <p:nvPr/>
        </p:nvSpPr>
        <p:spPr bwMode="auto">
          <a:xfrm>
            <a:off x="8060270" y="4719547"/>
            <a:ext cx="479618" cy="230832"/>
          </a:xfrm>
          <a:prstGeom prst="rect">
            <a:avLst/>
          </a:prstGeom>
          <a:solidFill>
            <a:srgbClr val="A3A3A3"/>
          </a:solidFill>
          <a:ln>
            <a:noFill/>
          </a:ln>
          <a:effectLst/>
          <a:extLs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900">
                <a:solidFill>
                  <a:schemeClr val="tx1"/>
                </a:solidFill>
                <a:latin typeface="Franklin Gothic Book" panose="020B0503020102020204" pitchFamily="34" charset="0"/>
              </a:rPr>
              <a:t>GF4-P</a:t>
            </a:r>
          </a:p>
        </p:txBody>
      </p:sp>
      <p:sp>
        <p:nvSpPr>
          <p:cNvPr id="34" name="Text Box 37"/>
          <p:cNvSpPr txBox="1">
            <a:spLocks noChangeArrowheads="1"/>
          </p:cNvSpPr>
          <p:nvPr/>
        </p:nvSpPr>
        <p:spPr bwMode="auto">
          <a:xfrm>
            <a:off x="5467112" y="6230847"/>
            <a:ext cx="474809" cy="230832"/>
          </a:xfrm>
          <a:prstGeom prst="rect">
            <a:avLst/>
          </a:prstGeom>
          <a:solidFill>
            <a:srgbClr val="A3A3A3"/>
          </a:solidFill>
          <a:ln>
            <a:noFill/>
          </a:ln>
          <a:effectLst/>
          <a:extLs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900">
                <a:solidFill>
                  <a:schemeClr val="tx1"/>
                </a:solidFill>
                <a:latin typeface="Franklin Gothic Book" panose="020B0503020102020204" pitchFamily="34" charset="0"/>
              </a:rPr>
              <a:t>GE6-T</a:t>
            </a:r>
          </a:p>
        </p:txBody>
      </p:sp>
      <p:sp>
        <p:nvSpPr>
          <p:cNvPr id="35" name="Text Box 38"/>
          <p:cNvSpPr txBox="1">
            <a:spLocks noChangeArrowheads="1"/>
          </p:cNvSpPr>
          <p:nvPr/>
        </p:nvSpPr>
        <p:spPr bwMode="auto">
          <a:xfrm>
            <a:off x="6297374" y="6230847"/>
            <a:ext cx="474809" cy="230832"/>
          </a:xfrm>
          <a:prstGeom prst="rect">
            <a:avLst/>
          </a:prstGeom>
          <a:solidFill>
            <a:srgbClr val="A3A3A3"/>
          </a:solidFill>
          <a:ln>
            <a:noFill/>
          </a:ln>
          <a:effectLst/>
          <a:extLs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900">
                <a:solidFill>
                  <a:schemeClr val="tx1"/>
                </a:solidFill>
                <a:latin typeface="Franklin Gothic Book" panose="020B0503020102020204" pitchFamily="34" charset="0"/>
              </a:rPr>
              <a:t>GE4-T</a:t>
            </a:r>
          </a:p>
        </p:txBody>
      </p:sp>
      <p:sp>
        <p:nvSpPr>
          <p:cNvPr id="36" name="Text Box 39"/>
          <p:cNvSpPr txBox="1">
            <a:spLocks noChangeArrowheads="1"/>
          </p:cNvSpPr>
          <p:nvPr/>
        </p:nvSpPr>
        <p:spPr bwMode="auto">
          <a:xfrm>
            <a:off x="7162562" y="6230847"/>
            <a:ext cx="474809" cy="230832"/>
          </a:xfrm>
          <a:prstGeom prst="rect">
            <a:avLst/>
          </a:prstGeom>
          <a:solidFill>
            <a:srgbClr val="A3A3A3"/>
          </a:solidFill>
          <a:ln>
            <a:noFill/>
          </a:ln>
          <a:effectLst/>
          <a:extLs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900">
                <a:solidFill>
                  <a:schemeClr val="tx1"/>
                </a:solidFill>
                <a:latin typeface="Franklin Gothic Book" panose="020B0503020102020204" pitchFamily="34" charset="0"/>
              </a:rPr>
              <a:t>GE7-T</a:t>
            </a:r>
          </a:p>
        </p:txBody>
      </p:sp>
      <p:cxnSp>
        <p:nvCxnSpPr>
          <p:cNvPr id="37" name="직선 연결선 36"/>
          <p:cNvCxnSpPr/>
          <p:nvPr/>
        </p:nvCxnSpPr>
        <p:spPr>
          <a:xfrm>
            <a:off x="304273" y="89550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907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466309" y="398866"/>
            <a:ext cx="2334293" cy="369332"/>
          </a:xfrm>
          <a:prstGeom prst="rect">
            <a:avLst/>
          </a:prstGeom>
        </p:spPr>
        <p:txBody>
          <a:bodyPr wrap="none">
            <a:spAutoFit/>
          </a:bodyPr>
          <a:lstStyle/>
          <a:p>
            <a:r>
              <a:rPr lang="en-US" altLang="ko-KR" b="1" dirty="0">
                <a:latin typeface="Franklin Gothic Book" panose="020B0503020102020204" pitchFamily="34" charset="0"/>
              </a:rPr>
              <a:t>Operation Mechanism</a:t>
            </a:r>
          </a:p>
        </p:txBody>
      </p:sp>
      <p:sp>
        <p:nvSpPr>
          <p:cNvPr id="5" name="직사각형 4"/>
          <p:cNvSpPr/>
          <p:nvPr/>
        </p:nvSpPr>
        <p:spPr>
          <a:xfrm>
            <a:off x="370056" y="1338293"/>
            <a:ext cx="10434301" cy="2062103"/>
          </a:xfrm>
          <a:prstGeom prst="rect">
            <a:avLst/>
          </a:prstGeom>
        </p:spPr>
        <p:txBody>
          <a:bodyPr wrap="square">
            <a:spAutoFit/>
          </a:bodyPr>
          <a:lstStyle/>
          <a:p>
            <a:pPr marL="342900" indent="-342900">
              <a:buAutoNum type="arabicPeriod"/>
            </a:pPr>
            <a:r>
              <a:rPr lang="en-US" altLang="ko-KR" sz="1600" dirty="0" smtClean="0">
                <a:latin typeface="Franklin Gothic Book" panose="020B0503020102020204" pitchFamily="34" charset="0"/>
              </a:rPr>
              <a:t>The </a:t>
            </a:r>
            <a:r>
              <a:rPr lang="en-US" altLang="ko-KR" sz="1600" dirty="0">
                <a:latin typeface="Franklin Gothic Book" panose="020B0503020102020204" pitchFamily="34" charset="0"/>
              </a:rPr>
              <a:t>power supply section is connected to a power supply for running the </a:t>
            </a:r>
            <a:r>
              <a:rPr lang="en-US" altLang="ko-KR" sz="1600" dirty="0" smtClean="0">
                <a:latin typeface="Franklin Gothic Book" panose="020B0503020102020204" pitchFamily="34" charset="0"/>
              </a:rPr>
              <a:t>counter.</a:t>
            </a:r>
          </a:p>
          <a:p>
            <a:pPr marL="342900" indent="-342900">
              <a:buAutoNum type="arabicPeriod"/>
            </a:pPr>
            <a:r>
              <a:rPr lang="en-US" altLang="ko-KR" sz="1600" dirty="0" smtClean="0">
                <a:latin typeface="Franklin Gothic Book" panose="020B0503020102020204" pitchFamily="34" charset="0"/>
              </a:rPr>
              <a:t>The </a:t>
            </a:r>
            <a:r>
              <a:rPr lang="en-US" altLang="ko-KR" sz="1600" dirty="0">
                <a:latin typeface="Franklin Gothic Book" panose="020B0503020102020204" pitchFamily="34" charset="0"/>
              </a:rPr>
              <a:t>input section is connected to input devices such as </a:t>
            </a:r>
            <a:r>
              <a:rPr lang="en-US" altLang="ko-KR" sz="1600" dirty="0" smtClean="0">
                <a:latin typeface="Franklin Gothic Book" panose="020B0503020102020204" pitchFamily="34" charset="0"/>
              </a:rPr>
              <a:t>sensors.</a:t>
            </a:r>
          </a:p>
          <a:p>
            <a:pPr marL="342900" indent="-342900">
              <a:buAutoNum type="arabicPeriod"/>
            </a:pPr>
            <a:r>
              <a:rPr lang="en-US" altLang="ko-KR" sz="1600" dirty="0" smtClean="0">
                <a:latin typeface="Franklin Gothic Book" panose="020B0503020102020204" pitchFamily="34" charset="0"/>
              </a:rPr>
              <a:t>The </a:t>
            </a:r>
            <a:r>
              <a:rPr lang="en-US" altLang="ko-KR" sz="1600" dirty="0">
                <a:latin typeface="Franklin Gothic Book" panose="020B0503020102020204" pitchFamily="34" charset="0"/>
              </a:rPr>
              <a:t>count section counts the number of signals received from the input </a:t>
            </a:r>
            <a:r>
              <a:rPr lang="en-US" altLang="ko-KR" sz="1600" dirty="0" smtClean="0">
                <a:latin typeface="Franklin Gothic Book" panose="020B0503020102020204" pitchFamily="34" charset="0"/>
              </a:rPr>
              <a:t>device.</a:t>
            </a:r>
          </a:p>
          <a:p>
            <a:pPr marL="342900" indent="-342900">
              <a:buAutoNum type="arabicPeriod"/>
            </a:pPr>
            <a:r>
              <a:rPr lang="en-US" altLang="ko-KR" sz="1600" dirty="0" smtClean="0">
                <a:latin typeface="Franklin Gothic Book" panose="020B0503020102020204" pitchFamily="34" charset="0"/>
              </a:rPr>
              <a:t>The </a:t>
            </a:r>
            <a:r>
              <a:rPr lang="en-US" altLang="ko-KR" sz="1600" dirty="0">
                <a:latin typeface="Franklin Gothic Book" panose="020B0503020102020204" pitchFamily="34" charset="0"/>
              </a:rPr>
              <a:t>display section displays the counted number (present value</a:t>
            </a:r>
            <a:r>
              <a:rPr lang="en-US" altLang="ko-KR" sz="1600" dirty="0" smtClean="0">
                <a:latin typeface="Franklin Gothic Book" panose="020B0503020102020204" pitchFamily="34" charset="0"/>
              </a:rPr>
              <a:t>).</a:t>
            </a:r>
          </a:p>
          <a:p>
            <a:pPr marL="342900" indent="-342900">
              <a:buAutoNum type="arabicPeriod"/>
            </a:pPr>
            <a:r>
              <a:rPr lang="en-US" altLang="ko-KR" sz="1600" dirty="0" smtClean="0">
                <a:latin typeface="Franklin Gothic Book" panose="020B0503020102020204" pitchFamily="34" charset="0"/>
              </a:rPr>
              <a:t>The </a:t>
            </a:r>
            <a:r>
              <a:rPr lang="en-US" altLang="ko-KR" sz="1600" dirty="0">
                <a:latin typeface="Franklin Gothic Book" panose="020B0503020102020204" pitchFamily="34" charset="0"/>
              </a:rPr>
              <a:t>setting section presets a number (set value</a:t>
            </a:r>
            <a:r>
              <a:rPr lang="en-US" altLang="ko-KR" sz="1600" dirty="0" smtClean="0">
                <a:latin typeface="Franklin Gothic Book" panose="020B0503020102020204" pitchFamily="34" charset="0"/>
              </a:rPr>
              <a:t>).</a:t>
            </a:r>
          </a:p>
          <a:p>
            <a:pPr marL="342900" indent="-342900">
              <a:buAutoNum type="arabicPeriod"/>
            </a:pPr>
            <a:r>
              <a:rPr lang="en-US" altLang="ko-KR" sz="1600" dirty="0" smtClean="0">
                <a:latin typeface="Franklin Gothic Book" panose="020B0503020102020204" pitchFamily="34" charset="0"/>
              </a:rPr>
              <a:t>The </a:t>
            </a:r>
            <a:r>
              <a:rPr lang="en-US" altLang="ko-KR" sz="1600" dirty="0">
                <a:latin typeface="Franklin Gothic Book" panose="020B0503020102020204" pitchFamily="34" charset="0"/>
              </a:rPr>
              <a:t>compare section compares the present value and the set value, and outputs a signal to the output section if they are the same </a:t>
            </a:r>
            <a:endParaRPr lang="en-US" altLang="ko-KR" sz="1600" dirty="0" smtClean="0">
              <a:latin typeface="Franklin Gothic Book" panose="020B0503020102020204" pitchFamily="34" charset="0"/>
            </a:endParaRPr>
          </a:p>
          <a:p>
            <a:pPr marL="342900" indent="-342900">
              <a:buAutoNum type="arabicPeriod"/>
            </a:pPr>
            <a:r>
              <a:rPr lang="en-US" altLang="ko-KR" sz="1600" dirty="0" smtClean="0">
                <a:latin typeface="Franklin Gothic Book" panose="020B0503020102020204" pitchFamily="34" charset="0"/>
              </a:rPr>
              <a:t>Upon </a:t>
            </a:r>
            <a:r>
              <a:rPr lang="en-US" altLang="ko-KR" sz="1600" dirty="0">
                <a:latin typeface="Franklin Gothic Book" panose="020B0503020102020204" pitchFamily="34" charset="0"/>
              </a:rPr>
              <a:t>reception of an output signal, the output section switches contacts and activates the output device.</a:t>
            </a:r>
          </a:p>
        </p:txBody>
      </p:sp>
      <p:sp>
        <p:nvSpPr>
          <p:cNvPr id="2" name="직사각형 1"/>
          <p:cNvSpPr/>
          <p:nvPr/>
        </p:nvSpPr>
        <p:spPr>
          <a:xfrm>
            <a:off x="3667668" y="398866"/>
            <a:ext cx="7521699" cy="338554"/>
          </a:xfrm>
          <a:prstGeom prst="rect">
            <a:avLst/>
          </a:prstGeom>
        </p:spPr>
        <p:txBody>
          <a:bodyPr wrap="square">
            <a:spAutoFit/>
          </a:bodyPr>
          <a:lstStyle/>
          <a:p>
            <a:r>
              <a:rPr lang="en-US" altLang="ko-KR" sz="1600" dirty="0">
                <a:solidFill>
                  <a:srgbClr val="444444"/>
                </a:solidFill>
                <a:latin typeface="Franklin Gothic Book" panose="020B0503020102020204" pitchFamily="34" charset="0"/>
              </a:rPr>
              <a:t>Let us look at the mechanism of Preset counter operations in detail.</a:t>
            </a:r>
            <a:endParaRPr lang="ko-KR" altLang="en-US" sz="1600">
              <a:latin typeface="Franklin Gothic Book" panose="020B0503020102020204" pitchFamily="34" charset="0"/>
            </a:endParaRPr>
          </a:p>
        </p:txBody>
      </p:sp>
      <p:sp>
        <p:nvSpPr>
          <p:cNvPr id="3" name="직사각형 2"/>
          <p:cNvSpPr/>
          <p:nvPr/>
        </p:nvSpPr>
        <p:spPr>
          <a:xfrm>
            <a:off x="370056" y="4101968"/>
            <a:ext cx="6096000" cy="646331"/>
          </a:xfrm>
          <a:prstGeom prst="rect">
            <a:avLst/>
          </a:prstGeom>
        </p:spPr>
        <p:txBody>
          <a:bodyPr>
            <a:spAutoFit/>
          </a:bodyPr>
          <a:lstStyle/>
          <a:p>
            <a:r>
              <a:rPr lang="en-US" altLang="ko-KR" dirty="0">
                <a:solidFill>
                  <a:srgbClr val="444444"/>
                </a:solidFill>
                <a:latin typeface="Franklin Gothic Book" panose="020B0503020102020204" pitchFamily="34" charset="0"/>
              </a:rPr>
              <a:t>Operations 1 to 7 are available for preset counters, while operations 1 to 4 are available for total counters.</a:t>
            </a:r>
            <a:endParaRPr lang="ko-KR" altLang="en-US">
              <a:latin typeface="Franklin Gothic Book" panose="020B0503020102020204" pitchFamily="34" charset="0"/>
            </a:endParaRPr>
          </a:p>
        </p:txBody>
      </p:sp>
      <p:pic>
        <p:nvPicPr>
          <p:cNvPr id="20482" name="Picture 2" descr="https://dzi3irdbkivnd.cloudfront.net/public/groupcourse/9330/curriculum/14382/groupactivity/177220/32792/%7B156CCECF-C1D0-4F57-83B1-6C7C5DA12F22%7D.1440127916.JPG?AWSAccessKeyId=AKIAJKC5T2AUROR7LFKQ&amp;Expires=1483603172&amp;Signature=%2F7P60%2BIyIrkboSy3mHdqX431jsw%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9669" y="4101968"/>
            <a:ext cx="3924300" cy="226695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그룹 7"/>
          <p:cNvGrpSpPr/>
          <p:nvPr/>
        </p:nvGrpSpPr>
        <p:grpSpPr>
          <a:xfrm>
            <a:off x="466309" y="4967570"/>
            <a:ext cx="4286165" cy="959354"/>
            <a:chOff x="466309" y="4967570"/>
            <a:chExt cx="4286165" cy="959354"/>
          </a:xfrm>
        </p:grpSpPr>
        <p:sp>
          <p:nvSpPr>
            <p:cNvPr id="6" name="직사각형 5"/>
            <p:cNvSpPr/>
            <p:nvPr/>
          </p:nvSpPr>
          <p:spPr>
            <a:xfrm>
              <a:off x="466309" y="4972817"/>
              <a:ext cx="2000165" cy="954107"/>
            </a:xfrm>
            <a:prstGeom prst="rect">
              <a:avLst/>
            </a:prstGeom>
          </p:spPr>
          <p:txBody>
            <a:bodyPr wrap="square" numCol="1">
              <a:spAutoFit/>
            </a:bodyPr>
            <a:lstStyle/>
            <a:p>
              <a:pPr marL="342900" indent="-342900">
                <a:buAutoNum type="arabicPeriod"/>
              </a:pPr>
              <a:r>
                <a:rPr lang="en-US" altLang="ko-KR" sz="1400" dirty="0" smtClean="0">
                  <a:solidFill>
                    <a:srgbClr val="444444"/>
                  </a:solidFill>
                  <a:latin typeface="Franklin Gothic Book" panose="020B0503020102020204" pitchFamily="34" charset="0"/>
                </a:rPr>
                <a:t>Power Section</a:t>
              </a:r>
            </a:p>
            <a:p>
              <a:pPr marL="342900" indent="-342900">
                <a:buAutoNum type="arabicPeriod"/>
              </a:pPr>
              <a:r>
                <a:rPr lang="en-US" altLang="ko-KR" sz="1400" dirty="0" smtClean="0">
                  <a:solidFill>
                    <a:srgbClr val="444444"/>
                  </a:solidFill>
                  <a:latin typeface="Franklin Gothic Book" panose="020B0503020102020204" pitchFamily="34" charset="0"/>
                </a:rPr>
                <a:t>Input Section</a:t>
              </a:r>
            </a:p>
            <a:p>
              <a:pPr marL="342900" indent="-342900">
                <a:buAutoNum type="arabicPeriod"/>
              </a:pPr>
              <a:r>
                <a:rPr lang="en-US" altLang="ko-KR" sz="1400" dirty="0" smtClean="0">
                  <a:solidFill>
                    <a:srgbClr val="444444"/>
                  </a:solidFill>
                  <a:latin typeface="Franklin Gothic Book" panose="020B0503020102020204" pitchFamily="34" charset="0"/>
                </a:rPr>
                <a:t>Count Section</a:t>
              </a:r>
            </a:p>
            <a:p>
              <a:pPr marL="342900" indent="-342900">
                <a:buAutoNum type="arabicPeriod"/>
              </a:pPr>
              <a:r>
                <a:rPr lang="en-US" altLang="ko-KR" sz="1400" dirty="0" smtClean="0">
                  <a:solidFill>
                    <a:srgbClr val="444444"/>
                  </a:solidFill>
                  <a:latin typeface="Franklin Gothic Book" panose="020B0503020102020204" pitchFamily="34" charset="0"/>
                </a:rPr>
                <a:t>Display Section</a:t>
              </a:r>
            </a:p>
          </p:txBody>
        </p:sp>
        <p:sp>
          <p:nvSpPr>
            <p:cNvPr id="7" name="직사각형 6"/>
            <p:cNvSpPr/>
            <p:nvPr/>
          </p:nvSpPr>
          <p:spPr>
            <a:xfrm>
              <a:off x="2711116" y="4967570"/>
              <a:ext cx="2041358" cy="954107"/>
            </a:xfrm>
            <a:prstGeom prst="rect">
              <a:avLst/>
            </a:prstGeom>
          </p:spPr>
          <p:txBody>
            <a:bodyPr wrap="square">
              <a:spAutoFit/>
            </a:bodyPr>
            <a:lstStyle/>
            <a:p>
              <a:pPr marL="342900" indent="-342900">
                <a:buFont typeface="+mj-lt"/>
                <a:buAutoNum type="arabicPeriod" startAt="5"/>
              </a:pPr>
              <a:r>
                <a:rPr lang="en-US" altLang="ko-KR" sz="1400" dirty="0">
                  <a:solidFill>
                    <a:srgbClr val="444444"/>
                  </a:solidFill>
                  <a:latin typeface="Franklin Gothic Book" panose="020B0503020102020204" pitchFamily="34" charset="0"/>
                </a:rPr>
                <a:t>Setting </a:t>
              </a:r>
              <a:r>
                <a:rPr lang="en-US" altLang="ko-KR" sz="1400" dirty="0" smtClean="0">
                  <a:solidFill>
                    <a:srgbClr val="444444"/>
                  </a:solidFill>
                  <a:latin typeface="Franklin Gothic Book" panose="020B0503020102020204" pitchFamily="34" charset="0"/>
                </a:rPr>
                <a:t>Section</a:t>
              </a:r>
            </a:p>
            <a:p>
              <a:pPr marL="342900" indent="-342900">
                <a:buFont typeface="+mj-lt"/>
                <a:buAutoNum type="arabicPeriod" startAt="5"/>
              </a:pPr>
              <a:r>
                <a:rPr lang="en-US" altLang="ko-KR" sz="1400" dirty="0" smtClean="0">
                  <a:solidFill>
                    <a:srgbClr val="444444"/>
                  </a:solidFill>
                  <a:latin typeface="Franklin Gothic Book" panose="020B0503020102020204" pitchFamily="34" charset="0"/>
                </a:rPr>
                <a:t>Compare Section</a:t>
              </a:r>
            </a:p>
            <a:p>
              <a:pPr marL="342900" indent="-342900">
                <a:buFont typeface="+mj-lt"/>
                <a:buAutoNum type="arabicPeriod" startAt="5"/>
              </a:pPr>
              <a:r>
                <a:rPr lang="en-US" altLang="ko-KR" sz="1400" dirty="0" smtClean="0">
                  <a:solidFill>
                    <a:srgbClr val="444444"/>
                  </a:solidFill>
                  <a:latin typeface="Franklin Gothic Book" panose="020B0503020102020204" pitchFamily="34" charset="0"/>
                </a:rPr>
                <a:t>Output Section</a:t>
              </a:r>
            </a:p>
            <a:p>
              <a:pPr marL="342900" indent="-342900">
                <a:buFont typeface="+mj-lt"/>
                <a:buAutoNum type="arabicPeriod" startAt="5"/>
              </a:pPr>
              <a:r>
                <a:rPr lang="en-US" altLang="ko-KR" sz="1400" dirty="0" smtClean="0">
                  <a:solidFill>
                    <a:srgbClr val="444444"/>
                  </a:solidFill>
                  <a:latin typeface="Franklin Gothic Book" panose="020B0503020102020204" pitchFamily="34" charset="0"/>
                </a:rPr>
                <a:t>Output</a:t>
              </a:r>
              <a:endParaRPr lang="en-US" altLang="ko-KR" sz="1400" dirty="0">
                <a:solidFill>
                  <a:srgbClr val="444444"/>
                </a:solidFill>
                <a:latin typeface="Franklin Gothic Book" panose="020B0503020102020204" pitchFamily="34" charset="0"/>
              </a:endParaRPr>
            </a:p>
          </p:txBody>
        </p:sp>
      </p:grpSp>
      <p:cxnSp>
        <p:nvCxnSpPr>
          <p:cNvPr id="11" name="직선 연결선 10"/>
          <p:cNvCxnSpPr/>
          <p:nvPr/>
        </p:nvCxnSpPr>
        <p:spPr>
          <a:xfrm>
            <a:off x="304273" y="89550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891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394409" y="386834"/>
            <a:ext cx="2487861" cy="369332"/>
          </a:xfrm>
          <a:prstGeom prst="rect">
            <a:avLst/>
          </a:prstGeom>
        </p:spPr>
        <p:txBody>
          <a:bodyPr wrap="none">
            <a:spAutoFit/>
          </a:bodyPr>
          <a:lstStyle/>
          <a:p>
            <a:r>
              <a:rPr lang="en-US" altLang="ko-KR" b="1" dirty="0">
                <a:latin typeface="Franklin Gothic Book" panose="020B0503020102020204" pitchFamily="34" charset="0"/>
              </a:rPr>
              <a:t>Regarding Input Signals</a:t>
            </a:r>
          </a:p>
        </p:txBody>
      </p:sp>
      <p:sp>
        <p:nvSpPr>
          <p:cNvPr id="6" name="직사각형 5"/>
          <p:cNvSpPr/>
          <p:nvPr/>
        </p:nvSpPr>
        <p:spPr>
          <a:xfrm>
            <a:off x="3451851" y="372209"/>
            <a:ext cx="8202709" cy="1323439"/>
          </a:xfrm>
          <a:prstGeom prst="rect">
            <a:avLst/>
          </a:prstGeom>
        </p:spPr>
        <p:txBody>
          <a:bodyPr wrap="square">
            <a:spAutoFit/>
          </a:bodyPr>
          <a:lstStyle/>
          <a:p>
            <a:pPr fontAlgn="t"/>
            <a:r>
              <a:rPr lang="en-US" altLang="ko-KR" sz="1600" dirty="0">
                <a:latin typeface="Franklin Gothic Book" panose="020B0503020102020204" pitchFamily="34" charset="0"/>
              </a:rPr>
              <a:t>The counter counts the number of times the input device connected to the counter turns ON and OFF. This ON/OFF signal is called a pulse.</a:t>
            </a:r>
            <a:br>
              <a:rPr lang="en-US" altLang="ko-KR" sz="1600" dirty="0">
                <a:latin typeface="Franklin Gothic Book" panose="020B0503020102020204" pitchFamily="34" charset="0"/>
              </a:rPr>
            </a:br>
            <a:r>
              <a:rPr lang="en-US" altLang="ko-KR" sz="1600" dirty="0">
                <a:latin typeface="Franklin Gothic Book" panose="020B0503020102020204" pitchFamily="34" charset="0"/>
              </a:rPr>
              <a:t/>
            </a:r>
            <a:br>
              <a:rPr lang="en-US" altLang="ko-KR" sz="1600" dirty="0">
                <a:latin typeface="Franklin Gothic Book" panose="020B0503020102020204" pitchFamily="34" charset="0"/>
              </a:rPr>
            </a:br>
            <a:r>
              <a:rPr lang="en-US" altLang="ko-KR" sz="1600" dirty="0">
                <a:latin typeface="Franklin Gothic Book" panose="020B0503020102020204" pitchFamily="34" charset="0"/>
              </a:rPr>
              <a:t>The present value display changes </a:t>
            </a:r>
            <a:r>
              <a:rPr lang="en-US" altLang="ko-KR" sz="1600" b="1" dirty="0">
                <a:latin typeface="Franklin Gothic Book" panose="020B0503020102020204" pitchFamily="34" charset="0"/>
              </a:rPr>
              <a:t>upon the rising edge</a:t>
            </a:r>
            <a:r>
              <a:rPr lang="en-US" altLang="ko-KR" sz="1600" dirty="0">
                <a:latin typeface="Franklin Gothic Book" panose="020B0503020102020204" pitchFamily="34" charset="0"/>
              </a:rPr>
              <a:t> of the input signal (as shown in this timing diagram).</a:t>
            </a:r>
            <a:endParaRPr lang="en-US" altLang="ko-KR" sz="1600" dirty="0">
              <a:solidFill>
                <a:srgbClr val="444444"/>
              </a:solidFill>
              <a:latin typeface="Franklin Gothic Book" panose="020B0503020102020204" pitchFamily="34" charset="0"/>
            </a:endParaRPr>
          </a:p>
        </p:txBody>
      </p:sp>
      <p:grpSp>
        <p:nvGrpSpPr>
          <p:cNvPr id="3" name="그룹 2"/>
          <p:cNvGrpSpPr/>
          <p:nvPr/>
        </p:nvGrpSpPr>
        <p:grpSpPr>
          <a:xfrm>
            <a:off x="861051" y="8033127"/>
            <a:ext cx="4211637" cy="2887662"/>
            <a:chOff x="326939" y="5364162"/>
            <a:chExt cx="4211637" cy="2887662"/>
          </a:xfrm>
        </p:grpSpPr>
        <p:sp>
          <p:nvSpPr>
            <p:cNvPr id="28" name="AutoShape 53"/>
            <p:cNvSpPr>
              <a:spLocks noChangeArrowheads="1"/>
            </p:cNvSpPr>
            <p:nvPr/>
          </p:nvSpPr>
          <p:spPr bwMode="auto">
            <a:xfrm>
              <a:off x="326939" y="6749236"/>
              <a:ext cx="4211637" cy="217527"/>
            </a:xfrm>
            <a:prstGeom prst="roundRect">
              <a:avLst>
                <a:gd name="adj" fmla="val 2708"/>
              </a:avLst>
            </a:prstGeom>
            <a:solidFill>
              <a:schemeClr val="bg1"/>
            </a:solidFill>
            <a:ln>
              <a:noFill/>
            </a:ln>
            <a:effectLst/>
            <a:extLst>
              <a:ext uri="{91240B29-F687-4F45-9708-019B960494DF}">
                <a14:hiddenLine xmlns:a14="http://schemas.microsoft.com/office/drawing/2010/main" w="317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endParaRPr lang="ko-KR" altLang="en-US">
                <a:latin typeface="Franklin Gothic Book" panose="020B0503020102020204" pitchFamily="34" charset="0"/>
              </a:endParaRPr>
            </a:p>
          </p:txBody>
        </p:sp>
        <p:pic>
          <p:nvPicPr>
            <p:cNvPr id="29" name="Picture 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814" y="5364162"/>
              <a:ext cx="2455862" cy="28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 Box 55"/>
            <p:cNvSpPr txBox="1">
              <a:spLocks noChangeArrowheads="1"/>
            </p:cNvSpPr>
            <p:nvPr/>
          </p:nvSpPr>
          <p:spPr bwMode="auto">
            <a:xfrm>
              <a:off x="453939" y="5408612"/>
              <a:ext cx="792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ko-KR" altLang="en-US" sz="1000">
                  <a:solidFill>
                    <a:schemeClr val="tx1"/>
                  </a:solidFill>
                  <a:latin typeface="Franklin Gothic Book" panose="020B0503020102020204" pitchFamily="34" charset="0"/>
                </a:rPr>
                <a:t>설정값 </a:t>
              </a:r>
              <a:r>
                <a:rPr lang="en-US" altLang="ko-KR" sz="1000">
                  <a:solidFill>
                    <a:schemeClr val="tx1"/>
                  </a:solidFill>
                  <a:latin typeface="Franklin Gothic Book" panose="020B0503020102020204" pitchFamily="34" charset="0"/>
                </a:rPr>
                <a:t>= 3</a:t>
              </a:r>
            </a:p>
          </p:txBody>
        </p:sp>
        <p:sp>
          <p:nvSpPr>
            <p:cNvPr id="31" name="Text Box 56"/>
            <p:cNvSpPr txBox="1">
              <a:spLocks noChangeArrowheads="1"/>
            </p:cNvSpPr>
            <p:nvPr/>
          </p:nvSpPr>
          <p:spPr bwMode="auto">
            <a:xfrm>
              <a:off x="466639" y="6667499"/>
              <a:ext cx="560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ko-KR" altLang="en-US" sz="1000">
                  <a:solidFill>
                    <a:schemeClr val="tx1"/>
                  </a:solidFill>
                  <a:latin typeface="Franklin Gothic Book" panose="020B0503020102020204" pitchFamily="34" charset="0"/>
                </a:rPr>
                <a:t>계수값</a:t>
              </a:r>
            </a:p>
          </p:txBody>
        </p:sp>
        <p:sp>
          <p:nvSpPr>
            <p:cNvPr id="32" name="Text Box 57"/>
            <p:cNvSpPr txBox="1">
              <a:spLocks noChangeArrowheads="1"/>
            </p:cNvSpPr>
            <p:nvPr/>
          </p:nvSpPr>
          <p:spPr bwMode="auto">
            <a:xfrm>
              <a:off x="453939" y="7100887"/>
              <a:ext cx="68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ko-KR" altLang="en-US" sz="1000">
                  <a:solidFill>
                    <a:schemeClr val="tx1"/>
                  </a:solidFill>
                  <a:latin typeface="Franklin Gothic Book" panose="020B0503020102020204" pitchFamily="34" charset="0"/>
                </a:rPr>
                <a:t>입력신호</a:t>
              </a:r>
            </a:p>
          </p:txBody>
        </p:sp>
        <p:sp>
          <p:nvSpPr>
            <p:cNvPr id="33" name="Text Box 58"/>
            <p:cNvSpPr txBox="1">
              <a:spLocks noChangeArrowheads="1"/>
            </p:cNvSpPr>
            <p:nvPr/>
          </p:nvSpPr>
          <p:spPr bwMode="auto">
            <a:xfrm>
              <a:off x="453939" y="7532687"/>
              <a:ext cx="68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ko-KR" altLang="en-US" sz="1000">
                  <a:solidFill>
                    <a:schemeClr val="tx1"/>
                  </a:solidFill>
                  <a:latin typeface="Franklin Gothic Book" panose="020B0503020102020204" pitchFamily="34" charset="0"/>
                </a:rPr>
                <a:t>출력신호</a:t>
              </a:r>
            </a:p>
          </p:txBody>
        </p:sp>
        <p:sp>
          <p:nvSpPr>
            <p:cNvPr id="34" name="Text Box 59"/>
            <p:cNvSpPr txBox="1">
              <a:spLocks noChangeArrowheads="1"/>
            </p:cNvSpPr>
            <p:nvPr/>
          </p:nvSpPr>
          <p:spPr bwMode="auto">
            <a:xfrm>
              <a:off x="453939" y="7964487"/>
              <a:ext cx="560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ko-KR" altLang="en-US" sz="1000">
                  <a:solidFill>
                    <a:schemeClr val="tx1"/>
                  </a:solidFill>
                  <a:latin typeface="Franklin Gothic Book" panose="020B0503020102020204" pitchFamily="34" charset="0"/>
                </a:rPr>
                <a:t>표시값</a:t>
              </a:r>
            </a:p>
          </p:txBody>
        </p:sp>
        <p:sp>
          <p:nvSpPr>
            <p:cNvPr id="35" name="Text Box 60"/>
            <p:cNvSpPr txBox="1">
              <a:spLocks noChangeArrowheads="1"/>
            </p:cNvSpPr>
            <p:nvPr/>
          </p:nvSpPr>
          <p:spPr bwMode="auto">
            <a:xfrm>
              <a:off x="1402277" y="7775574"/>
              <a:ext cx="33534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2000">
                  <a:solidFill>
                    <a:srgbClr val="FF0000"/>
                  </a:solidFill>
                  <a:latin typeface="Franklin Gothic Book" panose="020B0503020102020204" pitchFamily="34" charset="0"/>
                </a:rPr>
                <a:t>1</a:t>
              </a:r>
            </a:p>
          </p:txBody>
        </p:sp>
        <p:sp>
          <p:nvSpPr>
            <p:cNvPr id="36" name="Text Box 61"/>
            <p:cNvSpPr txBox="1">
              <a:spLocks noChangeArrowheads="1"/>
            </p:cNvSpPr>
            <p:nvPr/>
          </p:nvSpPr>
          <p:spPr bwMode="auto">
            <a:xfrm>
              <a:off x="1797565" y="777557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2000">
                  <a:solidFill>
                    <a:srgbClr val="FF0000"/>
                  </a:solidFill>
                  <a:latin typeface="Franklin Gothic Book" panose="020B0503020102020204" pitchFamily="34" charset="0"/>
                </a:rPr>
                <a:t>2</a:t>
              </a:r>
            </a:p>
          </p:txBody>
        </p:sp>
        <p:sp>
          <p:nvSpPr>
            <p:cNvPr id="37" name="Text Box 62"/>
            <p:cNvSpPr txBox="1">
              <a:spLocks noChangeArrowheads="1"/>
            </p:cNvSpPr>
            <p:nvPr/>
          </p:nvSpPr>
          <p:spPr bwMode="auto">
            <a:xfrm>
              <a:off x="2229365" y="7775574"/>
              <a:ext cx="335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2000">
                  <a:solidFill>
                    <a:srgbClr val="FF0000"/>
                  </a:solidFill>
                  <a:latin typeface="Franklin Gothic Book" panose="020B0503020102020204" pitchFamily="34" charset="0"/>
                </a:rPr>
                <a:t>3</a:t>
              </a:r>
            </a:p>
          </p:txBody>
        </p:sp>
        <p:sp>
          <p:nvSpPr>
            <p:cNvPr id="38" name="Text Box 63"/>
            <p:cNvSpPr txBox="1">
              <a:spLocks noChangeArrowheads="1"/>
            </p:cNvSpPr>
            <p:nvPr/>
          </p:nvSpPr>
          <p:spPr bwMode="auto">
            <a:xfrm>
              <a:off x="2885989" y="5402262"/>
              <a:ext cx="15319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ko-KR" altLang="en-US" sz="1000">
                  <a:solidFill>
                    <a:schemeClr val="tx1"/>
                  </a:solidFill>
                  <a:latin typeface="Franklin Gothic Book" panose="020B0503020102020204" pitchFamily="34" charset="0"/>
                </a:rPr>
                <a:t>미리 설정한 값 </a:t>
              </a:r>
              <a:r>
                <a:rPr lang="en-US" altLang="ko-KR" sz="1000">
                  <a:solidFill>
                    <a:schemeClr val="tx1"/>
                  </a:solidFill>
                  <a:latin typeface="Franklin Gothic Book" panose="020B0503020102020204" pitchFamily="34" charset="0"/>
                </a:rPr>
                <a:t>(</a:t>
              </a:r>
              <a:r>
                <a:rPr lang="ko-KR" altLang="en-US" sz="1000">
                  <a:solidFill>
                    <a:schemeClr val="tx1"/>
                  </a:solidFill>
                  <a:latin typeface="Franklin Gothic Book" panose="020B0503020102020204" pitchFamily="34" charset="0"/>
                </a:rPr>
                <a:t>설정값</a:t>
              </a:r>
              <a:r>
                <a:rPr lang="en-US" altLang="ko-KR" sz="1000">
                  <a:solidFill>
                    <a:schemeClr val="tx1"/>
                  </a:solidFill>
                  <a:latin typeface="Franklin Gothic Book" panose="020B0503020102020204" pitchFamily="34" charset="0"/>
                </a:rPr>
                <a:t>)</a:t>
              </a:r>
            </a:p>
          </p:txBody>
        </p:sp>
        <p:sp>
          <p:nvSpPr>
            <p:cNvPr id="39" name="Text Box 64"/>
            <p:cNvSpPr txBox="1">
              <a:spLocks noChangeArrowheads="1"/>
            </p:cNvSpPr>
            <p:nvPr/>
          </p:nvSpPr>
          <p:spPr bwMode="auto">
            <a:xfrm>
              <a:off x="2843126" y="5799137"/>
              <a:ext cx="16033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ko-KR" altLang="en-US" sz="1000">
                  <a:solidFill>
                    <a:schemeClr val="tx1"/>
                  </a:solidFill>
                  <a:latin typeface="Franklin Gothic Book" panose="020B0503020102020204" pitchFamily="34" charset="0"/>
                </a:rPr>
                <a:t>입력신호가 하나 들어올</a:t>
              </a:r>
            </a:p>
            <a:p>
              <a:pPr eaLnBrk="1" hangingPunct="1"/>
              <a:r>
                <a:rPr lang="ko-KR" altLang="en-US" sz="1000">
                  <a:solidFill>
                    <a:schemeClr val="tx1"/>
                  </a:solidFill>
                  <a:latin typeface="Franklin Gothic Book" panose="020B0503020102020204" pitchFamily="34" charset="0"/>
                </a:rPr>
                <a:t> 때마다 하나씩 올라간다</a:t>
              </a:r>
              <a:r>
                <a:rPr lang="en-US" altLang="ko-KR" sz="1000">
                  <a:solidFill>
                    <a:schemeClr val="tx1"/>
                  </a:solidFill>
                  <a:latin typeface="Franklin Gothic Book" panose="020B0503020102020204" pitchFamily="34" charset="0"/>
                </a:rPr>
                <a:t>.</a:t>
              </a:r>
            </a:p>
          </p:txBody>
        </p:sp>
        <p:sp>
          <p:nvSpPr>
            <p:cNvPr id="40" name="Text Box 65"/>
            <p:cNvSpPr txBox="1">
              <a:spLocks noChangeArrowheads="1"/>
            </p:cNvSpPr>
            <p:nvPr/>
          </p:nvSpPr>
          <p:spPr bwMode="auto">
            <a:xfrm>
              <a:off x="2917739" y="7023099"/>
              <a:ext cx="1270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ko-KR" altLang="en-US" sz="1000">
                  <a:solidFill>
                    <a:schemeClr val="tx1"/>
                  </a:solidFill>
                  <a:latin typeface="Franklin Gothic Book" panose="020B0503020102020204" pitchFamily="34" charset="0"/>
                </a:rPr>
                <a:t>카운터의 입력 상태</a:t>
              </a:r>
            </a:p>
          </p:txBody>
        </p:sp>
        <p:sp>
          <p:nvSpPr>
            <p:cNvPr id="41" name="Text Box 66"/>
            <p:cNvSpPr txBox="1">
              <a:spLocks noChangeArrowheads="1"/>
            </p:cNvSpPr>
            <p:nvPr/>
          </p:nvSpPr>
          <p:spPr bwMode="auto">
            <a:xfrm>
              <a:off x="2917739" y="7418387"/>
              <a:ext cx="1270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ko-KR" altLang="en-US" sz="1000">
                  <a:solidFill>
                    <a:schemeClr val="tx1"/>
                  </a:solidFill>
                  <a:latin typeface="Franklin Gothic Book" panose="020B0503020102020204" pitchFamily="34" charset="0"/>
                </a:rPr>
                <a:t>카운터의 출력 상태</a:t>
              </a:r>
            </a:p>
          </p:txBody>
        </p:sp>
        <p:sp>
          <p:nvSpPr>
            <p:cNvPr id="42" name="Text Box 67"/>
            <p:cNvSpPr txBox="1">
              <a:spLocks noChangeArrowheads="1"/>
            </p:cNvSpPr>
            <p:nvPr/>
          </p:nvSpPr>
          <p:spPr bwMode="auto">
            <a:xfrm>
              <a:off x="2919326" y="7778749"/>
              <a:ext cx="12700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algn="l" eaLnBrk="1" hangingPunct="1"/>
              <a:r>
                <a:rPr lang="ko-KR" altLang="en-US" sz="1000">
                  <a:solidFill>
                    <a:schemeClr val="tx1"/>
                  </a:solidFill>
                  <a:latin typeface="Franklin Gothic Book" panose="020B0503020102020204" pitchFamily="34" charset="0"/>
                </a:rPr>
                <a:t>카운터 전면에 표시</a:t>
              </a:r>
            </a:p>
            <a:p>
              <a:pPr algn="l" eaLnBrk="1" hangingPunct="1"/>
              <a:r>
                <a:rPr lang="ko-KR" altLang="en-US" sz="1000">
                  <a:solidFill>
                    <a:schemeClr val="tx1"/>
                  </a:solidFill>
                  <a:latin typeface="Franklin Gothic Book" panose="020B0503020102020204" pitchFamily="34" charset="0"/>
                </a:rPr>
                <a:t>되는 계수값</a:t>
              </a:r>
            </a:p>
          </p:txBody>
        </p:sp>
      </p:grpSp>
      <p:sp>
        <p:nvSpPr>
          <p:cNvPr id="58" name="Rectangle 52"/>
          <p:cNvSpPr>
            <a:spLocks noChangeArrowheads="1"/>
          </p:cNvSpPr>
          <p:nvPr/>
        </p:nvSpPr>
        <p:spPr bwMode="auto">
          <a:xfrm>
            <a:off x="5072689" y="8116470"/>
            <a:ext cx="2750511" cy="1323439"/>
          </a:xfrm>
          <a:prstGeom prst="rect">
            <a:avLst/>
          </a:prstGeom>
          <a:solidFill>
            <a:srgbClr val="A3A3A3"/>
          </a:solidFill>
          <a:ln>
            <a:noFill/>
          </a:ln>
          <a:effectLst>
            <a:outerShdw dist="35921" dir="2700000" algn="ctr" rotWithShape="0">
              <a:schemeClr val="bg2"/>
            </a:outerShdw>
          </a:effectLst>
          <a:extLst>
            <a:ext uri="{91240B29-F687-4F45-9708-019B960494DF}">
              <a14:hiddenLine xmlns:a14="http://schemas.microsoft.com/office/drawing/2010/main" w="31750" algn="ctr">
                <a:solidFill>
                  <a:schemeClr val="tx1"/>
                </a:solidFill>
                <a:miter lim="800000"/>
                <a:headEnd/>
                <a:tailEnd/>
              </a14:hiddenLine>
            </a:ext>
          </a:extLst>
        </p:spPr>
        <p:txBody>
          <a:bodyPr wrap="squar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algn="l" eaLnBrk="1" hangingPunct="1"/>
            <a:r>
              <a:rPr lang="en-US" altLang="ko-KR" sz="1600" dirty="0">
                <a:solidFill>
                  <a:schemeClr val="tx1"/>
                </a:solidFill>
                <a:latin typeface="Franklin Gothic Book" panose="020B0503020102020204" pitchFamily="34" charset="0"/>
              </a:rPr>
              <a:t>*. </a:t>
            </a:r>
            <a:r>
              <a:rPr lang="ko-KR" altLang="en-US" sz="1600">
                <a:solidFill>
                  <a:schemeClr val="tx1"/>
                </a:solidFill>
                <a:latin typeface="Franklin Gothic Book" panose="020B0503020102020204" pitchFamily="34" charset="0"/>
              </a:rPr>
              <a:t>미리 정해 둔 숫자를 설정값 </a:t>
            </a:r>
            <a:r>
              <a:rPr lang="en-US" altLang="ko-KR" sz="1600" dirty="0">
                <a:solidFill>
                  <a:schemeClr val="tx1"/>
                </a:solidFill>
                <a:latin typeface="Franklin Gothic Book" panose="020B0503020102020204" pitchFamily="34" charset="0"/>
              </a:rPr>
              <a:t>(</a:t>
            </a:r>
            <a:r>
              <a:rPr lang="ko-KR" altLang="en-US" sz="1600">
                <a:solidFill>
                  <a:schemeClr val="tx1"/>
                </a:solidFill>
                <a:latin typeface="Franklin Gothic Book" panose="020B0503020102020204" pitchFamily="34" charset="0"/>
              </a:rPr>
              <a:t>프리셋값</a:t>
            </a:r>
            <a:r>
              <a:rPr lang="en-US" altLang="ko-KR" sz="1600" dirty="0">
                <a:solidFill>
                  <a:schemeClr val="tx1"/>
                </a:solidFill>
                <a:latin typeface="Franklin Gothic Book" panose="020B0503020102020204" pitchFamily="34" charset="0"/>
              </a:rPr>
              <a:t>) </a:t>
            </a:r>
            <a:r>
              <a:rPr lang="ko-KR" altLang="en-US" sz="1600">
                <a:solidFill>
                  <a:schemeClr val="tx1"/>
                </a:solidFill>
                <a:latin typeface="Franklin Gothic Book" panose="020B0503020102020204" pitchFamily="34" charset="0"/>
              </a:rPr>
              <a:t>이라고 하며</a:t>
            </a:r>
            <a:r>
              <a:rPr lang="en-US" altLang="ko-KR" sz="1600" dirty="0">
                <a:solidFill>
                  <a:schemeClr val="tx1"/>
                </a:solidFill>
                <a:latin typeface="Franklin Gothic Book" panose="020B0503020102020204" pitchFamily="34" charset="0"/>
              </a:rPr>
              <a:t>, </a:t>
            </a:r>
            <a:r>
              <a:rPr lang="ko-KR" altLang="en-US" sz="1600">
                <a:solidFill>
                  <a:schemeClr val="tx1"/>
                </a:solidFill>
                <a:latin typeface="Franklin Gothic Book" panose="020B0503020102020204" pitchFamily="34" charset="0"/>
              </a:rPr>
              <a:t>그 숫자를 다 세고 제어신호를 </a:t>
            </a:r>
            <a:r>
              <a:rPr lang="ko-KR" altLang="en-US" sz="1600" smtClean="0">
                <a:solidFill>
                  <a:schemeClr val="tx1"/>
                </a:solidFill>
                <a:latin typeface="Franklin Gothic Book" panose="020B0503020102020204" pitchFamily="34" charset="0"/>
              </a:rPr>
              <a:t>출력하는 </a:t>
            </a:r>
            <a:r>
              <a:rPr lang="ko-KR" altLang="en-US" sz="1600" dirty="0">
                <a:solidFill>
                  <a:schemeClr val="tx1"/>
                </a:solidFill>
                <a:latin typeface="Franklin Gothic Book" panose="020B0503020102020204" pitchFamily="34" charset="0"/>
              </a:rPr>
              <a:t>것을 ‘카운트</a:t>
            </a:r>
            <a:r>
              <a:rPr lang="en-US" altLang="ko-KR" sz="1600" dirty="0">
                <a:solidFill>
                  <a:schemeClr val="tx1"/>
                </a:solidFill>
                <a:latin typeface="Franklin Gothic Book" panose="020B0503020102020204" pitchFamily="34" charset="0"/>
              </a:rPr>
              <a:t>-</a:t>
            </a:r>
            <a:r>
              <a:rPr lang="ko-KR" altLang="en-US" sz="1600">
                <a:solidFill>
                  <a:schemeClr val="tx1"/>
                </a:solidFill>
                <a:latin typeface="Franklin Gothic Book" panose="020B0503020102020204" pitchFamily="34" charset="0"/>
              </a:rPr>
              <a:t>업’ 이라고 합니다</a:t>
            </a:r>
            <a:r>
              <a:rPr lang="en-US" altLang="ko-KR" sz="1600" dirty="0">
                <a:solidFill>
                  <a:schemeClr val="tx1"/>
                </a:solidFill>
                <a:latin typeface="Franklin Gothic Book" panose="020B0503020102020204" pitchFamily="34" charset="0"/>
              </a:rPr>
              <a:t>.</a:t>
            </a:r>
          </a:p>
        </p:txBody>
      </p:sp>
      <p:sp>
        <p:nvSpPr>
          <p:cNvPr id="2" name="직사각형 1"/>
          <p:cNvSpPr/>
          <p:nvPr/>
        </p:nvSpPr>
        <p:spPr>
          <a:xfrm>
            <a:off x="785808" y="2275740"/>
            <a:ext cx="5817705" cy="584775"/>
          </a:xfrm>
          <a:prstGeom prst="rect">
            <a:avLst/>
          </a:prstGeom>
        </p:spPr>
        <p:txBody>
          <a:bodyPr wrap="square">
            <a:spAutoFit/>
          </a:bodyPr>
          <a:lstStyle/>
          <a:p>
            <a:r>
              <a:rPr lang="en-US" altLang="ko-KR" sz="1600" dirty="0">
                <a:solidFill>
                  <a:srgbClr val="444444"/>
                </a:solidFill>
                <a:latin typeface="Franklin Gothic Book" panose="020B0503020102020204" pitchFamily="34" charset="0"/>
              </a:rPr>
              <a:t>When the set value of the preset counter is 3, it sends an output signal at the rising edge of the third input </a:t>
            </a:r>
            <a:r>
              <a:rPr lang="en-US" altLang="ko-KR" sz="1600" dirty="0" smtClean="0">
                <a:solidFill>
                  <a:srgbClr val="444444"/>
                </a:solidFill>
                <a:latin typeface="Franklin Gothic Book" panose="020B0503020102020204" pitchFamily="34" charset="0"/>
              </a:rPr>
              <a:t>signal.</a:t>
            </a:r>
            <a:endParaRPr lang="ko-KR" altLang="en-US" sz="1600">
              <a:latin typeface="Franklin Gothic Book" panose="020B0503020102020204" pitchFamily="34" charset="0"/>
            </a:endParaRPr>
          </a:p>
        </p:txBody>
      </p:sp>
      <p:pic>
        <p:nvPicPr>
          <p:cNvPr id="21506" name="Picture 2" descr="https://dzi3irdbkivnd.cloudfront.net/public/groupcourse/9330/curriculum/14382/groupactivity/177221/32792/%7B6D5D950C-F96B-4728-96D5-B4C88D0DE14E%7D.1440127948.JPG?AWSAccessKeyId=AKIAJKC5T2AUROR7LFKQ&amp;Expires=1483603487&amp;Signature=GPP3MWEa12NJlvmjJFTUlY8z0Vw%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8253" y="2076291"/>
            <a:ext cx="3905250" cy="2457451"/>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p:cNvSpPr/>
          <p:nvPr/>
        </p:nvSpPr>
        <p:spPr>
          <a:xfrm>
            <a:off x="5750551" y="5406918"/>
            <a:ext cx="6096000" cy="830997"/>
          </a:xfrm>
          <a:prstGeom prst="rect">
            <a:avLst/>
          </a:prstGeom>
        </p:spPr>
        <p:txBody>
          <a:bodyPr>
            <a:spAutoFit/>
          </a:bodyPr>
          <a:lstStyle/>
          <a:p>
            <a:r>
              <a:rPr lang="en-US" altLang="ko-KR" sz="1600" b="1" dirty="0">
                <a:solidFill>
                  <a:srgbClr val="444444"/>
                </a:solidFill>
                <a:latin typeface="Franklin Gothic Book" panose="020B0503020102020204" pitchFamily="34" charset="0"/>
              </a:rPr>
              <a:t>What is a Pulse?</a:t>
            </a:r>
            <a:r>
              <a:rPr lang="en-US" altLang="ko-KR" sz="1600" dirty="0">
                <a:latin typeface="Franklin Gothic Book" panose="020B0503020102020204" pitchFamily="34" charset="0"/>
              </a:rPr>
              <a:t/>
            </a:r>
            <a:br>
              <a:rPr lang="en-US" altLang="ko-KR" sz="1600" dirty="0">
                <a:latin typeface="Franklin Gothic Book" panose="020B0503020102020204" pitchFamily="34" charset="0"/>
              </a:rPr>
            </a:br>
            <a:r>
              <a:rPr lang="en-US" altLang="ko-KR" sz="1600" dirty="0">
                <a:solidFill>
                  <a:srgbClr val="444444"/>
                </a:solidFill>
                <a:latin typeface="Franklin Gothic Book" panose="020B0503020102020204" pitchFamily="34" charset="0"/>
              </a:rPr>
              <a:t>A pulse is a signal with a short time width. It is called a periodic pulse train when ON/OFF is repeated periodically.</a:t>
            </a:r>
            <a:endParaRPr lang="ko-KR" altLang="en-US" sz="1600">
              <a:latin typeface="Franklin Gothic Book" panose="020B0503020102020204" pitchFamily="34" charset="0"/>
            </a:endParaRPr>
          </a:p>
        </p:txBody>
      </p:sp>
      <p:pic>
        <p:nvPicPr>
          <p:cNvPr id="21508" name="Picture 4" descr="https://dzi3irdbkivnd.cloudfront.net/public/groupcourse/9330/curriculum/14382/groupactivity/177221/32792/%7B76382C30-9F06-41C7-A249-3D30EF0D385C%7D.1440852757.JPG?AWSAccessKeyId=AKIAJKC5T2AUROR7LFKQ&amp;Expires=1483603487&amp;Signature=iyb4RQfqeuDy2E4JaLVd9YuW5zk%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051" y="3823077"/>
            <a:ext cx="4762500" cy="2438400"/>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직선 연결선 42"/>
          <p:cNvCxnSpPr/>
          <p:nvPr/>
        </p:nvCxnSpPr>
        <p:spPr>
          <a:xfrm>
            <a:off x="394409" y="1824189"/>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48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299289" y="272534"/>
            <a:ext cx="2767424" cy="646331"/>
          </a:xfrm>
          <a:prstGeom prst="rect">
            <a:avLst/>
          </a:prstGeom>
        </p:spPr>
        <p:txBody>
          <a:bodyPr wrap="none">
            <a:spAutoFit/>
          </a:bodyPr>
          <a:lstStyle/>
          <a:p>
            <a:r>
              <a:rPr lang="en-US" altLang="ko-KR" b="1" dirty="0">
                <a:latin typeface="Franklin Gothic Book" panose="020B0503020102020204" pitchFamily="34" charset="0"/>
              </a:rPr>
              <a:t>Input Method </a:t>
            </a:r>
            <a:endParaRPr lang="en-US" altLang="ko-KR" b="1" dirty="0" smtClean="0">
              <a:latin typeface="Franklin Gothic Book" panose="020B0503020102020204" pitchFamily="34" charset="0"/>
            </a:endParaRPr>
          </a:p>
          <a:p>
            <a:r>
              <a:rPr lang="en-US" altLang="ko-KR" b="1" dirty="0" smtClean="0">
                <a:latin typeface="Franklin Gothic Book" panose="020B0503020102020204" pitchFamily="34" charset="0"/>
              </a:rPr>
              <a:t>(</a:t>
            </a:r>
            <a:r>
              <a:rPr lang="en-US" altLang="ko-KR" b="1" dirty="0">
                <a:latin typeface="Franklin Gothic Book" panose="020B0503020102020204" pitchFamily="34" charset="0"/>
              </a:rPr>
              <a:t>NPN Input and PNP Input</a:t>
            </a:r>
            <a:r>
              <a:rPr lang="en-US" altLang="ko-KR" b="1" dirty="0" smtClean="0">
                <a:latin typeface="Franklin Gothic Book" panose="020B0503020102020204" pitchFamily="34" charset="0"/>
              </a:rPr>
              <a:t>)</a:t>
            </a:r>
            <a:endParaRPr lang="en-US" altLang="ko-KR" b="1" dirty="0">
              <a:latin typeface="Franklin Gothic Book" panose="020B0503020102020204" pitchFamily="34" charset="0"/>
            </a:endParaRPr>
          </a:p>
        </p:txBody>
      </p:sp>
      <p:sp>
        <p:nvSpPr>
          <p:cNvPr id="5" name="직사각형 4"/>
          <p:cNvSpPr/>
          <p:nvPr/>
        </p:nvSpPr>
        <p:spPr>
          <a:xfrm>
            <a:off x="3710145" y="224643"/>
            <a:ext cx="7973855" cy="1323439"/>
          </a:xfrm>
          <a:prstGeom prst="rect">
            <a:avLst/>
          </a:prstGeom>
        </p:spPr>
        <p:txBody>
          <a:bodyPr wrap="square">
            <a:spAutoFit/>
          </a:bodyPr>
          <a:lstStyle/>
          <a:p>
            <a:r>
              <a:rPr lang="en-US" altLang="ko-KR" sz="1600" dirty="0">
                <a:latin typeface="Franklin Gothic Book" panose="020B0503020102020204" pitchFamily="34" charset="0"/>
              </a:rPr>
              <a:t>Counters receive signals from the input device by two methods: NPN input (No-voltage inputs) and PNP input (Voltage input).Both PNP and NPN input methods are used depending on regional safety and electrical standards. Some regions use both methods, some prefer NPN for mechanical contacts, and some prefer PNP for sensor inputs. Check standards to see which method is most appropriate in your region</a:t>
            </a:r>
            <a:r>
              <a:rPr lang="en-US" altLang="ko-KR" sz="1600" dirty="0" smtClean="0">
                <a:latin typeface="Franklin Gothic Book" panose="020B0503020102020204" pitchFamily="34" charset="0"/>
              </a:rPr>
              <a:t>.</a:t>
            </a:r>
            <a:endParaRPr lang="ko-KR" altLang="en-US" sz="1600">
              <a:latin typeface="Franklin Gothic Book" panose="020B0503020102020204" pitchFamily="34" charset="0"/>
            </a:endParaRPr>
          </a:p>
        </p:txBody>
      </p:sp>
      <p:sp>
        <p:nvSpPr>
          <p:cNvPr id="6" name="직사각형 5"/>
          <p:cNvSpPr/>
          <p:nvPr/>
        </p:nvSpPr>
        <p:spPr>
          <a:xfrm>
            <a:off x="299289" y="1994737"/>
            <a:ext cx="4857421" cy="615553"/>
          </a:xfrm>
          <a:prstGeom prst="rect">
            <a:avLst/>
          </a:prstGeom>
        </p:spPr>
        <p:txBody>
          <a:bodyPr wrap="square">
            <a:spAutoFit/>
          </a:bodyPr>
          <a:lstStyle/>
          <a:p>
            <a:pPr fontAlgn="t"/>
            <a:r>
              <a:rPr lang="en-US" altLang="ko-KR" b="1" dirty="0">
                <a:latin typeface="Franklin Gothic Book" panose="020B0503020102020204" pitchFamily="34" charset="0"/>
              </a:rPr>
              <a:t>NPN Input (No-voltage Input)</a:t>
            </a:r>
            <a:r>
              <a:rPr lang="en-US" altLang="ko-KR" dirty="0">
                <a:latin typeface="Franklin Gothic Book" panose="020B0503020102020204" pitchFamily="34" charset="0"/>
              </a:rPr>
              <a:t/>
            </a:r>
            <a:br>
              <a:rPr lang="en-US" altLang="ko-KR" dirty="0">
                <a:latin typeface="Franklin Gothic Book" panose="020B0503020102020204" pitchFamily="34" charset="0"/>
              </a:rPr>
            </a:br>
            <a:r>
              <a:rPr lang="en-US" altLang="ko-KR" sz="1600" dirty="0">
                <a:latin typeface="Franklin Gothic Book" panose="020B0503020102020204" pitchFamily="34" charset="0"/>
              </a:rPr>
              <a:t>It is not necessary to connect an external power supply</a:t>
            </a:r>
            <a:r>
              <a:rPr lang="en-US" altLang="ko-KR" sz="1600" dirty="0" smtClean="0">
                <a:latin typeface="Franklin Gothic Book" panose="020B0503020102020204" pitchFamily="34" charset="0"/>
              </a:rPr>
              <a:t>.</a:t>
            </a:r>
            <a:endParaRPr lang="en-US" altLang="ko-KR" sz="1600" dirty="0">
              <a:latin typeface="Franklin Gothic Book" panose="020B0503020102020204" pitchFamily="34" charset="0"/>
            </a:endParaRPr>
          </a:p>
        </p:txBody>
      </p:sp>
      <p:sp>
        <p:nvSpPr>
          <p:cNvPr id="7" name="직사각형 6"/>
          <p:cNvSpPr/>
          <p:nvPr/>
        </p:nvSpPr>
        <p:spPr>
          <a:xfrm>
            <a:off x="299289" y="4499429"/>
            <a:ext cx="4195140" cy="1107996"/>
          </a:xfrm>
          <a:prstGeom prst="rect">
            <a:avLst/>
          </a:prstGeom>
        </p:spPr>
        <p:txBody>
          <a:bodyPr wrap="square">
            <a:spAutoFit/>
          </a:bodyPr>
          <a:lstStyle/>
          <a:p>
            <a:r>
              <a:rPr lang="en-US" altLang="ko-KR" b="1" dirty="0">
                <a:latin typeface="Franklin Gothic Book" panose="020B0503020102020204" pitchFamily="34" charset="0"/>
              </a:rPr>
              <a:t>PNP Input (Voltage Input)</a:t>
            </a:r>
            <a:br>
              <a:rPr lang="en-US" altLang="ko-KR" b="1" dirty="0">
                <a:latin typeface="Franklin Gothic Book" panose="020B0503020102020204" pitchFamily="34" charset="0"/>
              </a:rPr>
            </a:br>
            <a:r>
              <a:rPr lang="en-US" altLang="ko-KR" sz="1600" dirty="0">
                <a:latin typeface="Franklin Gothic Book" panose="020B0503020102020204" pitchFamily="34" charset="0"/>
              </a:rPr>
              <a:t>It is necessary to connect an external power supply to supply power to the input circuit.</a:t>
            </a:r>
            <a:endParaRPr lang="ko-KR" altLang="en-US" sz="1600">
              <a:latin typeface="Franklin Gothic Book" panose="020B0503020102020204" pitchFamily="34" charset="0"/>
            </a:endParaRPr>
          </a:p>
        </p:txBody>
      </p:sp>
      <p:pic>
        <p:nvPicPr>
          <p:cNvPr id="3" name="그림 2"/>
          <p:cNvPicPr>
            <a:picLocks noChangeAspect="1"/>
          </p:cNvPicPr>
          <p:nvPr/>
        </p:nvPicPr>
        <p:blipFill rotWithShape="1">
          <a:blip r:embed="rId2"/>
          <a:srcRect l="7844" t="27998" r="27421" b="36866"/>
          <a:stretch/>
        </p:blipFill>
        <p:spPr>
          <a:xfrm>
            <a:off x="5156709" y="1994737"/>
            <a:ext cx="6671338" cy="1924120"/>
          </a:xfrm>
          <a:prstGeom prst="rect">
            <a:avLst/>
          </a:prstGeom>
        </p:spPr>
      </p:pic>
      <p:pic>
        <p:nvPicPr>
          <p:cNvPr id="8" name="그림 7"/>
          <p:cNvPicPr>
            <a:picLocks noChangeAspect="1"/>
          </p:cNvPicPr>
          <p:nvPr/>
        </p:nvPicPr>
        <p:blipFill rotWithShape="1">
          <a:blip r:embed="rId3"/>
          <a:srcRect l="26086" t="27969" r="9402" b="37493"/>
          <a:stretch/>
        </p:blipFill>
        <p:spPr>
          <a:xfrm>
            <a:off x="5156709" y="4499429"/>
            <a:ext cx="6650247" cy="1891882"/>
          </a:xfrm>
          <a:prstGeom prst="rect">
            <a:avLst/>
          </a:prstGeom>
        </p:spPr>
      </p:pic>
      <p:cxnSp>
        <p:nvCxnSpPr>
          <p:cNvPr id="13" name="직선 연결선 12"/>
          <p:cNvCxnSpPr/>
          <p:nvPr/>
        </p:nvCxnSpPr>
        <p:spPr>
          <a:xfrm>
            <a:off x="360000" y="159755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977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455280" y="360000"/>
            <a:ext cx="1597553" cy="369332"/>
          </a:xfrm>
          <a:prstGeom prst="rect">
            <a:avLst/>
          </a:prstGeom>
        </p:spPr>
        <p:txBody>
          <a:bodyPr wrap="none">
            <a:spAutoFit/>
          </a:bodyPr>
          <a:lstStyle/>
          <a:p>
            <a:r>
              <a:rPr lang="en-US" altLang="ko-KR" b="1" dirty="0">
                <a:latin typeface="Franklin Gothic Book" panose="020B0503020102020204" pitchFamily="34" charset="0"/>
              </a:rPr>
              <a:t>Control Output</a:t>
            </a:r>
          </a:p>
        </p:txBody>
      </p:sp>
      <p:sp>
        <p:nvSpPr>
          <p:cNvPr id="5" name="직사각형 4"/>
          <p:cNvSpPr/>
          <p:nvPr/>
        </p:nvSpPr>
        <p:spPr>
          <a:xfrm>
            <a:off x="2495549" y="360000"/>
            <a:ext cx="8665937" cy="830997"/>
          </a:xfrm>
          <a:prstGeom prst="rect">
            <a:avLst/>
          </a:prstGeom>
        </p:spPr>
        <p:txBody>
          <a:bodyPr wrap="square">
            <a:spAutoFit/>
          </a:bodyPr>
          <a:lstStyle/>
          <a:p>
            <a:pPr fontAlgn="t"/>
            <a:r>
              <a:rPr lang="en-US" altLang="ko-KR" sz="1600" dirty="0">
                <a:latin typeface="Franklin Gothic Book" panose="020B0503020102020204" pitchFamily="34" charset="0"/>
              </a:rPr>
              <a:t>Control outputs are signals that the counter sends when its present value reaches its set value. Counters have two types of outputs: </a:t>
            </a:r>
            <a:r>
              <a:rPr lang="en-US" altLang="ko-KR" sz="1600" b="1" dirty="0">
                <a:latin typeface="Franklin Gothic Book" panose="020B0503020102020204" pitchFamily="34" charset="0"/>
              </a:rPr>
              <a:t>contact</a:t>
            </a:r>
            <a:r>
              <a:rPr lang="en-US" altLang="ko-KR" sz="1600" dirty="0">
                <a:latin typeface="Franklin Gothic Book" panose="020B0503020102020204" pitchFamily="34" charset="0"/>
              </a:rPr>
              <a:t> or </a:t>
            </a:r>
            <a:r>
              <a:rPr lang="en-US" altLang="ko-KR" sz="1600" b="1" dirty="0">
                <a:latin typeface="Franklin Gothic Book" panose="020B0503020102020204" pitchFamily="34" charset="0"/>
              </a:rPr>
              <a:t>transistor</a:t>
            </a:r>
            <a:r>
              <a:rPr lang="en-US" altLang="ko-KR" sz="1600" dirty="0">
                <a:latin typeface="Franklin Gothic Book" panose="020B0503020102020204" pitchFamily="34" charset="0"/>
              </a:rPr>
              <a:t>. Select counters according to the type of output device and switching frequency</a:t>
            </a:r>
            <a:r>
              <a:rPr lang="en-US" altLang="ko-KR" sz="1600" dirty="0" smtClean="0">
                <a:latin typeface="Franklin Gothic Book" panose="020B0503020102020204" pitchFamily="34" charset="0"/>
              </a:rPr>
              <a:t>.</a:t>
            </a:r>
            <a:endParaRPr lang="en-US" altLang="ko-KR" sz="1600" dirty="0">
              <a:latin typeface="Franklin Gothic Book" panose="020B0503020102020204" pitchFamily="34" charset="0"/>
            </a:endParaRPr>
          </a:p>
        </p:txBody>
      </p:sp>
      <p:sp>
        <p:nvSpPr>
          <p:cNvPr id="6" name="직사각형 5"/>
          <p:cNvSpPr/>
          <p:nvPr/>
        </p:nvSpPr>
        <p:spPr>
          <a:xfrm>
            <a:off x="455280" y="2153335"/>
            <a:ext cx="10430434" cy="369332"/>
          </a:xfrm>
          <a:prstGeom prst="rect">
            <a:avLst/>
          </a:prstGeom>
        </p:spPr>
        <p:txBody>
          <a:bodyPr wrap="square">
            <a:spAutoFit/>
          </a:bodyPr>
          <a:lstStyle/>
          <a:p>
            <a:r>
              <a:rPr lang="en-US" altLang="ko-KR" b="1" dirty="0">
                <a:latin typeface="Franklin Gothic Book" panose="020B0503020102020204" pitchFamily="34" charset="0"/>
              </a:rPr>
              <a:t>Example of contact </a:t>
            </a:r>
            <a:r>
              <a:rPr lang="en-US" altLang="ko-KR" b="1" dirty="0" smtClean="0">
                <a:latin typeface="Franklin Gothic Book" panose="020B0503020102020204" pitchFamily="34" charset="0"/>
              </a:rPr>
              <a:t>output		             Example </a:t>
            </a:r>
            <a:r>
              <a:rPr lang="en-US" altLang="ko-KR" b="1" dirty="0">
                <a:latin typeface="Franklin Gothic Book" panose="020B0503020102020204" pitchFamily="34" charset="0"/>
              </a:rPr>
              <a:t>of non-contact output</a:t>
            </a:r>
            <a:endParaRPr lang="ko-KR" altLang="en-US" b="1">
              <a:latin typeface="Franklin Gothic Book" panose="020B0503020102020204" pitchFamily="34" charset="0"/>
            </a:endParaRPr>
          </a:p>
        </p:txBody>
      </p:sp>
      <p:grpSp>
        <p:nvGrpSpPr>
          <p:cNvPr id="10" name="그룹 9"/>
          <p:cNvGrpSpPr/>
          <p:nvPr/>
        </p:nvGrpSpPr>
        <p:grpSpPr>
          <a:xfrm>
            <a:off x="455281" y="2706913"/>
            <a:ext cx="5031120" cy="2960701"/>
            <a:chOff x="455281" y="2706913"/>
            <a:chExt cx="5031120" cy="2960701"/>
          </a:xfrm>
        </p:grpSpPr>
        <p:pic>
          <p:nvPicPr>
            <p:cNvPr id="3" name="그림 2"/>
            <p:cNvPicPr>
              <a:picLocks noChangeAspect="1"/>
            </p:cNvPicPr>
            <p:nvPr/>
          </p:nvPicPr>
          <p:blipFill rotWithShape="1">
            <a:blip r:embed="rId2"/>
            <a:srcRect l="12962" t="22109" r="32982" b="18027"/>
            <a:stretch/>
          </p:blipFill>
          <p:spPr>
            <a:xfrm>
              <a:off x="455281" y="2706913"/>
              <a:ext cx="5031120" cy="2960701"/>
            </a:xfrm>
            <a:prstGeom prst="rect">
              <a:avLst/>
            </a:prstGeom>
          </p:spPr>
        </p:pic>
        <p:sp>
          <p:nvSpPr>
            <p:cNvPr id="9" name="타원 8"/>
            <p:cNvSpPr/>
            <p:nvPr/>
          </p:nvSpPr>
          <p:spPr>
            <a:xfrm>
              <a:off x="827313" y="3294742"/>
              <a:ext cx="1262744" cy="1436915"/>
            </a:xfrm>
            <a:prstGeom prst="ellipse">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Franklin Gothic Book" panose="020B0503020102020204" pitchFamily="34" charset="0"/>
              </a:endParaRPr>
            </a:p>
          </p:txBody>
        </p:sp>
      </p:grpSp>
      <p:grpSp>
        <p:nvGrpSpPr>
          <p:cNvPr id="11" name="그룹 10"/>
          <p:cNvGrpSpPr/>
          <p:nvPr/>
        </p:nvGrpSpPr>
        <p:grpSpPr>
          <a:xfrm>
            <a:off x="6168571" y="2706913"/>
            <a:ext cx="5112983" cy="2960701"/>
            <a:chOff x="6168571" y="2706913"/>
            <a:chExt cx="5112983" cy="2960701"/>
          </a:xfrm>
        </p:grpSpPr>
        <p:pic>
          <p:nvPicPr>
            <p:cNvPr id="8" name="그림 7"/>
            <p:cNvPicPr>
              <a:picLocks noChangeAspect="1"/>
            </p:cNvPicPr>
            <p:nvPr/>
          </p:nvPicPr>
          <p:blipFill rotWithShape="1">
            <a:blip r:embed="rId3"/>
            <a:srcRect l="12071" t="31947" r="33761" b="9027"/>
            <a:stretch/>
          </p:blipFill>
          <p:spPr>
            <a:xfrm>
              <a:off x="6168571" y="2706913"/>
              <a:ext cx="5112983" cy="2960701"/>
            </a:xfrm>
            <a:prstGeom prst="rect">
              <a:avLst/>
            </a:prstGeom>
          </p:spPr>
        </p:pic>
        <p:sp>
          <p:nvSpPr>
            <p:cNvPr id="13" name="타원 12"/>
            <p:cNvSpPr/>
            <p:nvPr/>
          </p:nvSpPr>
          <p:spPr>
            <a:xfrm>
              <a:off x="6712855" y="3294742"/>
              <a:ext cx="1690915" cy="1683658"/>
            </a:xfrm>
            <a:prstGeom prst="ellipse">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Franklin Gothic Book" panose="020B0503020102020204" pitchFamily="34" charset="0"/>
              </a:endParaRPr>
            </a:p>
          </p:txBody>
        </p:sp>
      </p:grpSp>
      <p:cxnSp>
        <p:nvCxnSpPr>
          <p:cNvPr id="15" name="직선 연결선 14"/>
          <p:cNvCxnSpPr/>
          <p:nvPr/>
        </p:nvCxnSpPr>
        <p:spPr>
          <a:xfrm>
            <a:off x="360000" y="159755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061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302880" y="386834"/>
            <a:ext cx="1544141" cy="369332"/>
          </a:xfrm>
          <a:prstGeom prst="rect">
            <a:avLst/>
          </a:prstGeom>
        </p:spPr>
        <p:txBody>
          <a:bodyPr wrap="none">
            <a:spAutoFit/>
          </a:bodyPr>
          <a:lstStyle/>
          <a:p>
            <a:r>
              <a:rPr lang="en-US" altLang="ko-KR" b="1" dirty="0">
                <a:latin typeface="Franklin Gothic Book" panose="020B0503020102020204" pitchFamily="34" charset="0"/>
              </a:rPr>
              <a:t>Reset Method</a:t>
            </a:r>
          </a:p>
        </p:txBody>
      </p:sp>
      <p:sp>
        <p:nvSpPr>
          <p:cNvPr id="5" name="직사각형 4"/>
          <p:cNvSpPr/>
          <p:nvPr/>
        </p:nvSpPr>
        <p:spPr>
          <a:xfrm>
            <a:off x="3276600" y="386834"/>
            <a:ext cx="8401050" cy="584775"/>
          </a:xfrm>
          <a:prstGeom prst="rect">
            <a:avLst/>
          </a:prstGeom>
        </p:spPr>
        <p:txBody>
          <a:bodyPr wrap="square">
            <a:spAutoFit/>
          </a:bodyPr>
          <a:lstStyle/>
          <a:p>
            <a:r>
              <a:rPr lang="en-US" altLang="ko-KR" sz="1600" dirty="0">
                <a:latin typeface="Franklin Gothic Book" panose="020B0503020102020204" pitchFamily="34" charset="0"/>
              </a:rPr>
              <a:t>Reset refers to returning "Present value" and "Output" to their initial states before count start. There are four reset methods.</a:t>
            </a:r>
            <a:endParaRPr lang="ko-KR" altLang="en-US" sz="1600">
              <a:latin typeface="Franklin Gothic Book" panose="020B0503020102020204" pitchFamily="34" charset="0"/>
            </a:endParaRPr>
          </a:p>
        </p:txBody>
      </p:sp>
      <p:sp>
        <p:nvSpPr>
          <p:cNvPr id="6" name="직사각형 5"/>
          <p:cNvSpPr/>
          <p:nvPr/>
        </p:nvSpPr>
        <p:spPr>
          <a:xfrm>
            <a:off x="302880" y="1260709"/>
            <a:ext cx="3036766" cy="1107996"/>
          </a:xfrm>
          <a:prstGeom prst="rect">
            <a:avLst/>
          </a:prstGeom>
        </p:spPr>
        <p:txBody>
          <a:bodyPr wrap="square">
            <a:spAutoFit/>
          </a:bodyPr>
          <a:lstStyle/>
          <a:p>
            <a:r>
              <a:rPr lang="en-US" altLang="ko-KR" b="1" dirty="0">
                <a:latin typeface="Franklin Gothic Book" panose="020B0503020102020204" pitchFamily="34" charset="0"/>
              </a:rPr>
              <a:t>1.  Manual reset</a:t>
            </a:r>
            <a:r>
              <a:rPr lang="en-US" altLang="ko-KR" dirty="0">
                <a:latin typeface="Franklin Gothic Book" panose="020B0503020102020204" pitchFamily="34" charset="0"/>
              </a:rPr>
              <a:t/>
            </a:r>
            <a:br>
              <a:rPr lang="en-US" altLang="ko-KR" dirty="0">
                <a:latin typeface="Franklin Gothic Book" panose="020B0503020102020204" pitchFamily="34" charset="0"/>
              </a:rPr>
            </a:br>
            <a:r>
              <a:rPr lang="en-US" altLang="ko-KR" sz="1600" dirty="0">
                <a:latin typeface="Franklin Gothic Book" panose="020B0503020102020204" pitchFamily="34" charset="0"/>
              </a:rPr>
              <a:t>Resets the counter by pressing the reset key on the front of the counter.</a:t>
            </a:r>
            <a:endParaRPr lang="ko-KR" altLang="en-US" sz="1600">
              <a:latin typeface="Franklin Gothic Book" panose="020B0503020102020204" pitchFamily="34" charset="0"/>
            </a:endParaRPr>
          </a:p>
        </p:txBody>
      </p:sp>
      <p:sp>
        <p:nvSpPr>
          <p:cNvPr id="7" name="직사각형 6"/>
          <p:cNvSpPr/>
          <p:nvPr/>
        </p:nvSpPr>
        <p:spPr>
          <a:xfrm>
            <a:off x="3603174" y="1260709"/>
            <a:ext cx="3276600" cy="1354217"/>
          </a:xfrm>
          <a:prstGeom prst="rect">
            <a:avLst/>
          </a:prstGeom>
        </p:spPr>
        <p:txBody>
          <a:bodyPr wrap="square">
            <a:spAutoFit/>
          </a:bodyPr>
          <a:lstStyle/>
          <a:p>
            <a:r>
              <a:rPr lang="en-US" altLang="ko-KR" b="1" dirty="0">
                <a:latin typeface="Franklin Gothic Book" panose="020B0503020102020204" pitchFamily="34" charset="0"/>
              </a:rPr>
              <a:t>2.  External reset</a:t>
            </a:r>
            <a:r>
              <a:rPr lang="en-US" altLang="ko-KR" dirty="0">
                <a:latin typeface="Franklin Gothic Book" panose="020B0503020102020204" pitchFamily="34" charset="0"/>
              </a:rPr>
              <a:t/>
            </a:r>
            <a:br>
              <a:rPr lang="en-US" altLang="ko-KR" dirty="0">
                <a:latin typeface="Franklin Gothic Book" panose="020B0503020102020204" pitchFamily="34" charset="0"/>
              </a:rPr>
            </a:br>
            <a:r>
              <a:rPr lang="en-US" altLang="ko-KR" sz="1600" dirty="0">
                <a:latin typeface="Franklin Gothic Book" panose="020B0503020102020204" pitchFamily="34" charset="0"/>
              </a:rPr>
              <a:t>Resets the counter by providing a signal(momentary or maintained) from an external input device to the reset input signal terminal.</a:t>
            </a:r>
            <a:endParaRPr lang="ko-KR" altLang="en-US" sz="1600">
              <a:latin typeface="Franklin Gothic Book" panose="020B0503020102020204" pitchFamily="34" charset="0"/>
            </a:endParaRPr>
          </a:p>
        </p:txBody>
      </p:sp>
      <p:pic>
        <p:nvPicPr>
          <p:cNvPr id="28676" name="Picture 4" descr="https://dzi3irdbkivnd.cloudfront.net/public/groupcourse/9330/curriculum/14382/groupactivity/177224/32792/%7B2E5F1A30-75FB-48FB-9FCA-8C95F0D64A2C%7D.1440814656.JPG?AWSAccessKeyId=AKIAJKC5T2AUROR7LFKQ&amp;Expires=1482898100&amp;Signature=XUwwEmz54e8v3CE1bm%2B9%2F1%2FIGfI%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174" y="3265036"/>
            <a:ext cx="3062699" cy="2988000"/>
          </a:xfrm>
          <a:prstGeom prst="rect">
            <a:avLst/>
          </a:prstGeom>
          <a:noFill/>
          <a:extLst>
            <a:ext uri="{909E8E84-426E-40DD-AFC4-6F175D3DCCD1}">
              <a14:hiddenFill xmlns:a14="http://schemas.microsoft.com/office/drawing/2010/main">
                <a:solidFill>
                  <a:srgbClr val="FFFFFF"/>
                </a:solidFill>
              </a14:hiddenFill>
            </a:ext>
          </a:extLst>
        </p:spPr>
      </p:pic>
      <p:sp>
        <p:nvSpPr>
          <p:cNvPr id="8" name="직사각형 7"/>
          <p:cNvSpPr/>
          <p:nvPr/>
        </p:nvSpPr>
        <p:spPr>
          <a:xfrm>
            <a:off x="7317470" y="1260709"/>
            <a:ext cx="4352925" cy="1107996"/>
          </a:xfrm>
          <a:prstGeom prst="rect">
            <a:avLst/>
          </a:prstGeom>
        </p:spPr>
        <p:txBody>
          <a:bodyPr wrap="square">
            <a:spAutoFit/>
          </a:bodyPr>
          <a:lstStyle/>
          <a:p>
            <a:r>
              <a:rPr lang="en-US" altLang="ko-KR" b="1" dirty="0">
                <a:latin typeface="Franklin Gothic Book" panose="020B0503020102020204" pitchFamily="34" charset="0"/>
              </a:rPr>
              <a:t>3.  Automatic reset</a:t>
            </a:r>
            <a:r>
              <a:rPr lang="en-US" altLang="ko-KR" dirty="0">
                <a:latin typeface="Franklin Gothic Book" panose="020B0503020102020204" pitchFamily="34" charset="0"/>
              </a:rPr>
              <a:t/>
            </a:r>
            <a:br>
              <a:rPr lang="en-US" altLang="ko-KR" dirty="0">
                <a:latin typeface="Franklin Gothic Book" panose="020B0503020102020204" pitchFamily="34" charset="0"/>
              </a:rPr>
            </a:br>
            <a:r>
              <a:rPr lang="en-US" altLang="ko-KR" sz="1600" dirty="0">
                <a:latin typeface="Franklin Gothic Book" panose="020B0503020102020204" pitchFamily="34" charset="0"/>
              </a:rPr>
              <a:t>Performs automatic reset when the set value is reached. (It will be covered with details later in this course). </a:t>
            </a:r>
            <a:endParaRPr lang="ko-KR" altLang="en-US" sz="1600">
              <a:latin typeface="Franklin Gothic Book" panose="020B0503020102020204" pitchFamily="34" charset="0"/>
            </a:endParaRPr>
          </a:p>
        </p:txBody>
      </p:sp>
      <p:sp>
        <p:nvSpPr>
          <p:cNvPr id="9" name="직사각형 8"/>
          <p:cNvSpPr/>
          <p:nvPr/>
        </p:nvSpPr>
        <p:spPr>
          <a:xfrm>
            <a:off x="7317469" y="2515825"/>
            <a:ext cx="4569731" cy="861774"/>
          </a:xfrm>
          <a:prstGeom prst="rect">
            <a:avLst/>
          </a:prstGeom>
        </p:spPr>
        <p:txBody>
          <a:bodyPr wrap="square">
            <a:spAutoFit/>
          </a:bodyPr>
          <a:lstStyle/>
          <a:p>
            <a:r>
              <a:rPr lang="en-US" altLang="ko-KR" b="1" dirty="0">
                <a:latin typeface="Franklin Gothic Book" panose="020B0503020102020204" pitchFamily="34" charset="0"/>
              </a:rPr>
              <a:t>4.  Power-on reset (Selected Models)</a:t>
            </a:r>
            <a:r>
              <a:rPr lang="en-US" altLang="ko-KR" dirty="0">
                <a:latin typeface="Franklin Gothic Book" panose="020B0503020102020204" pitchFamily="34" charset="0"/>
              </a:rPr>
              <a:t/>
            </a:r>
            <a:br>
              <a:rPr lang="en-US" altLang="ko-KR" dirty="0">
                <a:latin typeface="Franklin Gothic Book" panose="020B0503020102020204" pitchFamily="34" charset="0"/>
              </a:rPr>
            </a:br>
            <a:r>
              <a:rPr lang="en-US" altLang="ko-KR" sz="1600" dirty="0">
                <a:latin typeface="Franklin Gothic Book" panose="020B0503020102020204" pitchFamily="34" charset="0"/>
              </a:rPr>
              <a:t>Resets the counter by turning OFF and then ON the power to the counter. </a:t>
            </a:r>
            <a:endParaRPr lang="ko-KR" altLang="en-US" sz="1600">
              <a:latin typeface="Franklin Gothic Book" panose="020B0503020102020204" pitchFamily="34" charset="0"/>
            </a:endParaRPr>
          </a:p>
        </p:txBody>
      </p:sp>
      <p:sp>
        <p:nvSpPr>
          <p:cNvPr id="10" name="직사각형 9"/>
          <p:cNvSpPr/>
          <p:nvPr/>
        </p:nvSpPr>
        <p:spPr>
          <a:xfrm>
            <a:off x="7317469" y="4727092"/>
            <a:ext cx="4685845" cy="1600438"/>
          </a:xfrm>
          <a:prstGeom prst="rect">
            <a:avLst/>
          </a:prstGeom>
        </p:spPr>
        <p:txBody>
          <a:bodyPr wrap="square">
            <a:spAutoFit/>
          </a:bodyPr>
          <a:lstStyle/>
          <a:p>
            <a:pPr fontAlgn="t"/>
            <a:r>
              <a:rPr lang="en-US" altLang="ko-KR" b="1" dirty="0">
                <a:latin typeface="Franklin Gothic Book" panose="020B0503020102020204" pitchFamily="34" charset="0"/>
              </a:rPr>
              <a:t>Memory Backup Function</a:t>
            </a:r>
            <a:r>
              <a:rPr lang="en-US" altLang="ko-KR" dirty="0">
                <a:latin typeface="Franklin Gothic Book" panose="020B0503020102020204" pitchFamily="34" charset="0"/>
              </a:rPr>
              <a:t/>
            </a:r>
            <a:br>
              <a:rPr lang="en-US" altLang="ko-KR" dirty="0">
                <a:latin typeface="Franklin Gothic Book" panose="020B0503020102020204" pitchFamily="34" charset="0"/>
              </a:rPr>
            </a:br>
            <a:r>
              <a:rPr lang="en-US" altLang="ko-KR" sz="1600" dirty="0">
                <a:latin typeface="Franklin Gothic Book" panose="020B0503020102020204" pitchFamily="34" charset="0"/>
              </a:rPr>
              <a:t>This function can memorize the count value even while the power is OFF. When power supply is resumed after being turned OFF partway into the process, the count value before the power was turned OFF is displayed</a:t>
            </a:r>
            <a:r>
              <a:rPr lang="en-US" altLang="ko-KR" sz="1600" dirty="0" smtClean="0">
                <a:latin typeface="Franklin Gothic Book" panose="020B0503020102020204" pitchFamily="34" charset="0"/>
              </a:rPr>
              <a:t>.</a:t>
            </a:r>
            <a:endParaRPr lang="en-US" altLang="ko-KR" sz="1600" dirty="0">
              <a:latin typeface="Franklin Gothic Book" panose="020B0503020102020204" pitchFamily="34" charset="0"/>
            </a:endParaRPr>
          </a:p>
        </p:txBody>
      </p:sp>
      <p:cxnSp>
        <p:nvCxnSpPr>
          <p:cNvPr id="11" name="직선 연결선 10"/>
          <p:cNvCxnSpPr/>
          <p:nvPr/>
        </p:nvCxnSpPr>
        <p:spPr>
          <a:xfrm>
            <a:off x="229136" y="1097489"/>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그림 11"/>
          <p:cNvPicPr>
            <a:picLocks noChangeAspect="1"/>
          </p:cNvPicPr>
          <p:nvPr/>
        </p:nvPicPr>
        <p:blipFill>
          <a:blip r:embed="rId3"/>
          <a:stretch>
            <a:fillRect/>
          </a:stretch>
        </p:blipFill>
        <p:spPr>
          <a:xfrm>
            <a:off x="4830405" y="4127773"/>
            <a:ext cx="743877" cy="705484"/>
          </a:xfrm>
          <a:prstGeom prst="rect">
            <a:avLst/>
          </a:prstGeom>
        </p:spPr>
      </p:pic>
      <p:pic>
        <p:nvPicPr>
          <p:cNvPr id="15" name="그림 14"/>
          <p:cNvPicPr>
            <a:picLocks noChangeAspect="1"/>
          </p:cNvPicPr>
          <p:nvPr/>
        </p:nvPicPr>
        <p:blipFill>
          <a:blip r:embed="rId3"/>
          <a:stretch>
            <a:fillRect/>
          </a:stretch>
        </p:blipFill>
        <p:spPr>
          <a:xfrm>
            <a:off x="5640038" y="4127773"/>
            <a:ext cx="743877" cy="705484"/>
          </a:xfrm>
          <a:prstGeom prst="rect">
            <a:avLst/>
          </a:prstGeom>
        </p:spPr>
      </p:pic>
      <p:grpSp>
        <p:nvGrpSpPr>
          <p:cNvPr id="2" name="그룹 1"/>
          <p:cNvGrpSpPr/>
          <p:nvPr/>
        </p:nvGrpSpPr>
        <p:grpSpPr>
          <a:xfrm>
            <a:off x="302880" y="3488554"/>
            <a:ext cx="3041590" cy="2689406"/>
            <a:chOff x="302880" y="3488554"/>
            <a:chExt cx="3041590" cy="2689406"/>
          </a:xfrm>
        </p:grpSpPr>
        <p:pic>
          <p:nvPicPr>
            <p:cNvPr id="14" name="그림 13"/>
            <p:cNvPicPr>
              <a:picLocks noChangeAspect="1"/>
            </p:cNvPicPr>
            <p:nvPr/>
          </p:nvPicPr>
          <p:blipFill>
            <a:blip r:embed="rId4"/>
            <a:stretch>
              <a:fillRect/>
            </a:stretch>
          </p:blipFill>
          <p:spPr>
            <a:xfrm>
              <a:off x="302880" y="3488554"/>
              <a:ext cx="3041590" cy="2689406"/>
            </a:xfrm>
            <a:prstGeom prst="rect">
              <a:avLst/>
            </a:prstGeom>
          </p:spPr>
        </p:pic>
        <p:sp>
          <p:nvSpPr>
            <p:cNvPr id="3" name="타원 2"/>
            <p:cNvSpPr/>
            <p:nvPr/>
          </p:nvSpPr>
          <p:spPr>
            <a:xfrm>
              <a:off x="2634125" y="5319967"/>
              <a:ext cx="624114" cy="566057"/>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6" name="직사각형 15"/>
          <p:cNvSpPr/>
          <p:nvPr/>
        </p:nvSpPr>
        <p:spPr>
          <a:xfrm>
            <a:off x="4830405" y="3518669"/>
            <a:ext cx="381676" cy="184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9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reset</a:t>
            </a:r>
            <a:endParaRPr lang="ko-KR" altLang="en-US" sz="900" b="1" dirty="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19" name="직사각형 18"/>
          <p:cNvSpPr/>
          <p:nvPr/>
        </p:nvSpPr>
        <p:spPr>
          <a:xfrm>
            <a:off x="5204461" y="3526289"/>
            <a:ext cx="342490" cy="184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9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start</a:t>
            </a:r>
            <a:endParaRPr lang="ko-KR" altLang="en-US" sz="900" b="1" dirty="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20" name="직사각형 19"/>
          <p:cNvSpPr/>
          <p:nvPr/>
        </p:nvSpPr>
        <p:spPr>
          <a:xfrm>
            <a:off x="5508850" y="3526289"/>
            <a:ext cx="361003" cy="184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900" b="1" dirty="0" smtClean="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rPr>
              <a:t>stop</a:t>
            </a:r>
            <a:endParaRPr lang="ko-KR" altLang="en-US" sz="900" b="1" dirty="0">
              <a:solidFill>
                <a:srgbClr val="C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spTree>
    <p:extLst>
      <p:ext uri="{BB962C8B-B14F-4D97-AF65-F5344CB8AC3E}">
        <p14:creationId xmlns:p14="http://schemas.microsoft.com/office/powerpoint/2010/main" val="1395019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360000" y="360000"/>
            <a:ext cx="2632452" cy="369332"/>
          </a:xfrm>
          <a:prstGeom prst="rect">
            <a:avLst/>
          </a:prstGeom>
        </p:spPr>
        <p:txBody>
          <a:bodyPr wrap="none">
            <a:spAutoFit/>
          </a:bodyPr>
          <a:lstStyle/>
          <a:p>
            <a:r>
              <a:rPr lang="en-US" altLang="ko-KR" b="1" dirty="0">
                <a:latin typeface="Franklin Gothic Book" panose="020B0503020102020204" pitchFamily="34" charset="0"/>
              </a:rPr>
              <a:t>What Is Counting Speed?</a:t>
            </a:r>
          </a:p>
        </p:txBody>
      </p:sp>
      <p:sp>
        <p:nvSpPr>
          <p:cNvPr id="5" name="직사각형 4"/>
          <p:cNvSpPr/>
          <p:nvPr/>
        </p:nvSpPr>
        <p:spPr>
          <a:xfrm>
            <a:off x="321562" y="942550"/>
            <a:ext cx="10884215" cy="1354217"/>
          </a:xfrm>
          <a:prstGeom prst="rect">
            <a:avLst/>
          </a:prstGeom>
        </p:spPr>
        <p:txBody>
          <a:bodyPr wrap="square">
            <a:spAutoFit/>
          </a:bodyPr>
          <a:lstStyle/>
          <a:p>
            <a:pPr marL="342900" indent="-342900">
              <a:buAutoNum type="arabicPeriod"/>
            </a:pPr>
            <a:r>
              <a:rPr lang="en-US" altLang="ko-KR" b="1" dirty="0" smtClean="0">
                <a:latin typeface="Franklin Gothic Book" panose="020B0503020102020204" pitchFamily="34" charset="0"/>
              </a:rPr>
              <a:t>The </a:t>
            </a:r>
            <a:r>
              <a:rPr lang="en-US" altLang="ko-KR" b="1" dirty="0">
                <a:latin typeface="Franklin Gothic Book" panose="020B0503020102020204" pitchFamily="34" charset="0"/>
              </a:rPr>
              <a:t>counting speed is the maximum number of input signals that the counter can count in one second</a:t>
            </a:r>
            <a:r>
              <a:rPr lang="en-US" altLang="ko-KR" dirty="0">
                <a:latin typeface="Franklin Gothic Book" panose="020B0503020102020204" pitchFamily="34" charset="0"/>
              </a:rPr>
              <a:t>. </a:t>
            </a:r>
            <a:endParaRPr lang="en-US" altLang="ko-KR" dirty="0" smtClean="0">
              <a:latin typeface="Franklin Gothic Book" panose="020B0503020102020204" pitchFamily="34" charset="0"/>
            </a:endParaRPr>
          </a:p>
          <a:p>
            <a:r>
              <a:rPr lang="en-US" altLang="ko-KR" sz="1600" dirty="0">
                <a:latin typeface="Franklin Gothic Book" panose="020B0503020102020204" pitchFamily="34" charset="0"/>
              </a:rPr>
              <a:t/>
            </a:r>
            <a:br>
              <a:rPr lang="en-US" altLang="ko-KR" sz="1600" dirty="0">
                <a:latin typeface="Franklin Gothic Book" panose="020B0503020102020204" pitchFamily="34" charset="0"/>
              </a:rPr>
            </a:br>
            <a:r>
              <a:rPr lang="en-US" altLang="ko-KR" sz="1600" dirty="0">
                <a:latin typeface="Franklin Gothic Book" panose="020B0503020102020204" pitchFamily="34" charset="0"/>
              </a:rPr>
              <a:t>The unit for the counting speed is </a:t>
            </a:r>
            <a:r>
              <a:rPr lang="en-US" altLang="ko-KR" sz="1600" dirty="0" smtClean="0">
                <a:latin typeface="Franklin Gothic Book" panose="020B0503020102020204" pitchFamily="34" charset="0"/>
              </a:rPr>
              <a:t>cps. </a:t>
            </a:r>
          </a:p>
          <a:p>
            <a:r>
              <a:rPr lang="en-US" altLang="ko-KR" sz="1600" dirty="0" smtClean="0">
                <a:latin typeface="Franklin Gothic Book" panose="020B0503020102020204" pitchFamily="34" charset="0"/>
              </a:rPr>
              <a:t>In </a:t>
            </a:r>
            <a:r>
              <a:rPr lang="en-US" altLang="ko-KR" sz="1600" dirty="0">
                <a:latin typeface="Franklin Gothic Book" panose="020B0503020102020204" pitchFamily="34" charset="0"/>
              </a:rPr>
              <a:t>the datasheet, it is called the maximum counting speed. For example, "Maximum counting speed of </a:t>
            </a:r>
            <a:r>
              <a:rPr lang="en-US" altLang="ko-KR" sz="1600" dirty="0" smtClean="0">
                <a:latin typeface="Franklin Gothic Book" panose="020B0503020102020204" pitchFamily="34" charset="0"/>
              </a:rPr>
              <a:t>10 cps </a:t>
            </a:r>
            <a:r>
              <a:rPr lang="en-US" altLang="ko-KR" sz="1600" dirty="0">
                <a:latin typeface="Franklin Gothic Book" panose="020B0503020102020204" pitchFamily="34" charset="0"/>
              </a:rPr>
              <a:t>means that a counter can count a maximum of </a:t>
            </a:r>
            <a:r>
              <a:rPr lang="en-US" altLang="ko-KR" sz="1600" dirty="0" smtClean="0">
                <a:latin typeface="Franklin Gothic Book" panose="020B0503020102020204" pitchFamily="34" charset="0"/>
              </a:rPr>
              <a:t>ten </a:t>
            </a:r>
            <a:r>
              <a:rPr lang="en-US" altLang="ko-KR" sz="1600" dirty="0">
                <a:latin typeface="Franklin Gothic Book" panose="020B0503020102020204" pitchFamily="34" charset="0"/>
              </a:rPr>
              <a:t>pulses in one second. </a:t>
            </a:r>
            <a:endParaRPr lang="en-US" altLang="ko-KR" sz="1600" b="0" i="0" dirty="0">
              <a:solidFill>
                <a:srgbClr val="444444"/>
              </a:solidFill>
              <a:effectLst/>
              <a:latin typeface="Franklin Gothic Book" panose="020B0503020102020204" pitchFamily="34" charset="0"/>
            </a:endParaRPr>
          </a:p>
        </p:txBody>
      </p:sp>
      <p:sp>
        <p:nvSpPr>
          <p:cNvPr id="11" name="직사각형 10"/>
          <p:cNvSpPr/>
          <p:nvPr/>
        </p:nvSpPr>
        <p:spPr>
          <a:xfrm>
            <a:off x="537029" y="4130852"/>
            <a:ext cx="7892161" cy="923330"/>
          </a:xfrm>
          <a:prstGeom prst="rect">
            <a:avLst/>
          </a:prstGeom>
        </p:spPr>
        <p:txBody>
          <a:bodyPr wrap="none">
            <a:spAutoFit/>
          </a:bodyPr>
          <a:lstStyle/>
          <a:p>
            <a:r>
              <a:rPr lang="en-US" altLang="ko-KR" b="1" dirty="0">
                <a:latin typeface="Franklin Gothic Book" panose="020B0503020102020204" pitchFamily="34" charset="0"/>
              </a:rPr>
              <a:t>2. The value of the counting speed</a:t>
            </a:r>
            <a:br>
              <a:rPr lang="en-US" altLang="ko-KR" b="1" dirty="0">
                <a:latin typeface="Franklin Gothic Book" panose="020B0503020102020204" pitchFamily="34" charset="0"/>
              </a:rPr>
            </a:br>
            <a:r>
              <a:rPr lang="en-US" altLang="ko-KR" dirty="0">
                <a:latin typeface="Franklin Gothic Book" panose="020B0503020102020204" pitchFamily="34" charset="0"/>
              </a:rPr>
              <a:t>Usually, any counter has both a slow counting speed and a fast counting speed</a:t>
            </a:r>
            <a:r>
              <a:rPr lang="en-US" altLang="ko-KR" dirty="0" smtClean="0">
                <a:latin typeface="Franklin Gothic Book" panose="020B0503020102020204" pitchFamily="34" charset="0"/>
              </a:rPr>
              <a:t>.</a:t>
            </a:r>
          </a:p>
          <a:p>
            <a:r>
              <a:rPr lang="en-US" altLang="ko-KR" dirty="0" smtClean="0">
                <a:latin typeface="Franklin Gothic Book" panose="020B0503020102020204" pitchFamily="34" charset="0"/>
              </a:rPr>
              <a:t>You </a:t>
            </a:r>
            <a:r>
              <a:rPr lang="en-US" altLang="ko-KR" dirty="0">
                <a:latin typeface="Franklin Gothic Book" panose="020B0503020102020204" pitchFamily="34" charset="0"/>
              </a:rPr>
              <a:t>can select the counting speed with a DIP switch or a selector switch.</a:t>
            </a:r>
            <a:endParaRPr lang="ko-KR" altLang="en-US">
              <a:latin typeface="Franklin Gothic Book" panose="020B0503020102020204" pitchFamily="34" charset="0"/>
            </a:endParaRPr>
          </a:p>
        </p:txBody>
      </p:sp>
      <p:pic>
        <p:nvPicPr>
          <p:cNvPr id="23554" name="Picture 2" descr="https://dzi3irdbkivnd.cloudfront.net/public/groupcourse/9330/curriculum/14382/groupactivity/177225/32792/%7B4BE51582-1238-431F-A0CF-5B1642A665BE%7D.1440128110.PNG?AWSAccessKeyId=AKIAJKC5T2AUROR7LFKQ&amp;Expires=1483605853&amp;Signature=yFQLrFD4STtpPLmnSdcgLXPye8g%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3660" y="2968779"/>
            <a:ext cx="6501148" cy="76706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직선 연결선 12"/>
          <p:cNvCxnSpPr/>
          <p:nvPr/>
        </p:nvCxnSpPr>
        <p:spPr>
          <a:xfrm>
            <a:off x="360000" y="785384"/>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140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297461" y="310634"/>
            <a:ext cx="3054041" cy="369332"/>
          </a:xfrm>
          <a:prstGeom prst="rect">
            <a:avLst/>
          </a:prstGeom>
        </p:spPr>
        <p:txBody>
          <a:bodyPr wrap="none">
            <a:spAutoFit/>
          </a:bodyPr>
          <a:lstStyle/>
          <a:p>
            <a:r>
              <a:rPr lang="en-US" altLang="ko-KR" b="1" dirty="0">
                <a:latin typeface="Franklin Gothic Book" panose="020B0503020102020204" pitchFamily="34" charset="0"/>
              </a:rPr>
              <a:t>Selecting the Counting Speed</a:t>
            </a:r>
          </a:p>
        </p:txBody>
      </p:sp>
      <p:sp>
        <p:nvSpPr>
          <p:cNvPr id="5" name="직사각형 4"/>
          <p:cNvSpPr/>
          <p:nvPr/>
        </p:nvSpPr>
        <p:spPr>
          <a:xfrm>
            <a:off x="297461" y="1427153"/>
            <a:ext cx="6872595" cy="1107996"/>
          </a:xfrm>
          <a:prstGeom prst="rect">
            <a:avLst/>
          </a:prstGeom>
        </p:spPr>
        <p:txBody>
          <a:bodyPr wrap="square">
            <a:spAutoFit/>
          </a:bodyPr>
          <a:lstStyle/>
          <a:p>
            <a:r>
              <a:rPr lang="en-US" altLang="ko-KR" b="1" dirty="0">
                <a:latin typeface="Franklin Gothic Book" panose="020B0503020102020204" pitchFamily="34" charset="0"/>
              </a:rPr>
              <a:t>Using a contact input device</a:t>
            </a:r>
            <a:r>
              <a:rPr lang="en-US" altLang="ko-KR" dirty="0">
                <a:latin typeface="Franklin Gothic Book" panose="020B0503020102020204" pitchFamily="34" charset="0"/>
              </a:rPr>
              <a:t/>
            </a:r>
            <a:br>
              <a:rPr lang="en-US" altLang="ko-KR" dirty="0">
                <a:latin typeface="Franklin Gothic Book" panose="020B0503020102020204" pitchFamily="34" charset="0"/>
              </a:rPr>
            </a:br>
            <a:r>
              <a:rPr lang="en-US" altLang="ko-KR" sz="1600" b="1" dirty="0">
                <a:latin typeface="Franklin Gothic Book" panose="020B0503020102020204" pitchFamily="34" charset="0"/>
              </a:rPr>
              <a:t>A slow counting speed is always best</a:t>
            </a:r>
            <a:r>
              <a:rPr lang="en-US" altLang="ko-KR" sz="1600" dirty="0">
                <a:latin typeface="Franklin Gothic Book" panose="020B0503020102020204" pitchFamily="34" charset="0"/>
              </a:rPr>
              <a:t> when you use a contact input. If a fast counting speed is selected and a contact input is being used, the contact bounce will also be counted, causing a </a:t>
            </a:r>
            <a:r>
              <a:rPr lang="en-US" altLang="ko-KR" sz="1600" dirty="0" err="1">
                <a:latin typeface="Franklin Gothic Book" panose="020B0503020102020204" pitchFamily="34" charset="0"/>
              </a:rPr>
              <a:t>mis</a:t>
            </a:r>
            <a:r>
              <a:rPr lang="en-US" altLang="ko-KR" sz="1600" dirty="0">
                <a:latin typeface="Franklin Gothic Book" panose="020B0503020102020204" pitchFamily="34" charset="0"/>
              </a:rPr>
              <a:t>-counting to occur.</a:t>
            </a:r>
            <a:endParaRPr lang="ko-KR" altLang="en-US" sz="1400">
              <a:latin typeface="Franklin Gothic Book" panose="020B0503020102020204" pitchFamily="34" charset="0"/>
            </a:endParaRPr>
          </a:p>
        </p:txBody>
      </p:sp>
      <p:pic>
        <p:nvPicPr>
          <p:cNvPr id="30722" name="Picture 2" descr="https://dzi3irdbkivnd.cloudfront.net/public/groupcourse/9330/curriculum/14382/groupactivity/177226/32792/%7B176C4A9B-3DB9-43AF-B623-B84DCA6DE946%7D.1440128167.JPG?AWSAccessKeyId=AKIAJKC5T2AUROR7LFKQ&amp;Expires=1482898555&amp;Signature=avwOssbBzfLJCntW0OYa9zhgyg0%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0" y="1551656"/>
            <a:ext cx="3066488" cy="1750399"/>
          </a:xfrm>
          <a:prstGeom prst="rect">
            <a:avLst/>
          </a:prstGeom>
          <a:noFill/>
          <a:extLst>
            <a:ext uri="{909E8E84-426E-40DD-AFC4-6F175D3DCCD1}">
              <a14:hiddenFill xmlns:a14="http://schemas.microsoft.com/office/drawing/2010/main">
                <a:solidFill>
                  <a:srgbClr val="FFFFFF"/>
                </a:solidFill>
              </a14:hiddenFill>
            </a:ext>
          </a:extLst>
        </p:spPr>
      </p:pic>
      <p:sp>
        <p:nvSpPr>
          <p:cNvPr id="6" name="직사각형 5"/>
          <p:cNvSpPr/>
          <p:nvPr/>
        </p:nvSpPr>
        <p:spPr>
          <a:xfrm>
            <a:off x="3968726" y="3714616"/>
            <a:ext cx="7306979" cy="2092881"/>
          </a:xfrm>
          <a:prstGeom prst="rect">
            <a:avLst/>
          </a:prstGeom>
        </p:spPr>
        <p:txBody>
          <a:bodyPr wrap="square">
            <a:spAutoFit/>
          </a:bodyPr>
          <a:lstStyle/>
          <a:p>
            <a:pPr fontAlgn="t"/>
            <a:r>
              <a:rPr lang="en-US" altLang="ko-KR" b="1" dirty="0">
                <a:latin typeface="Franklin Gothic Book" panose="020B0503020102020204" pitchFamily="34" charset="0"/>
              </a:rPr>
              <a:t>Bounce</a:t>
            </a:r>
            <a:br>
              <a:rPr lang="en-US" altLang="ko-KR" b="1" dirty="0">
                <a:latin typeface="Franklin Gothic Book" panose="020B0503020102020204" pitchFamily="34" charset="0"/>
              </a:rPr>
            </a:br>
            <a:r>
              <a:rPr lang="en-US" altLang="ko-KR" sz="1600" dirty="0">
                <a:latin typeface="Franklin Gothic Book" panose="020B0503020102020204" pitchFamily="34" charset="0"/>
              </a:rPr>
              <a:t>Contact bounce is a rapid and repeating opening and closing of an electrical contact due to both mechanical impact and electrical arching. </a:t>
            </a:r>
            <a:br>
              <a:rPr lang="en-US" altLang="ko-KR" sz="1600" dirty="0">
                <a:latin typeface="Franklin Gothic Book" panose="020B0503020102020204" pitchFamily="34" charset="0"/>
              </a:rPr>
            </a:br>
            <a:r>
              <a:rPr lang="en-US" altLang="ko-KR" sz="1600" dirty="0">
                <a:latin typeface="Franklin Gothic Book" panose="020B0503020102020204" pitchFamily="34" charset="0"/>
              </a:rPr>
              <a:t/>
            </a:r>
            <a:br>
              <a:rPr lang="en-US" altLang="ko-KR" sz="1600" dirty="0">
                <a:latin typeface="Franklin Gothic Book" panose="020B0503020102020204" pitchFamily="34" charset="0"/>
              </a:rPr>
            </a:br>
            <a:r>
              <a:rPr lang="en-US" altLang="ko-KR" sz="1600" dirty="0">
                <a:latin typeface="Franklin Gothic Book" panose="020B0503020102020204" pitchFamily="34" charset="0"/>
              </a:rPr>
              <a:t>For example, a  ball will bounce before stopping if it falls from a high location. This is the same as the mechanical contact "bounce" phenomenon. When switch contacts change over, the contacts are bounced (closed and opened) quickly three or four times before they finally stop.</a:t>
            </a:r>
            <a:endParaRPr lang="en-US" altLang="ko-KR" sz="1400" dirty="0">
              <a:solidFill>
                <a:srgbClr val="444444"/>
              </a:solidFill>
              <a:latin typeface="Franklin Gothic Book" panose="020B0503020102020204" pitchFamily="34" charset="0"/>
            </a:endParaRPr>
          </a:p>
        </p:txBody>
      </p:sp>
      <p:pic>
        <p:nvPicPr>
          <p:cNvPr id="7" name="24C5E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7702" y="2904481"/>
            <a:ext cx="2988000" cy="3395458"/>
          </a:xfrm>
          <a:prstGeom prst="rect">
            <a:avLst/>
          </a:prstGeom>
        </p:spPr>
      </p:pic>
      <p:sp>
        <p:nvSpPr>
          <p:cNvPr id="8" name="직사각형 7"/>
          <p:cNvSpPr/>
          <p:nvPr/>
        </p:nvSpPr>
        <p:spPr>
          <a:xfrm>
            <a:off x="4160156" y="310634"/>
            <a:ext cx="7173605" cy="584775"/>
          </a:xfrm>
          <a:prstGeom prst="rect">
            <a:avLst/>
          </a:prstGeom>
        </p:spPr>
        <p:txBody>
          <a:bodyPr wrap="square">
            <a:spAutoFit/>
          </a:bodyPr>
          <a:lstStyle/>
          <a:p>
            <a:r>
              <a:rPr lang="en-US" altLang="ko-KR" sz="1600" dirty="0">
                <a:latin typeface="Franklin Gothic Book" panose="020B0503020102020204" pitchFamily="34" charset="0"/>
              </a:rPr>
              <a:t>Counting speed is selected according to the type of input device and the frequency of the signals received.</a:t>
            </a:r>
            <a:endParaRPr lang="ko-KR" altLang="en-US" sz="1600">
              <a:latin typeface="Franklin Gothic Book" panose="020B0503020102020204" pitchFamily="34" charset="0"/>
            </a:endParaRPr>
          </a:p>
        </p:txBody>
      </p:sp>
      <p:cxnSp>
        <p:nvCxnSpPr>
          <p:cNvPr id="27" name="직선 연결선 26"/>
          <p:cNvCxnSpPr/>
          <p:nvPr/>
        </p:nvCxnSpPr>
        <p:spPr>
          <a:xfrm>
            <a:off x="297461" y="1268939"/>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18976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296727" y="348734"/>
            <a:ext cx="3222357" cy="369332"/>
          </a:xfrm>
          <a:prstGeom prst="rect">
            <a:avLst/>
          </a:prstGeom>
        </p:spPr>
        <p:txBody>
          <a:bodyPr wrap="none">
            <a:spAutoFit/>
          </a:bodyPr>
          <a:lstStyle/>
          <a:p>
            <a:r>
              <a:rPr lang="en-US" altLang="ko-KR" b="1" dirty="0">
                <a:latin typeface="Franklin Gothic Book" panose="020B0503020102020204" pitchFamily="34" charset="0"/>
              </a:rPr>
              <a:t>Using a no-contact input device</a:t>
            </a:r>
            <a:endParaRPr lang="ko-KR" altLang="en-US" dirty="0">
              <a:latin typeface="Franklin Gothic Book" panose="020B0503020102020204" pitchFamily="34" charset="0"/>
            </a:endParaRPr>
          </a:p>
        </p:txBody>
      </p:sp>
      <p:sp>
        <p:nvSpPr>
          <p:cNvPr id="8" name="직사각형 7"/>
          <p:cNvSpPr/>
          <p:nvPr/>
        </p:nvSpPr>
        <p:spPr>
          <a:xfrm>
            <a:off x="4419691" y="348734"/>
            <a:ext cx="7875724" cy="830997"/>
          </a:xfrm>
          <a:prstGeom prst="rect">
            <a:avLst/>
          </a:prstGeom>
        </p:spPr>
        <p:txBody>
          <a:bodyPr wrap="square">
            <a:spAutoFit/>
          </a:bodyPr>
          <a:lstStyle/>
          <a:p>
            <a:r>
              <a:rPr lang="en-US" altLang="ko-KR" sz="1600" dirty="0">
                <a:latin typeface="Franklin Gothic Book" panose="020B0503020102020204" pitchFamily="34" charset="0"/>
              </a:rPr>
              <a:t>The counting speed is set according to the number of signals which is applied. </a:t>
            </a:r>
            <a:endParaRPr lang="en-US" altLang="ko-KR" sz="1600" dirty="0" smtClean="0">
              <a:latin typeface="Franklin Gothic Book" panose="020B0503020102020204" pitchFamily="34" charset="0"/>
            </a:endParaRPr>
          </a:p>
          <a:p>
            <a:r>
              <a:rPr lang="en-US" altLang="ko-KR" sz="1600" dirty="0" smtClean="0">
                <a:latin typeface="Franklin Gothic Book" panose="020B0503020102020204" pitchFamily="34" charset="0"/>
              </a:rPr>
              <a:t>Typical </a:t>
            </a:r>
            <a:r>
              <a:rPr lang="en-US" altLang="ko-KR" sz="1600" dirty="0">
                <a:latin typeface="Franklin Gothic Book" panose="020B0503020102020204" pitchFamily="34" charset="0"/>
              </a:rPr>
              <a:t>no-contact input equipment connected to the counter include photoelectric sensors, proximity sensors, and rotary encoders.</a:t>
            </a:r>
            <a:endParaRPr lang="ko-KR" altLang="en-US" sz="1600">
              <a:latin typeface="Franklin Gothic Book" panose="020B0503020102020204" pitchFamily="34" charset="0"/>
            </a:endParaRPr>
          </a:p>
        </p:txBody>
      </p:sp>
      <p:sp>
        <p:nvSpPr>
          <p:cNvPr id="10" name="직사각형 9"/>
          <p:cNvSpPr/>
          <p:nvPr/>
        </p:nvSpPr>
        <p:spPr>
          <a:xfrm>
            <a:off x="4024029" y="5525449"/>
            <a:ext cx="6082439" cy="615553"/>
          </a:xfrm>
          <a:prstGeom prst="rect">
            <a:avLst/>
          </a:prstGeom>
        </p:spPr>
        <p:txBody>
          <a:bodyPr wrap="square">
            <a:spAutoFit/>
          </a:bodyPr>
          <a:lstStyle/>
          <a:p>
            <a:pPr fontAlgn="t"/>
            <a:r>
              <a:rPr lang="en-US" altLang="ko-KR" b="1" dirty="0">
                <a:latin typeface="Franklin Gothic Book" panose="020B0503020102020204" pitchFamily="34" charset="0"/>
              </a:rPr>
              <a:t>Rotary Encoder</a:t>
            </a:r>
            <a:br>
              <a:rPr lang="en-US" altLang="ko-KR" b="1" dirty="0">
                <a:latin typeface="Franklin Gothic Book" panose="020B0503020102020204" pitchFamily="34" charset="0"/>
              </a:rPr>
            </a:br>
            <a:r>
              <a:rPr lang="en-US" altLang="ko-KR" sz="1600" dirty="0">
                <a:latin typeface="Franklin Gothic Book" panose="020B0503020102020204" pitchFamily="34" charset="0"/>
              </a:rPr>
              <a:t>A device that outputs signals through rotation of an axis</a:t>
            </a:r>
            <a:r>
              <a:rPr lang="en-US" altLang="ko-KR" sz="1600" dirty="0" smtClean="0">
                <a:latin typeface="Franklin Gothic Book" panose="020B0503020102020204" pitchFamily="34" charset="0"/>
              </a:rPr>
              <a:t>.</a:t>
            </a:r>
            <a:endParaRPr lang="en-US" altLang="ko-KR" sz="1600" dirty="0">
              <a:latin typeface="Franklin Gothic Book" panose="020B0503020102020204" pitchFamily="34" charset="0"/>
            </a:endParaRPr>
          </a:p>
        </p:txBody>
      </p:sp>
      <p:sp>
        <p:nvSpPr>
          <p:cNvPr id="2" name="직사각형 1"/>
          <p:cNvSpPr/>
          <p:nvPr/>
        </p:nvSpPr>
        <p:spPr>
          <a:xfrm>
            <a:off x="2981870" y="2418280"/>
            <a:ext cx="5581559" cy="1320233"/>
          </a:xfrm>
          <a:prstGeom prst="rect">
            <a:avLst/>
          </a:prstGeom>
        </p:spPr>
        <p:txBody>
          <a:bodyPr wrap="square">
            <a:spAutoFit/>
          </a:bodyPr>
          <a:lstStyle/>
          <a:p>
            <a:pPr fontAlgn="t">
              <a:lnSpc>
                <a:spcPct val="114000"/>
              </a:lnSpc>
            </a:pPr>
            <a:r>
              <a:rPr lang="en-US" altLang="ko-KR" sz="1400" b="1" dirty="0">
                <a:solidFill>
                  <a:srgbClr val="444444"/>
                </a:solidFill>
                <a:latin typeface="Franklin Gothic Book" panose="020B0503020102020204" pitchFamily="34" charset="0"/>
              </a:rPr>
              <a:t>A fast counting speed is selected when the counter receives and counts signals sent from a sensor or a rotary encoder at a high speed (high frequency). </a:t>
            </a:r>
            <a:r>
              <a:rPr lang="en-US" altLang="ko-KR" sz="1400" u="sng" dirty="0">
                <a:solidFill>
                  <a:srgbClr val="444444"/>
                </a:solidFill>
                <a:latin typeface="Franklin Gothic Book" panose="020B0503020102020204" pitchFamily="34" charset="0"/>
              </a:rPr>
              <a:t>However, the slow counting speed, which is resistant to noise, is selected if the </a:t>
            </a:r>
            <a:r>
              <a:rPr lang="en-US" altLang="ko-KR" sz="1400" u="sng" dirty="0" smtClean="0">
                <a:solidFill>
                  <a:srgbClr val="444444"/>
                </a:solidFill>
                <a:latin typeface="Franklin Gothic Book" panose="020B0503020102020204" pitchFamily="34" charset="0"/>
              </a:rPr>
              <a:t>number </a:t>
            </a:r>
            <a:r>
              <a:rPr lang="en-US" altLang="ko-KR" sz="1400" u="sng" dirty="0">
                <a:solidFill>
                  <a:srgbClr val="444444"/>
                </a:solidFill>
                <a:latin typeface="Franklin Gothic Book" panose="020B0503020102020204" pitchFamily="34" charset="0"/>
              </a:rPr>
              <a:t>of input signals is sufficiently small to be counted by a slow counting speed</a:t>
            </a:r>
            <a:r>
              <a:rPr lang="en-US" altLang="ko-KR" sz="1400" u="sng" dirty="0" smtClean="0">
                <a:solidFill>
                  <a:srgbClr val="444444"/>
                </a:solidFill>
                <a:latin typeface="Franklin Gothic Book" panose="020B0503020102020204" pitchFamily="34" charset="0"/>
              </a:rPr>
              <a:t>.</a:t>
            </a:r>
            <a:endParaRPr lang="en-US" altLang="ko-KR" sz="1400" dirty="0">
              <a:solidFill>
                <a:srgbClr val="444444"/>
              </a:solidFill>
              <a:latin typeface="Franklin Gothic Book" panose="020B0503020102020204" pitchFamily="34" charset="0"/>
            </a:endParaRPr>
          </a:p>
        </p:txBody>
      </p:sp>
      <p:cxnSp>
        <p:nvCxnSpPr>
          <p:cNvPr id="9" name="직선 연결선 8"/>
          <p:cNvCxnSpPr/>
          <p:nvPr/>
        </p:nvCxnSpPr>
        <p:spPr>
          <a:xfrm>
            <a:off x="360000" y="159755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5122" name="Picture 2" descr="Capacitive type proximity sens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3075" y="2418280"/>
            <a:ext cx="180975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L D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3429" y="3583626"/>
            <a:ext cx="180975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12" name="그림 11"/>
          <p:cNvPicPr>
            <a:picLocks noChangeAspect="1"/>
          </p:cNvPicPr>
          <p:nvPr/>
        </p:nvPicPr>
        <p:blipFill rotWithShape="1">
          <a:blip r:embed="rId4"/>
          <a:srcRect l="70473" t="40476" r="12722" b="37236"/>
          <a:stretch/>
        </p:blipFill>
        <p:spPr>
          <a:xfrm>
            <a:off x="1272985" y="4828565"/>
            <a:ext cx="1896470" cy="1340402"/>
          </a:xfrm>
          <a:prstGeom prst="rect">
            <a:avLst/>
          </a:prstGeom>
        </p:spPr>
      </p:pic>
      <p:pic>
        <p:nvPicPr>
          <p:cNvPr id="3" name="그림 2"/>
          <p:cNvPicPr>
            <a:picLocks noChangeAspect="1"/>
          </p:cNvPicPr>
          <p:nvPr/>
        </p:nvPicPr>
        <p:blipFill rotWithShape="1">
          <a:blip r:embed="rId4"/>
          <a:srcRect l="12884" t="40476" r="66602" b="37236"/>
          <a:stretch/>
        </p:blipFill>
        <p:spPr>
          <a:xfrm>
            <a:off x="2567115" y="4354820"/>
            <a:ext cx="1903937" cy="1102378"/>
          </a:xfrm>
          <a:prstGeom prst="rect">
            <a:avLst/>
          </a:prstGeom>
        </p:spPr>
      </p:pic>
    </p:spTree>
    <p:extLst>
      <p:ext uri="{BB962C8B-B14F-4D97-AF65-F5344CB8AC3E}">
        <p14:creationId xmlns:p14="http://schemas.microsoft.com/office/powerpoint/2010/main" val="41228653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3" name="Picture 13" descr="https://dzi3irdbkivnd.cloudfront.net/public/groupcourse/9330/curriculum/14382/groupactivity/177227/32792/%E3%82%B9%E3%82%AF%E3%83%AA%E3%83%BC%E3%83%B3%E3%82%B7%E3%83%A7%E3%83%83%E3%83%88%202015-11-15%2022.00.00.1447592426863.png?AWSAccessKeyId=AKIAJKC5T2AUROR7LFKQ&amp;Expires=1483607883&amp;Signature=192QdCQQNLsGVAZFUwlpJ02Wx2g%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6822" y="4929996"/>
            <a:ext cx="2078376" cy="1583525"/>
          </a:xfrm>
          <a:prstGeom prst="rect">
            <a:avLst/>
          </a:prstGeom>
          <a:noFill/>
          <a:extLst>
            <a:ext uri="{909E8E84-426E-40DD-AFC4-6F175D3DCCD1}">
              <a14:hiddenFill xmlns:a14="http://schemas.microsoft.com/office/drawing/2010/main">
                <a:solidFill>
                  <a:srgbClr val="FFFFFF"/>
                </a:solidFill>
              </a14:hiddenFill>
            </a:ext>
          </a:extLst>
        </p:spPr>
      </p:pic>
      <p:pic>
        <p:nvPicPr>
          <p:cNvPr id="25611" name="Picture 11" descr="https://dzi3irdbkivnd.cloudfront.net/public/groupcourse/9330/curriculum/14382/groupactivity/177227/32792/%7B5BD5B340-AD5B-4887-9126-D93C76EB65BA%7D.1440128236.JPG?AWSAccessKeyId=AKIAJKC5T2AUROR7LFKQ&amp;Expires=1483607883&amp;Signature=fLZLPCTxYCKVSyp2EFQmKSfXIK0%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357" y="3143471"/>
            <a:ext cx="2403173" cy="2198905"/>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p:cNvSpPr/>
          <p:nvPr/>
        </p:nvSpPr>
        <p:spPr>
          <a:xfrm>
            <a:off x="493752" y="463034"/>
            <a:ext cx="2268250" cy="646331"/>
          </a:xfrm>
          <a:prstGeom prst="rect">
            <a:avLst/>
          </a:prstGeom>
        </p:spPr>
        <p:txBody>
          <a:bodyPr wrap="none">
            <a:spAutoFit/>
          </a:bodyPr>
          <a:lstStyle/>
          <a:p>
            <a:r>
              <a:rPr lang="en-US" altLang="ko-KR" b="1" dirty="0">
                <a:latin typeface="Franklin Gothic Book" panose="020B0503020102020204" pitchFamily="34" charset="0"/>
              </a:rPr>
              <a:t>Input Mode </a:t>
            </a:r>
            <a:endParaRPr lang="en-US" altLang="ko-KR" b="1" dirty="0" smtClean="0">
              <a:latin typeface="Franklin Gothic Book" panose="020B0503020102020204" pitchFamily="34" charset="0"/>
            </a:endParaRPr>
          </a:p>
          <a:p>
            <a:r>
              <a:rPr lang="en-US" altLang="ko-KR" b="1" dirty="0" smtClean="0">
                <a:latin typeface="Franklin Gothic Book" panose="020B0503020102020204" pitchFamily="34" charset="0"/>
              </a:rPr>
              <a:t>(</a:t>
            </a:r>
            <a:r>
              <a:rPr lang="en-US" altLang="ko-KR" b="1" dirty="0">
                <a:latin typeface="Franklin Gothic Book" panose="020B0503020102020204" pitchFamily="34" charset="0"/>
              </a:rPr>
              <a:t>Up, Down, Up/Down)</a:t>
            </a:r>
          </a:p>
        </p:txBody>
      </p:sp>
      <p:sp>
        <p:nvSpPr>
          <p:cNvPr id="5" name="직사각형 4"/>
          <p:cNvSpPr/>
          <p:nvPr/>
        </p:nvSpPr>
        <p:spPr>
          <a:xfrm>
            <a:off x="3714750" y="463034"/>
            <a:ext cx="7271951" cy="584775"/>
          </a:xfrm>
          <a:prstGeom prst="rect">
            <a:avLst/>
          </a:prstGeom>
        </p:spPr>
        <p:txBody>
          <a:bodyPr wrap="square">
            <a:spAutoFit/>
          </a:bodyPr>
          <a:lstStyle/>
          <a:p>
            <a:r>
              <a:rPr lang="en-US" altLang="ko-KR" sz="1600" dirty="0">
                <a:latin typeface="Franklin Gothic Book" panose="020B0503020102020204" pitchFamily="34" charset="0"/>
              </a:rPr>
              <a:t>The counter has three input modes. This input mode of </a:t>
            </a:r>
            <a:endParaRPr lang="en-US" altLang="ko-KR" sz="1600" dirty="0" smtClean="0">
              <a:latin typeface="Franklin Gothic Book" panose="020B0503020102020204" pitchFamily="34" charset="0"/>
            </a:endParaRPr>
          </a:p>
          <a:p>
            <a:r>
              <a:rPr lang="en-US" altLang="ko-KR" sz="1600" dirty="0" smtClean="0">
                <a:latin typeface="Franklin Gothic Book" panose="020B0503020102020204" pitchFamily="34" charset="0"/>
              </a:rPr>
              <a:t>GF series can </a:t>
            </a:r>
            <a:r>
              <a:rPr lang="en-US" altLang="ko-KR" sz="1600" dirty="0">
                <a:latin typeface="Franklin Gothic Book" panose="020B0503020102020204" pitchFamily="34" charset="0"/>
              </a:rPr>
              <a:t>be switched by using its DIP switches.</a:t>
            </a:r>
            <a:endParaRPr lang="ko-KR" altLang="en-US" sz="1600">
              <a:latin typeface="Franklin Gothic Book" panose="020B0503020102020204" pitchFamily="34" charset="0"/>
            </a:endParaRPr>
          </a:p>
        </p:txBody>
      </p:sp>
      <p:sp>
        <p:nvSpPr>
          <p:cNvPr id="6" name="직사각형 5"/>
          <p:cNvSpPr/>
          <p:nvPr/>
        </p:nvSpPr>
        <p:spPr>
          <a:xfrm>
            <a:off x="381000" y="1786235"/>
            <a:ext cx="3333750" cy="861774"/>
          </a:xfrm>
          <a:prstGeom prst="rect">
            <a:avLst/>
          </a:prstGeom>
        </p:spPr>
        <p:txBody>
          <a:bodyPr wrap="square">
            <a:spAutoFit/>
          </a:bodyPr>
          <a:lstStyle/>
          <a:p>
            <a:pPr fontAlgn="t"/>
            <a:r>
              <a:rPr lang="en-US" altLang="ko-KR" b="1" dirty="0">
                <a:latin typeface="Franklin Gothic Book" panose="020B0503020102020204" pitchFamily="34" charset="0"/>
              </a:rPr>
              <a:t>1. </a:t>
            </a:r>
            <a:r>
              <a:rPr lang="en-US" altLang="ko-KR" b="1" dirty="0" smtClean="0">
                <a:latin typeface="Franklin Gothic Book" panose="020B0503020102020204" pitchFamily="34" charset="0"/>
              </a:rPr>
              <a:t>Up count</a:t>
            </a:r>
            <a:r>
              <a:rPr lang="en-US" altLang="ko-KR" b="1" dirty="0">
                <a:latin typeface="Franklin Gothic Book" panose="020B0503020102020204" pitchFamily="34" charset="0"/>
              </a:rPr>
              <a:t/>
            </a:r>
            <a:br>
              <a:rPr lang="en-US" altLang="ko-KR" b="1" dirty="0">
                <a:latin typeface="Franklin Gothic Book" panose="020B0503020102020204" pitchFamily="34" charset="0"/>
              </a:rPr>
            </a:br>
            <a:r>
              <a:rPr lang="en-US" altLang="ko-KR" sz="1600" dirty="0">
                <a:latin typeface="Franklin Gothic Book" panose="020B0503020102020204" pitchFamily="34" charset="0"/>
              </a:rPr>
              <a:t>The count value increments for each count. The display starts from zero</a:t>
            </a:r>
            <a:r>
              <a:rPr lang="en-US" altLang="ko-KR" sz="1600" dirty="0" smtClean="0">
                <a:latin typeface="Franklin Gothic Book" panose="020B0503020102020204" pitchFamily="34" charset="0"/>
              </a:rPr>
              <a:t>.</a:t>
            </a:r>
            <a:endParaRPr lang="en-US" altLang="ko-KR" dirty="0">
              <a:latin typeface="Franklin Gothic Book" panose="020B0503020102020204" pitchFamily="34" charset="0"/>
            </a:endParaRPr>
          </a:p>
        </p:txBody>
      </p:sp>
      <p:sp>
        <p:nvSpPr>
          <p:cNvPr id="7" name="직사각형 6"/>
          <p:cNvSpPr/>
          <p:nvPr/>
        </p:nvSpPr>
        <p:spPr>
          <a:xfrm>
            <a:off x="4215199" y="1786235"/>
            <a:ext cx="3771900" cy="861774"/>
          </a:xfrm>
          <a:prstGeom prst="rect">
            <a:avLst/>
          </a:prstGeom>
        </p:spPr>
        <p:txBody>
          <a:bodyPr wrap="square">
            <a:spAutoFit/>
          </a:bodyPr>
          <a:lstStyle/>
          <a:p>
            <a:pPr fontAlgn="t"/>
            <a:r>
              <a:rPr lang="en-US" altLang="ko-KR" b="1" dirty="0">
                <a:latin typeface="Franklin Gothic Book" panose="020B0503020102020204" pitchFamily="34" charset="0"/>
              </a:rPr>
              <a:t>2. Down</a:t>
            </a:r>
            <a:r>
              <a:rPr lang="en-US" altLang="ko-KR" dirty="0">
                <a:latin typeface="Franklin Gothic Book" panose="020B0503020102020204" pitchFamily="34" charset="0"/>
              </a:rPr>
              <a:t/>
            </a:r>
            <a:br>
              <a:rPr lang="en-US" altLang="ko-KR" dirty="0">
                <a:latin typeface="Franklin Gothic Book" panose="020B0503020102020204" pitchFamily="34" charset="0"/>
              </a:rPr>
            </a:br>
            <a:r>
              <a:rPr lang="en-US" altLang="ko-KR" sz="1600" dirty="0">
                <a:latin typeface="Franklin Gothic Book" panose="020B0503020102020204" pitchFamily="34" charset="0"/>
              </a:rPr>
              <a:t>The count value decrements for each count. The display starts from Set Value.</a:t>
            </a:r>
            <a:endParaRPr lang="ko-KR" altLang="en-US" sz="1600">
              <a:latin typeface="Franklin Gothic Book" panose="020B0503020102020204" pitchFamily="34" charset="0"/>
            </a:endParaRPr>
          </a:p>
        </p:txBody>
      </p:sp>
      <p:sp>
        <p:nvSpPr>
          <p:cNvPr id="8" name="직사각형 7"/>
          <p:cNvSpPr/>
          <p:nvPr/>
        </p:nvSpPr>
        <p:spPr>
          <a:xfrm>
            <a:off x="8297049" y="1729085"/>
            <a:ext cx="3524250" cy="861774"/>
          </a:xfrm>
          <a:prstGeom prst="rect">
            <a:avLst/>
          </a:prstGeom>
        </p:spPr>
        <p:txBody>
          <a:bodyPr wrap="square">
            <a:spAutoFit/>
          </a:bodyPr>
          <a:lstStyle/>
          <a:p>
            <a:pPr fontAlgn="t"/>
            <a:r>
              <a:rPr lang="en-US" altLang="ko-KR" b="1" dirty="0">
                <a:latin typeface="Franklin Gothic Book" panose="020B0503020102020204" pitchFamily="34" charset="0"/>
              </a:rPr>
              <a:t>3. Up/Down</a:t>
            </a:r>
            <a:r>
              <a:rPr lang="en-US" altLang="ko-KR" dirty="0">
                <a:latin typeface="Franklin Gothic Book" panose="020B0503020102020204" pitchFamily="34" charset="0"/>
              </a:rPr>
              <a:t/>
            </a:r>
            <a:br>
              <a:rPr lang="en-US" altLang="ko-KR" dirty="0">
                <a:latin typeface="Franklin Gothic Book" panose="020B0503020102020204" pitchFamily="34" charset="0"/>
              </a:rPr>
            </a:br>
            <a:r>
              <a:rPr lang="en-US" altLang="ko-KR" sz="1600" dirty="0">
                <a:latin typeface="Franklin Gothic Book" panose="020B0503020102020204" pitchFamily="34" charset="0"/>
              </a:rPr>
              <a:t>Increments with one input and decrements with the other input</a:t>
            </a:r>
            <a:r>
              <a:rPr lang="en-US" altLang="ko-KR" sz="1600" dirty="0" smtClean="0">
                <a:latin typeface="Franklin Gothic Book" panose="020B0503020102020204" pitchFamily="34" charset="0"/>
              </a:rPr>
              <a:t>.</a:t>
            </a:r>
            <a:endParaRPr lang="en-US" altLang="ko-KR" sz="1600" dirty="0">
              <a:latin typeface="Franklin Gothic Book" panose="020B0503020102020204" pitchFamily="34" charset="0"/>
            </a:endParaRPr>
          </a:p>
        </p:txBody>
      </p:sp>
      <p:pic>
        <p:nvPicPr>
          <p:cNvPr id="32778" name="Picture 10" descr="https://dzi3irdbkivnd.cloudfront.net/public/groupcourse/9330/curriculum/14382/groupactivity/177227/32792/%E3%82%B9%E3%82%AF%E3%83%AA%E3%83%BC%E3%83%B3%E3%82%B7%E3%83%A7%E3%83%83%E3%83%88%202015-11-15%2021.58.18.1447592361930.png?AWSAccessKeyId=AKIAJKC5T2AUROR7LFKQ&amp;Expires=1482902714&amp;Signature=1iwIorFTvbpeExvcv%2Fxh%2BeO3fww%3D"/>
          <p:cNvPicPr>
            <a:picLocks noChangeAspect="1" noChangeArrowheads="1"/>
          </p:cNvPicPr>
          <p:nvPr/>
        </p:nvPicPr>
        <p:blipFill rotWithShape="1">
          <a:blip r:embed="rId4">
            <a:extLst>
              <a:ext uri="{28A0092B-C50C-407E-A947-70E740481C1C}">
                <a14:useLocalDpi xmlns:a14="http://schemas.microsoft.com/office/drawing/2010/main" val="0"/>
              </a:ext>
            </a:extLst>
          </a:blip>
          <a:srcRect l="10163" t="3900" b="5800"/>
          <a:stretch/>
        </p:blipFill>
        <p:spPr bwMode="auto">
          <a:xfrm rot="417470">
            <a:off x="2715380" y="4974614"/>
            <a:ext cx="2943592" cy="1393371"/>
          </a:xfrm>
          <a:prstGeom prst="rect">
            <a:avLst/>
          </a:prstGeom>
          <a:noFill/>
          <a:extLst>
            <a:ext uri="{909E8E84-426E-40DD-AFC4-6F175D3DCCD1}">
              <a14:hiddenFill xmlns:a14="http://schemas.microsoft.com/office/drawing/2010/main">
                <a:solidFill>
                  <a:srgbClr val="FFFFFF"/>
                </a:solidFill>
              </a14:hiddenFill>
            </a:ext>
          </a:extLst>
        </p:spPr>
      </p:pic>
      <p:sp>
        <p:nvSpPr>
          <p:cNvPr id="10" name="직사각형 9"/>
          <p:cNvSpPr/>
          <p:nvPr/>
        </p:nvSpPr>
        <p:spPr>
          <a:xfrm>
            <a:off x="5153857" y="6101140"/>
            <a:ext cx="3373484" cy="523220"/>
          </a:xfrm>
          <a:prstGeom prst="rect">
            <a:avLst/>
          </a:prstGeom>
        </p:spPr>
        <p:txBody>
          <a:bodyPr wrap="square">
            <a:spAutoFit/>
          </a:bodyPr>
          <a:lstStyle/>
          <a:p>
            <a:r>
              <a:rPr lang="fr-FR" altLang="ko-KR" sz="1400" b="1" dirty="0">
                <a:latin typeface="Franklin Gothic Book" panose="020B0503020102020204" pitchFamily="34" charset="0"/>
              </a:rPr>
              <a:t>Remaining</a:t>
            </a:r>
            <a:r>
              <a:rPr lang="fr-FR" altLang="ko-KR" sz="1400" dirty="0">
                <a:latin typeface="Franklin Gothic Book" panose="020B0503020102020204" pitchFamily="34" charset="0"/>
              </a:rPr>
              <a:t> Production Quantity : 600</a:t>
            </a:r>
            <a:br>
              <a:rPr lang="fr-FR" altLang="ko-KR" sz="1400" dirty="0">
                <a:latin typeface="Franklin Gothic Book" panose="020B0503020102020204" pitchFamily="34" charset="0"/>
              </a:rPr>
            </a:br>
            <a:r>
              <a:rPr lang="fr-FR" altLang="ko-KR" sz="1400" dirty="0">
                <a:latin typeface="Franklin Gothic Book" panose="020B0503020102020204" pitchFamily="34" charset="0"/>
              </a:rPr>
              <a:t>Target Production Quantity :        2000</a:t>
            </a:r>
            <a:endParaRPr lang="ko-KR" altLang="en-US" sz="1400" dirty="0">
              <a:latin typeface="Franklin Gothic Book" panose="020B0503020102020204" pitchFamily="34" charset="0"/>
            </a:endParaRPr>
          </a:p>
        </p:txBody>
      </p:sp>
      <p:sp>
        <p:nvSpPr>
          <p:cNvPr id="11" name="직사각형 10"/>
          <p:cNvSpPr/>
          <p:nvPr/>
        </p:nvSpPr>
        <p:spPr>
          <a:xfrm>
            <a:off x="514056" y="6063100"/>
            <a:ext cx="3701143" cy="584775"/>
          </a:xfrm>
          <a:prstGeom prst="rect">
            <a:avLst/>
          </a:prstGeom>
        </p:spPr>
        <p:txBody>
          <a:bodyPr wrap="square">
            <a:spAutoFit/>
          </a:bodyPr>
          <a:lstStyle/>
          <a:p>
            <a:pPr fontAlgn="t"/>
            <a:r>
              <a:rPr lang="fr-FR" altLang="ko-KR" sz="1600" b="1" dirty="0">
                <a:latin typeface="Franklin Gothic Book" panose="020B0503020102020204" pitchFamily="34" charset="0"/>
              </a:rPr>
              <a:t>Current</a:t>
            </a:r>
            <a:r>
              <a:rPr lang="fr-FR" altLang="ko-KR" sz="1600" dirty="0">
                <a:latin typeface="Franklin Gothic Book" panose="020B0503020102020204" pitchFamily="34" charset="0"/>
              </a:rPr>
              <a:t> </a:t>
            </a:r>
            <a:r>
              <a:rPr lang="fr-FR" altLang="ko-KR" sz="1600" dirty="0" smtClean="0">
                <a:latin typeface="Franklin Gothic Book" panose="020B0503020102020204" pitchFamily="34" charset="0"/>
              </a:rPr>
              <a:t>Production Quantity</a:t>
            </a:r>
            <a:r>
              <a:rPr lang="fr-FR" altLang="ko-KR" sz="1600" dirty="0">
                <a:latin typeface="Franklin Gothic Book" panose="020B0503020102020204" pitchFamily="34" charset="0"/>
              </a:rPr>
              <a:t>: 1400</a:t>
            </a:r>
            <a:br>
              <a:rPr lang="fr-FR" altLang="ko-KR" sz="1600" dirty="0">
                <a:latin typeface="Franklin Gothic Book" panose="020B0503020102020204" pitchFamily="34" charset="0"/>
              </a:rPr>
            </a:br>
            <a:r>
              <a:rPr lang="fr-FR" altLang="ko-KR" sz="1600" dirty="0">
                <a:latin typeface="Franklin Gothic Book" panose="020B0503020102020204" pitchFamily="34" charset="0"/>
              </a:rPr>
              <a:t>Target Production </a:t>
            </a:r>
            <a:r>
              <a:rPr lang="fr-FR" altLang="ko-KR" sz="1600" dirty="0" smtClean="0">
                <a:latin typeface="Franklin Gothic Book" panose="020B0503020102020204" pitchFamily="34" charset="0"/>
              </a:rPr>
              <a:t>Quantity</a:t>
            </a:r>
            <a:r>
              <a:rPr lang="fr-FR" altLang="ko-KR" sz="1600" dirty="0">
                <a:latin typeface="Franklin Gothic Book" panose="020B0503020102020204" pitchFamily="34" charset="0"/>
              </a:rPr>
              <a:t>:    </a:t>
            </a:r>
            <a:r>
              <a:rPr lang="fr-FR" altLang="ko-KR" sz="1600" dirty="0" smtClean="0">
                <a:latin typeface="Franklin Gothic Book" panose="020B0503020102020204" pitchFamily="34" charset="0"/>
              </a:rPr>
              <a:t>2000</a:t>
            </a:r>
            <a:endParaRPr lang="fr-FR" altLang="ko-KR" sz="1600" dirty="0">
              <a:latin typeface="Franklin Gothic Book" panose="020B0503020102020204" pitchFamily="34" charset="0"/>
            </a:endParaRPr>
          </a:p>
        </p:txBody>
      </p:sp>
      <p:pic>
        <p:nvPicPr>
          <p:cNvPr id="25602" name="Picture 2" descr="https://dzi3irdbkivnd.cloudfront.net/public/groupcourse/9330/curriculum/14382/groupactivity/177227/32792/%7B3D35C957-BA2B-4829-A1E9-481F5A95FF72%7D.1440128219.JPG?AWSAccessKeyId=AKIAJKC5T2AUROR7LFKQ&amp;Expires=1483607883&amp;Signature=Yg0g2qEbP0NQhgAHQocvYSi2w3w%3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038" y="3143471"/>
            <a:ext cx="2351840" cy="2269526"/>
          </a:xfrm>
          <a:prstGeom prst="rect">
            <a:avLst/>
          </a:prstGeom>
          <a:noFill/>
          <a:extLst>
            <a:ext uri="{909E8E84-426E-40DD-AFC4-6F175D3DCCD1}">
              <a14:hiddenFill xmlns:a14="http://schemas.microsoft.com/office/drawing/2010/main">
                <a:solidFill>
                  <a:srgbClr val="FFFFFF"/>
                </a:solidFill>
              </a14:hiddenFill>
            </a:ext>
          </a:extLst>
        </p:spPr>
      </p:pic>
      <p:pic>
        <p:nvPicPr>
          <p:cNvPr id="25609" name="Picture 9" descr="https://dzi3irdbkivnd.cloudfront.net/public/groupcourse/9330/curriculum/14382/groupactivity/177227/32792/%7B430D3AFB-5D58-4EFE-9339-EE1C5D101177%7D.1440128228.JPG?AWSAccessKeyId=AKIAJKC5T2AUROR7LFKQ&amp;Expires=1483607883&amp;Signature=V6Nt1dynU0KI6upwci9loyivCPw%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1291" y="3072850"/>
            <a:ext cx="2339716" cy="2269526"/>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직선 연결선 22"/>
          <p:cNvCxnSpPr/>
          <p:nvPr/>
        </p:nvCxnSpPr>
        <p:spPr>
          <a:xfrm>
            <a:off x="259988" y="1454677"/>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8868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360000" y="360000"/>
            <a:ext cx="11144250" cy="369332"/>
          </a:xfrm>
          <a:prstGeom prst="rect">
            <a:avLst/>
          </a:prstGeom>
        </p:spPr>
        <p:txBody>
          <a:bodyPr wrap="square">
            <a:spAutoFit/>
          </a:bodyPr>
          <a:lstStyle/>
          <a:p>
            <a:r>
              <a:rPr lang="en-US" altLang="ko-KR" b="1" dirty="0" smtClean="0">
                <a:latin typeface="Franklin Gothic Book" panose="020B0503020102020204" pitchFamily="34" charset="0"/>
              </a:rPr>
              <a:t>Operating Mode</a:t>
            </a:r>
            <a:endParaRPr lang="en-US" altLang="ko-KR" b="1" dirty="0">
              <a:latin typeface="Franklin Gothic Book" panose="020B0503020102020204" pitchFamily="34" charset="0"/>
            </a:endParaRPr>
          </a:p>
        </p:txBody>
      </p:sp>
      <p:sp>
        <p:nvSpPr>
          <p:cNvPr id="2" name="직사각형 1"/>
          <p:cNvSpPr/>
          <p:nvPr/>
        </p:nvSpPr>
        <p:spPr>
          <a:xfrm>
            <a:off x="438149" y="1021299"/>
            <a:ext cx="11009663" cy="2031325"/>
          </a:xfrm>
          <a:prstGeom prst="rect">
            <a:avLst/>
          </a:prstGeom>
        </p:spPr>
        <p:txBody>
          <a:bodyPr wrap="square">
            <a:spAutoFit/>
          </a:bodyPr>
          <a:lstStyle/>
          <a:p>
            <a:pPr fontAlgn="t"/>
            <a:r>
              <a:rPr lang="en-US" altLang="ko-KR" dirty="0" smtClean="0">
                <a:latin typeface="Franklin Gothic Book" panose="020B0503020102020204" pitchFamily="34" charset="0"/>
              </a:rPr>
              <a:t>The </a:t>
            </a:r>
            <a:r>
              <a:rPr lang="en-US" altLang="ko-KR" dirty="0">
                <a:latin typeface="Franklin Gothic Book" panose="020B0503020102020204" pitchFamily="34" charset="0"/>
              </a:rPr>
              <a:t>operating mode refers to </a:t>
            </a:r>
            <a:r>
              <a:rPr lang="en-US" altLang="ko-KR" b="1" dirty="0">
                <a:latin typeface="Franklin Gothic Book" panose="020B0503020102020204" pitchFamily="34" charset="0"/>
              </a:rPr>
              <a:t>how the output signal turns ON and OFF when the preset time is reached</a:t>
            </a:r>
            <a:r>
              <a:rPr lang="en-US" altLang="ko-KR" dirty="0">
                <a:latin typeface="Franklin Gothic Book" panose="020B0503020102020204" pitchFamily="34" charset="0"/>
              </a:rPr>
              <a:t>. </a:t>
            </a:r>
            <a:endParaRPr lang="en-US" altLang="ko-KR" dirty="0" smtClean="0">
              <a:latin typeface="Franklin Gothic Book" panose="020B0503020102020204" pitchFamily="34" charset="0"/>
            </a:endParaRPr>
          </a:p>
          <a:p>
            <a:pPr fontAlgn="t"/>
            <a:endParaRPr lang="en-US" altLang="ko-KR" dirty="0">
              <a:latin typeface="Franklin Gothic Book" panose="020B0503020102020204" pitchFamily="34" charset="0"/>
            </a:endParaRPr>
          </a:p>
          <a:p>
            <a:pPr fontAlgn="t"/>
            <a:r>
              <a:rPr lang="en-US" altLang="ko-KR" dirty="0" smtClean="0">
                <a:latin typeface="Franklin Gothic Book" panose="020B0503020102020204" pitchFamily="34" charset="0"/>
              </a:rPr>
              <a:t>There </a:t>
            </a:r>
            <a:r>
              <a:rPr lang="en-US" altLang="ko-KR" dirty="0">
                <a:latin typeface="Franklin Gothic Book" panose="020B0503020102020204" pitchFamily="34" charset="0"/>
              </a:rPr>
              <a:t>are four basic operating modes which are used frequently. Among these modes, </a:t>
            </a:r>
            <a:r>
              <a:rPr lang="en-US" altLang="ko-KR" b="1" dirty="0">
                <a:latin typeface="Franklin Gothic Book" panose="020B0503020102020204" pitchFamily="34" charset="0"/>
              </a:rPr>
              <a:t>ON-delay operations are most frequently used. </a:t>
            </a:r>
            <a:r>
              <a:rPr lang="en-US" altLang="ko-KR" dirty="0">
                <a:latin typeface="Franklin Gothic Book" panose="020B0503020102020204" pitchFamily="34" charset="0"/>
              </a:rPr>
              <a:t>View the time chart and the corresponding application example below.</a:t>
            </a:r>
            <a:br>
              <a:rPr lang="en-US" altLang="ko-KR" dirty="0">
                <a:latin typeface="Franklin Gothic Book" panose="020B0503020102020204" pitchFamily="34" charset="0"/>
              </a:rPr>
            </a:br>
            <a:r>
              <a:rPr lang="en-US" altLang="ko-KR" dirty="0">
                <a:latin typeface="Franklin Gothic Book" panose="020B0503020102020204" pitchFamily="34" charset="0"/>
              </a:rPr>
              <a:t/>
            </a:r>
            <a:br>
              <a:rPr lang="en-US" altLang="ko-KR" dirty="0">
                <a:latin typeface="Franklin Gothic Book" panose="020B0503020102020204" pitchFamily="34" charset="0"/>
              </a:rPr>
            </a:br>
            <a:r>
              <a:rPr lang="en-US" altLang="ko-KR" dirty="0">
                <a:latin typeface="Franklin Gothic Book" panose="020B0503020102020204" pitchFamily="34" charset="0"/>
              </a:rPr>
              <a:t>Some timer models are equipped with 10 or more types of operation modes. Where such multiple operation modes are present, they can be switched using DIP switches or selection switches</a:t>
            </a:r>
            <a:r>
              <a:rPr lang="en-US" altLang="ko-KR" dirty="0" smtClean="0">
                <a:latin typeface="Franklin Gothic Book" panose="020B0503020102020204" pitchFamily="34" charset="0"/>
              </a:rPr>
              <a:t>.</a:t>
            </a:r>
            <a:endParaRPr lang="en-US" altLang="ko-KR" dirty="0">
              <a:solidFill>
                <a:srgbClr val="444444"/>
              </a:solidFill>
              <a:latin typeface="Franklin Gothic Book" panose="020B0503020102020204" pitchFamily="34" charset="0"/>
            </a:endParaRPr>
          </a:p>
        </p:txBody>
      </p:sp>
      <p:sp>
        <p:nvSpPr>
          <p:cNvPr id="6" name="AutoShape 8"/>
          <p:cNvSpPr>
            <a:spLocks noChangeArrowheads="1"/>
          </p:cNvSpPr>
          <p:nvPr/>
        </p:nvSpPr>
        <p:spPr bwMode="auto">
          <a:xfrm>
            <a:off x="2027238" y="3510355"/>
            <a:ext cx="2089150" cy="351651"/>
          </a:xfrm>
          <a:prstGeom prst="roundRect">
            <a:avLst>
              <a:gd name="adj" fmla="val 7750"/>
            </a:avLst>
          </a:prstGeom>
          <a:solidFill>
            <a:srgbClr val="336699"/>
          </a:solidFill>
          <a:ln>
            <a:noFill/>
          </a:ln>
          <a:effectLst>
            <a:outerShdw dist="35921" dir="2700000" algn="ctr" rotWithShape="0">
              <a:srgbClr val="808080">
                <a:alpha val="50000"/>
              </a:srgbClr>
            </a:outerShdw>
          </a:effectLst>
          <a:extLst>
            <a:ext uri="{91240B29-F687-4F45-9708-019B960494DF}">
              <a14:hiddenLine xmlns:a14="http://schemas.microsoft.com/office/drawing/2010/main" w="31750" algn="ctr">
                <a:solidFill>
                  <a:schemeClr val="tx1"/>
                </a:solidFill>
                <a:round/>
                <a:headEnd/>
                <a:tailEnd/>
              </a14:hiddenLine>
            </a:ext>
          </a:extLst>
        </p:spPr>
        <p:txBody>
          <a:bodyPr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latinLnBrk="0">
              <a:spcBef>
                <a:spcPct val="0"/>
              </a:spcBef>
            </a:pPr>
            <a:r>
              <a:rPr kumimoji="0" lang="en-US" altLang="ko-KR" sz="1600" dirty="0" smtClean="0">
                <a:latin typeface="Franklin Gothic Book" panose="020B0503020102020204" pitchFamily="34" charset="0"/>
              </a:rPr>
              <a:t>Operating Mode</a:t>
            </a:r>
            <a:endParaRPr lang="ko-KR" altLang="en-US" sz="1600" i="1" dirty="0">
              <a:solidFill>
                <a:schemeClr val="tx1"/>
              </a:solidFill>
              <a:latin typeface="Franklin Gothic Book" panose="020B0503020102020204" pitchFamily="34" charset="0"/>
            </a:endParaRPr>
          </a:p>
        </p:txBody>
      </p:sp>
      <p:sp>
        <p:nvSpPr>
          <p:cNvPr id="7" name="AutoShape 9"/>
          <p:cNvSpPr>
            <a:spLocks noChangeArrowheads="1"/>
          </p:cNvSpPr>
          <p:nvPr/>
        </p:nvSpPr>
        <p:spPr bwMode="auto">
          <a:xfrm>
            <a:off x="5195889" y="3510355"/>
            <a:ext cx="2808287" cy="351651"/>
          </a:xfrm>
          <a:prstGeom prst="roundRect">
            <a:avLst>
              <a:gd name="adj" fmla="val 7750"/>
            </a:avLst>
          </a:prstGeom>
          <a:solidFill>
            <a:srgbClr val="336699"/>
          </a:solidFill>
          <a:ln>
            <a:noFill/>
          </a:ln>
          <a:effectLst>
            <a:outerShdw dist="35921" dir="2700000" algn="ctr" rotWithShape="0">
              <a:srgbClr val="808080">
                <a:alpha val="50000"/>
              </a:srgbClr>
            </a:outerShdw>
          </a:effectLst>
          <a:extLst>
            <a:ext uri="{91240B29-F687-4F45-9708-019B960494DF}">
              <a14:hiddenLine xmlns:a14="http://schemas.microsoft.com/office/drawing/2010/main" w="31750" algn="ctr">
                <a:solidFill>
                  <a:schemeClr val="tx1"/>
                </a:solidFill>
                <a:round/>
                <a:headEnd/>
                <a:tailEnd/>
              </a14:hiddenLine>
            </a:ext>
          </a:extLst>
        </p:spPr>
        <p:txBody>
          <a:bodyPr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latinLnBrk="0">
              <a:spcBef>
                <a:spcPct val="0"/>
              </a:spcBef>
            </a:pPr>
            <a:r>
              <a:rPr kumimoji="0" lang="en-US" altLang="ko-KR" sz="1600" dirty="0" smtClean="0">
                <a:latin typeface="Franklin Gothic Book" panose="020B0503020102020204" pitchFamily="34" charset="0"/>
              </a:rPr>
              <a:t>ON-DELAY</a:t>
            </a:r>
            <a:endParaRPr lang="ko-KR" altLang="en-US" sz="1600" i="1">
              <a:solidFill>
                <a:schemeClr val="tx1"/>
              </a:solidFill>
              <a:latin typeface="Franklin Gothic Book" panose="020B0503020102020204" pitchFamily="34" charset="0"/>
            </a:endParaRPr>
          </a:p>
        </p:txBody>
      </p:sp>
      <p:sp>
        <p:nvSpPr>
          <p:cNvPr id="8" name="AutoShape 10"/>
          <p:cNvSpPr>
            <a:spLocks noChangeArrowheads="1"/>
          </p:cNvSpPr>
          <p:nvPr/>
        </p:nvSpPr>
        <p:spPr bwMode="auto">
          <a:xfrm>
            <a:off x="5191126" y="4302517"/>
            <a:ext cx="2849563" cy="351651"/>
          </a:xfrm>
          <a:prstGeom prst="roundRect">
            <a:avLst>
              <a:gd name="adj" fmla="val 7750"/>
            </a:avLst>
          </a:prstGeom>
          <a:solidFill>
            <a:srgbClr val="336699"/>
          </a:solidFill>
          <a:ln>
            <a:noFill/>
          </a:ln>
          <a:effectLst>
            <a:outerShdw dist="35921" dir="2700000" algn="ctr" rotWithShape="0">
              <a:srgbClr val="808080">
                <a:alpha val="50000"/>
              </a:srgbClr>
            </a:outerShdw>
          </a:effectLst>
          <a:extLst>
            <a:ext uri="{91240B29-F687-4F45-9708-019B960494DF}">
              <a14:hiddenLine xmlns:a14="http://schemas.microsoft.com/office/drawing/2010/main" w="31750" algn="ctr">
                <a:solidFill>
                  <a:schemeClr val="tx1"/>
                </a:solidFill>
                <a:round/>
                <a:headEnd/>
                <a:tailEnd/>
              </a14:hiddenLine>
            </a:ext>
          </a:extLst>
        </p:spPr>
        <p:txBody>
          <a:bodyPr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latinLnBrk="0">
              <a:spcBef>
                <a:spcPct val="0"/>
              </a:spcBef>
            </a:pPr>
            <a:r>
              <a:rPr kumimoji="0" lang="en-US" altLang="ko-KR" sz="1600" dirty="0" smtClean="0">
                <a:latin typeface="Franklin Gothic Book" panose="020B0503020102020204" pitchFamily="34" charset="0"/>
              </a:rPr>
              <a:t>OFF-DELAY</a:t>
            </a:r>
            <a:endParaRPr lang="ko-KR" altLang="en-US" sz="1600" i="1">
              <a:solidFill>
                <a:schemeClr val="tx1"/>
              </a:solidFill>
              <a:latin typeface="Franklin Gothic Book" panose="020B0503020102020204" pitchFamily="34" charset="0"/>
            </a:endParaRPr>
          </a:p>
        </p:txBody>
      </p:sp>
      <p:sp>
        <p:nvSpPr>
          <p:cNvPr id="9" name="AutoShape 11"/>
          <p:cNvSpPr>
            <a:spLocks noChangeArrowheads="1"/>
          </p:cNvSpPr>
          <p:nvPr/>
        </p:nvSpPr>
        <p:spPr bwMode="auto">
          <a:xfrm>
            <a:off x="5195889" y="5202630"/>
            <a:ext cx="2879725" cy="351651"/>
          </a:xfrm>
          <a:prstGeom prst="roundRect">
            <a:avLst>
              <a:gd name="adj" fmla="val 7750"/>
            </a:avLst>
          </a:prstGeom>
          <a:solidFill>
            <a:srgbClr val="336699"/>
          </a:solidFill>
          <a:ln>
            <a:noFill/>
          </a:ln>
          <a:effectLst>
            <a:outerShdw dist="35921" dir="2700000" algn="ctr" rotWithShape="0">
              <a:srgbClr val="808080">
                <a:alpha val="50000"/>
              </a:srgbClr>
            </a:outerShdw>
          </a:effectLst>
          <a:extLst>
            <a:ext uri="{91240B29-F687-4F45-9708-019B960494DF}">
              <a14:hiddenLine xmlns:a14="http://schemas.microsoft.com/office/drawing/2010/main" w="31750" algn="ctr">
                <a:solidFill>
                  <a:schemeClr val="tx1"/>
                </a:solidFill>
                <a:round/>
                <a:headEnd/>
                <a:tailEnd/>
              </a14:hiddenLine>
            </a:ext>
          </a:extLst>
        </p:spPr>
        <p:txBody>
          <a:bodyPr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latinLnBrk="0">
              <a:spcBef>
                <a:spcPct val="0"/>
              </a:spcBef>
            </a:pPr>
            <a:r>
              <a:rPr kumimoji="0" lang="en-US" altLang="ko-KR" sz="1600" dirty="0" smtClean="0">
                <a:latin typeface="Franklin Gothic Book" panose="020B0503020102020204" pitchFamily="34" charset="0"/>
              </a:rPr>
              <a:t>Flicker Mode</a:t>
            </a:r>
            <a:endParaRPr lang="ko-KR" altLang="en-US" sz="1600" i="1" dirty="0">
              <a:solidFill>
                <a:schemeClr val="tx1"/>
              </a:solidFill>
              <a:latin typeface="Franklin Gothic Book" panose="020B0503020102020204" pitchFamily="34" charset="0"/>
            </a:endParaRPr>
          </a:p>
        </p:txBody>
      </p:sp>
      <p:sp>
        <p:nvSpPr>
          <p:cNvPr id="10" name="AutoShape 12"/>
          <p:cNvSpPr>
            <a:spLocks noChangeArrowheads="1"/>
          </p:cNvSpPr>
          <p:nvPr/>
        </p:nvSpPr>
        <p:spPr bwMode="auto">
          <a:xfrm>
            <a:off x="5195889" y="6102742"/>
            <a:ext cx="2916237" cy="351651"/>
          </a:xfrm>
          <a:prstGeom prst="roundRect">
            <a:avLst>
              <a:gd name="adj" fmla="val 7750"/>
            </a:avLst>
          </a:prstGeom>
          <a:solidFill>
            <a:srgbClr val="336699"/>
          </a:solidFill>
          <a:ln>
            <a:noFill/>
          </a:ln>
          <a:effectLst>
            <a:outerShdw dist="35921" dir="2700000" algn="ctr" rotWithShape="0">
              <a:srgbClr val="808080">
                <a:alpha val="50000"/>
              </a:srgbClr>
            </a:outerShdw>
          </a:effectLst>
          <a:extLst>
            <a:ext uri="{91240B29-F687-4F45-9708-019B960494DF}">
              <a14:hiddenLine xmlns:a14="http://schemas.microsoft.com/office/drawing/2010/main" w="31750" algn="ctr">
                <a:solidFill>
                  <a:schemeClr val="tx1"/>
                </a:solidFill>
                <a:round/>
                <a:headEnd/>
                <a:tailEnd/>
              </a14:hiddenLine>
            </a:ext>
          </a:extLst>
        </p:spPr>
        <p:txBody>
          <a:bodyPr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latinLnBrk="0">
              <a:spcBef>
                <a:spcPct val="0"/>
              </a:spcBef>
            </a:pPr>
            <a:r>
              <a:rPr kumimoji="0" lang="en-US" altLang="ko-KR" sz="1600" dirty="0" smtClean="0">
                <a:latin typeface="Franklin Gothic Book" panose="020B0503020102020204" pitchFamily="34" charset="0"/>
              </a:rPr>
              <a:t>Interval Mode</a:t>
            </a:r>
            <a:endParaRPr lang="ko-KR" altLang="en-US" sz="1600" i="1" dirty="0">
              <a:solidFill>
                <a:schemeClr val="tx1"/>
              </a:solidFill>
              <a:latin typeface="Franklin Gothic Book" panose="020B0503020102020204" pitchFamily="34" charset="0"/>
            </a:endParaRPr>
          </a:p>
        </p:txBody>
      </p:sp>
      <p:sp>
        <p:nvSpPr>
          <p:cNvPr id="11" name="Line 13"/>
          <p:cNvSpPr>
            <a:spLocks noChangeShapeType="1"/>
          </p:cNvSpPr>
          <p:nvPr/>
        </p:nvSpPr>
        <p:spPr bwMode="auto">
          <a:xfrm>
            <a:off x="4151314" y="3692529"/>
            <a:ext cx="1044575"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latin typeface="Franklin Gothic Book" panose="020B0503020102020204" pitchFamily="34" charset="0"/>
            </a:endParaRPr>
          </a:p>
        </p:txBody>
      </p:sp>
      <p:sp>
        <p:nvSpPr>
          <p:cNvPr id="12" name="Line 15"/>
          <p:cNvSpPr>
            <a:spLocks noChangeShapeType="1"/>
          </p:cNvSpPr>
          <p:nvPr/>
        </p:nvSpPr>
        <p:spPr bwMode="auto">
          <a:xfrm>
            <a:off x="4943475" y="3692530"/>
            <a:ext cx="0" cy="259238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latin typeface="Franklin Gothic Book" panose="020B0503020102020204" pitchFamily="34" charset="0"/>
            </a:endParaRPr>
          </a:p>
        </p:txBody>
      </p:sp>
      <p:sp>
        <p:nvSpPr>
          <p:cNvPr id="13" name="Line 16"/>
          <p:cNvSpPr>
            <a:spLocks noChangeShapeType="1"/>
          </p:cNvSpPr>
          <p:nvPr/>
        </p:nvSpPr>
        <p:spPr bwMode="auto">
          <a:xfrm>
            <a:off x="4943476" y="6284916"/>
            <a:ext cx="252413"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latin typeface="Franklin Gothic Book" panose="020B0503020102020204" pitchFamily="34" charset="0"/>
            </a:endParaRPr>
          </a:p>
        </p:txBody>
      </p:sp>
      <p:sp>
        <p:nvSpPr>
          <p:cNvPr id="14" name="Line 18"/>
          <p:cNvSpPr>
            <a:spLocks noChangeShapeType="1"/>
          </p:cNvSpPr>
          <p:nvPr/>
        </p:nvSpPr>
        <p:spPr bwMode="auto">
          <a:xfrm>
            <a:off x="4943476" y="5384804"/>
            <a:ext cx="252413"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latin typeface="Franklin Gothic Book" panose="020B0503020102020204" pitchFamily="34" charset="0"/>
            </a:endParaRPr>
          </a:p>
        </p:txBody>
      </p:sp>
      <p:sp>
        <p:nvSpPr>
          <p:cNvPr id="15" name="Line 19"/>
          <p:cNvSpPr>
            <a:spLocks noChangeShapeType="1"/>
          </p:cNvSpPr>
          <p:nvPr/>
        </p:nvSpPr>
        <p:spPr bwMode="auto">
          <a:xfrm>
            <a:off x="4943476" y="4484691"/>
            <a:ext cx="252413"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latin typeface="Franklin Gothic Book" panose="020B0503020102020204" pitchFamily="34" charset="0"/>
            </a:endParaRPr>
          </a:p>
        </p:txBody>
      </p:sp>
      <p:cxnSp>
        <p:nvCxnSpPr>
          <p:cNvPr id="16" name="직선 연결선 15"/>
          <p:cNvCxnSpPr/>
          <p:nvPr/>
        </p:nvCxnSpPr>
        <p:spPr>
          <a:xfrm>
            <a:off x="360000" y="875773"/>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4883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271038" y="312449"/>
            <a:ext cx="2342244" cy="369332"/>
          </a:xfrm>
          <a:prstGeom prst="rect">
            <a:avLst/>
          </a:prstGeom>
        </p:spPr>
        <p:txBody>
          <a:bodyPr wrap="none">
            <a:spAutoFit/>
          </a:bodyPr>
          <a:lstStyle/>
          <a:p>
            <a:r>
              <a:rPr lang="en-US" altLang="ko-KR" b="1" dirty="0">
                <a:latin typeface="Franklin Gothic Book" panose="020B0503020102020204" pitchFamily="34" charset="0"/>
              </a:rPr>
              <a:t>Other Selection Points</a:t>
            </a:r>
          </a:p>
        </p:txBody>
      </p:sp>
      <p:sp>
        <p:nvSpPr>
          <p:cNvPr id="5" name="직사각형 4"/>
          <p:cNvSpPr/>
          <p:nvPr/>
        </p:nvSpPr>
        <p:spPr>
          <a:xfrm>
            <a:off x="3116218" y="312449"/>
            <a:ext cx="7953828" cy="584775"/>
          </a:xfrm>
          <a:prstGeom prst="rect">
            <a:avLst/>
          </a:prstGeom>
        </p:spPr>
        <p:txBody>
          <a:bodyPr wrap="square">
            <a:spAutoFit/>
          </a:bodyPr>
          <a:lstStyle/>
          <a:p>
            <a:r>
              <a:rPr lang="en-US" altLang="ko-KR" sz="1600" dirty="0">
                <a:latin typeface="Franklin Gothic Book" panose="020B0503020102020204" pitchFamily="34" charset="0"/>
              </a:rPr>
              <a:t>In addition to the information covered so far, there are also other considerations for selecting the appropriate counter model</a:t>
            </a:r>
            <a:r>
              <a:rPr lang="en-US" altLang="ko-KR" sz="1600" dirty="0" smtClean="0">
                <a:latin typeface="Franklin Gothic Book" panose="020B0503020102020204" pitchFamily="34" charset="0"/>
              </a:rPr>
              <a:t>.</a:t>
            </a:r>
            <a:endParaRPr lang="ko-KR" altLang="en-US" sz="1600">
              <a:latin typeface="Franklin Gothic Book" panose="020B0503020102020204" pitchFamily="34" charset="0"/>
            </a:endParaRPr>
          </a:p>
        </p:txBody>
      </p:sp>
      <p:sp>
        <p:nvSpPr>
          <p:cNvPr id="6" name="직사각형 5"/>
          <p:cNvSpPr/>
          <p:nvPr/>
        </p:nvSpPr>
        <p:spPr>
          <a:xfrm>
            <a:off x="445209" y="1730162"/>
            <a:ext cx="7769877" cy="3293209"/>
          </a:xfrm>
          <a:prstGeom prst="rect">
            <a:avLst/>
          </a:prstGeom>
        </p:spPr>
        <p:txBody>
          <a:bodyPr wrap="square">
            <a:spAutoFit/>
          </a:bodyPr>
          <a:lstStyle/>
          <a:p>
            <a:r>
              <a:rPr lang="en-US" altLang="ko-KR" sz="1600" b="1" dirty="0">
                <a:latin typeface="Franklin Gothic Book" panose="020B0503020102020204" pitchFamily="34" charset="0"/>
              </a:rPr>
              <a:t>Voltage Specifications (Supply Voltage): </a:t>
            </a:r>
            <a:r>
              <a:rPr lang="en-US" altLang="ko-KR" sz="1600" dirty="0">
                <a:latin typeface="Franklin Gothic Book" panose="020B0503020102020204" pitchFamily="34" charset="0"/>
              </a:rPr>
              <a:t>The voltage applied to the power section of the counter is described in the catalog as supply voltage. Select the voltage specifications in accordance with the voltage to be used.</a:t>
            </a:r>
          </a:p>
          <a:p>
            <a:r>
              <a:rPr lang="en-US" altLang="ko-KR" sz="1600" dirty="0">
                <a:latin typeface="Franklin Gothic Book" panose="020B0503020102020204" pitchFamily="34" charset="0"/>
              </a:rPr>
              <a:t/>
            </a:r>
            <a:br>
              <a:rPr lang="en-US" altLang="ko-KR" sz="1600" dirty="0">
                <a:latin typeface="Franklin Gothic Book" panose="020B0503020102020204" pitchFamily="34" charset="0"/>
              </a:rPr>
            </a:br>
            <a:r>
              <a:rPr lang="en-US" altLang="ko-KR" sz="1600" b="1" dirty="0">
                <a:latin typeface="Franklin Gothic Book" panose="020B0503020102020204" pitchFamily="34" charset="0"/>
              </a:rPr>
              <a:t>Number of Digits: </a:t>
            </a:r>
            <a:r>
              <a:rPr lang="en-US" altLang="ko-KR" sz="1600" dirty="0">
                <a:latin typeface="Franklin Gothic Book" panose="020B0503020102020204" pitchFamily="34" charset="0"/>
              </a:rPr>
              <a:t>Refers to the maximum number of digits that can be used to count and display a number. While the number of digits varies depending on the model, generally speaking, preset counters frequently use four digits and six digits</a:t>
            </a:r>
            <a:r>
              <a:rPr lang="en-US" altLang="ko-KR" sz="1600" dirty="0" smtClean="0">
                <a:latin typeface="Franklin Gothic Book" panose="020B0503020102020204" pitchFamily="34" charset="0"/>
              </a:rPr>
              <a:t>.</a:t>
            </a:r>
          </a:p>
          <a:p>
            <a:endParaRPr lang="en-US" altLang="ko-KR" sz="1600" dirty="0">
              <a:latin typeface="Franklin Gothic Book" panose="020B0503020102020204" pitchFamily="34" charset="0"/>
            </a:endParaRPr>
          </a:p>
          <a:p>
            <a:r>
              <a:rPr lang="en-US" altLang="ko-KR" sz="1600" b="1" dirty="0">
                <a:latin typeface="Franklin Gothic Book" panose="020B0503020102020204" pitchFamily="34" charset="0"/>
              </a:rPr>
              <a:t>External Dimensions: </a:t>
            </a:r>
            <a:r>
              <a:rPr lang="en-US" altLang="ko-KR" sz="1600" dirty="0">
                <a:latin typeface="Franklin Gothic Book" panose="020B0503020102020204" pitchFamily="34" charset="0"/>
              </a:rPr>
              <a:t>Size of DIN standards, similar to Timers</a:t>
            </a:r>
            <a:r>
              <a:rPr lang="en-US" altLang="ko-KR" sz="1600" dirty="0" smtClean="0">
                <a:latin typeface="Franklin Gothic Book" panose="020B0503020102020204" pitchFamily="34" charset="0"/>
              </a:rPr>
              <a:t>.</a:t>
            </a:r>
          </a:p>
          <a:p>
            <a:endParaRPr lang="en-US" altLang="ko-KR" sz="1600" dirty="0">
              <a:latin typeface="Franklin Gothic Book" panose="020B0503020102020204" pitchFamily="34" charset="0"/>
            </a:endParaRPr>
          </a:p>
          <a:p>
            <a:r>
              <a:rPr lang="en-US" altLang="ko-KR" sz="1600" b="1" dirty="0">
                <a:latin typeface="Franklin Gothic Book" panose="020B0503020102020204" pitchFamily="34" charset="0"/>
              </a:rPr>
              <a:t>Terminal Shape: </a:t>
            </a:r>
            <a:r>
              <a:rPr lang="en-US" altLang="ko-KR" sz="1600" dirty="0">
                <a:latin typeface="Franklin Gothic Book" panose="020B0503020102020204" pitchFamily="34" charset="0"/>
              </a:rPr>
              <a:t>Mainly of two types: plug-in terminal (socket type) and screw terminal (terminal block type) . In the case of socket type, select a socket appropriate to the mounting method</a:t>
            </a:r>
            <a:r>
              <a:rPr lang="en-US" altLang="ko-KR" sz="1600" dirty="0" smtClean="0">
                <a:latin typeface="Franklin Gothic Book" panose="020B0503020102020204" pitchFamily="34" charset="0"/>
              </a:rPr>
              <a:t>.</a:t>
            </a:r>
            <a:endParaRPr lang="en-US" altLang="ko-KR" sz="1600" dirty="0">
              <a:latin typeface="Franklin Gothic Book" panose="020B0503020102020204" pitchFamily="34" charset="0"/>
            </a:endParaRPr>
          </a:p>
        </p:txBody>
      </p:sp>
      <p:pic>
        <p:nvPicPr>
          <p:cNvPr id="3" name="그림 2"/>
          <p:cNvPicPr>
            <a:picLocks noChangeAspect="1"/>
          </p:cNvPicPr>
          <p:nvPr/>
        </p:nvPicPr>
        <p:blipFill rotWithShape="1">
          <a:blip r:embed="rId2"/>
          <a:srcRect b="35362"/>
          <a:stretch/>
        </p:blipFill>
        <p:spPr>
          <a:xfrm>
            <a:off x="5404144" y="4804012"/>
            <a:ext cx="6181676" cy="1718355"/>
          </a:xfrm>
          <a:prstGeom prst="rect">
            <a:avLst/>
          </a:prstGeom>
        </p:spPr>
      </p:pic>
      <p:cxnSp>
        <p:nvCxnSpPr>
          <p:cNvPr id="19" name="직선 연결선 18"/>
          <p:cNvCxnSpPr/>
          <p:nvPr/>
        </p:nvCxnSpPr>
        <p:spPr>
          <a:xfrm>
            <a:off x="271038" y="1283227"/>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34149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8250603" y="7900368"/>
            <a:ext cx="4802628" cy="3600986"/>
          </a:xfrm>
          <a:prstGeom prst="rect">
            <a:avLst/>
          </a:prstGeom>
        </p:spPr>
        <p:txBody>
          <a:bodyPr wrap="square">
            <a:spAutoFit/>
          </a:bodyPr>
          <a:lstStyle/>
          <a:p>
            <a:pPr fontAlgn="t">
              <a:buFont typeface="Arial" panose="020B0604020202020204" pitchFamily="34" charset="0"/>
              <a:buChar char="•"/>
            </a:pPr>
            <a:r>
              <a:rPr lang="en-US" altLang="ko-KR" sz="1200" dirty="0">
                <a:solidFill>
                  <a:srgbClr val="444444"/>
                </a:solidFill>
                <a:latin typeface="Franklin Gothic Book" panose="020B0503020102020204" pitchFamily="34" charset="0"/>
              </a:rPr>
              <a:t>H7CX </a:t>
            </a:r>
            <a:r>
              <a:rPr lang="ko-KR" altLang="en-US" sz="1200">
                <a:solidFill>
                  <a:srgbClr val="444444"/>
                </a:solidFill>
                <a:latin typeface="Franklin Gothic Book" panose="020B0503020102020204" pitchFamily="34" charset="0"/>
              </a:rPr>
              <a:t>판넬 표면은 다음과 같은 특징이 있습니다</a:t>
            </a:r>
            <a:r>
              <a:rPr lang="en-US" altLang="ko-KR" sz="1200" dirty="0">
                <a:solidFill>
                  <a:srgbClr val="444444"/>
                </a:solidFill>
                <a:latin typeface="Franklin Gothic Book" panose="020B0503020102020204" pitchFamily="34" charset="0"/>
              </a:rPr>
              <a:t>.</a:t>
            </a:r>
            <a:br>
              <a:rPr lang="en-US" altLang="ko-KR" sz="1200" dirty="0">
                <a:solidFill>
                  <a:srgbClr val="444444"/>
                </a:solidFill>
                <a:latin typeface="Franklin Gothic Book" panose="020B0503020102020204" pitchFamily="34" charset="0"/>
              </a:rPr>
            </a:br>
            <a:r>
              <a:rPr lang="en-US" altLang="ko-KR" sz="1200" dirty="0">
                <a:solidFill>
                  <a:srgbClr val="444444"/>
                </a:solidFill>
                <a:latin typeface="Franklin Gothic Book" panose="020B0503020102020204" pitchFamily="34" charset="0"/>
              </a:rPr>
              <a:t/>
            </a:r>
            <a:br>
              <a:rPr lang="en-US" altLang="ko-KR" sz="1200" dirty="0">
                <a:solidFill>
                  <a:srgbClr val="444444"/>
                </a:solidFill>
                <a:latin typeface="Franklin Gothic Book" panose="020B0503020102020204" pitchFamily="34" charset="0"/>
              </a:rPr>
            </a:br>
            <a:r>
              <a:rPr lang="ko-KR" altLang="en-US" sz="1200">
                <a:solidFill>
                  <a:srgbClr val="444444"/>
                </a:solidFill>
                <a:latin typeface="Franklin Gothic Book" panose="020B0503020102020204" pitchFamily="34" charset="0"/>
              </a:rPr>
              <a:t>큰 문자로 보기 쉬운 표시</a:t>
            </a:r>
          </a:p>
          <a:p>
            <a:pPr fontAlgn="t">
              <a:buFont typeface="Arial" panose="020B0604020202020204" pitchFamily="34" charset="0"/>
              <a:buChar char="•"/>
            </a:pPr>
            <a:r>
              <a:rPr lang="ko-KR" altLang="en-US" sz="1200" u="sng" dirty="0" err="1">
                <a:solidFill>
                  <a:srgbClr val="444444"/>
                </a:solidFill>
                <a:latin typeface="Franklin Gothic Book" panose="020B0503020102020204" pitchFamily="34" charset="0"/>
              </a:rPr>
              <a:t>표시색</a:t>
            </a:r>
            <a:r>
              <a:rPr lang="ko-KR" altLang="en-US" sz="1200" u="sng" dirty="0">
                <a:solidFill>
                  <a:srgbClr val="444444"/>
                </a:solidFill>
                <a:latin typeface="Franklin Gothic Book" panose="020B0503020102020204" pitchFamily="34" charset="0"/>
              </a:rPr>
              <a:t> 전환 기능</a:t>
            </a:r>
            <a:r>
              <a:rPr lang="ko-KR" altLang="en-US" sz="1200" dirty="0">
                <a:solidFill>
                  <a:srgbClr val="444444"/>
                </a:solidFill>
                <a:latin typeface="Franklin Gothic Book" panose="020B0503020102020204" pitchFamily="34" charset="0"/>
              </a:rPr>
              <a:t>으로 출력 상태를 멀리서도 확인 가능</a:t>
            </a:r>
          </a:p>
          <a:p>
            <a:pPr fontAlgn="t">
              <a:buFont typeface="Arial" panose="020B0604020202020204" pitchFamily="34" charset="0"/>
              <a:buChar char="•"/>
            </a:pPr>
            <a:r>
              <a:rPr lang="ko-KR" altLang="en-US" sz="1200" dirty="0">
                <a:solidFill>
                  <a:srgbClr val="444444"/>
                </a:solidFill>
                <a:latin typeface="Franklin Gothic Book" panose="020B0503020102020204" pitchFamily="34" charset="0"/>
              </a:rPr>
              <a:t>각 </a:t>
            </a:r>
            <a:r>
              <a:rPr lang="ko-KR" altLang="en-US" sz="1200" dirty="0" err="1">
                <a:solidFill>
                  <a:srgbClr val="444444"/>
                </a:solidFill>
                <a:latin typeface="Franklin Gothic Book" panose="020B0503020102020204" pitchFamily="34" charset="0"/>
              </a:rPr>
              <a:t>자리수</a:t>
            </a:r>
            <a:r>
              <a:rPr lang="ko-KR" altLang="en-US" sz="1200" dirty="0">
                <a:solidFill>
                  <a:srgbClr val="444444"/>
                </a:solidFill>
                <a:latin typeface="Franklin Gothic Book" panose="020B0503020102020204" pitchFamily="34" charset="0"/>
              </a:rPr>
              <a:t> 업</a:t>
            </a:r>
            <a:r>
              <a:rPr lang="en-US" altLang="ko-KR" sz="1200" dirty="0">
                <a:solidFill>
                  <a:srgbClr val="444444"/>
                </a:solidFill>
                <a:latin typeface="Franklin Gothic Book" panose="020B0503020102020204" pitchFamily="34" charset="0"/>
              </a:rPr>
              <a:t>/</a:t>
            </a:r>
            <a:r>
              <a:rPr lang="ko-KR" altLang="en-US" sz="1200">
                <a:solidFill>
                  <a:srgbClr val="444444"/>
                </a:solidFill>
                <a:latin typeface="Franklin Gothic Book" panose="020B0503020102020204" pitchFamily="34" charset="0"/>
              </a:rPr>
              <a:t>다운 키로 조작이 간단 </a:t>
            </a:r>
            <a:r>
              <a:rPr lang="en-US" altLang="ko-KR" sz="1200" dirty="0">
                <a:solidFill>
                  <a:srgbClr val="444444"/>
                </a:solidFill>
                <a:latin typeface="Franklin Gothic Book" panose="020B0503020102020204" pitchFamily="34" charset="0"/>
              </a:rPr>
              <a:t>(4</a:t>
            </a:r>
            <a:r>
              <a:rPr lang="ko-KR" altLang="en-US" sz="1200">
                <a:solidFill>
                  <a:srgbClr val="444444"/>
                </a:solidFill>
                <a:latin typeface="Franklin Gothic Book" panose="020B0503020102020204" pitchFamily="34" charset="0"/>
              </a:rPr>
              <a:t>자리 타입</a:t>
            </a:r>
            <a:r>
              <a:rPr lang="en-US" altLang="ko-KR" sz="1200" dirty="0">
                <a:solidFill>
                  <a:srgbClr val="444444"/>
                </a:solidFill>
                <a:latin typeface="Franklin Gothic Book" panose="020B0503020102020204" pitchFamily="34" charset="0"/>
              </a:rPr>
              <a:t>)</a:t>
            </a:r>
          </a:p>
          <a:p>
            <a:pPr fontAlgn="t">
              <a:buFont typeface="Arial" panose="020B0604020202020204" pitchFamily="34" charset="0"/>
              <a:buChar char="•"/>
            </a:pPr>
            <a:r>
              <a:rPr lang="ko-KR" altLang="en-US" sz="1200" dirty="0">
                <a:solidFill>
                  <a:srgbClr val="444444"/>
                </a:solidFill>
                <a:latin typeface="Franklin Gothic Book" panose="020B0503020102020204" pitchFamily="34" charset="0"/>
              </a:rPr>
              <a:t>방수</a:t>
            </a:r>
            <a:r>
              <a:rPr lang="en-US" altLang="ko-KR" sz="1200" dirty="0">
                <a:solidFill>
                  <a:srgbClr val="444444"/>
                </a:solidFill>
                <a:latin typeface="Franklin Gothic Book" panose="020B0503020102020204" pitchFamily="34" charset="0"/>
              </a:rPr>
              <a:t>/</a:t>
            </a:r>
            <a:r>
              <a:rPr lang="ko-KR" altLang="en-US" sz="1200">
                <a:solidFill>
                  <a:srgbClr val="444444"/>
                </a:solidFill>
                <a:latin typeface="Franklin Gothic Book" panose="020B0503020102020204" pitchFamily="34" charset="0"/>
              </a:rPr>
              <a:t>방진 구조</a:t>
            </a:r>
            <a:r>
              <a:rPr lang="en-US" altLang="ko-KR" sz="1200" dirty="0">
                <a:solidFill>
                  <a:srgbClr val="444444"/>
                </a:solidFill>
                <a:latin typeface="Franklin Gothic Book" panose="020B0503020102020204" pitchFamily="34" charset="0"/>
              </a:rPr>
              <a:t>: IP66/UL508 Type4X (</a:t>
            </a:r>
            <a:r>
              <a:rPr lang="ko-KR" altLang="en-US" sz="1200">
                <a:solidFill>
                  <a:srgbClr val="444444"/>
                </a:solidFill>
                <a:latin typeface="Franklin Gothic Book" panose="020B0503020102020204" pitchFamily="34" charset="0"/>
              </a:rPr>
              <a:t>방수 패킹 사용</a:t>
            </a:r>
            <a:r>
              <a:rPr lang="en-US" altLang="ko-KR" sz="1200" dirty="0">
                <a:solidFill>
                  <a:srgbClr val="444444"/>
                </a:solidFill>
                <a:latin typeface="Franklin Gothic Book" panose="020B0503020102020204" pitchFamily="34" charset="0"/>
              </a:rPr>
              <a:t>)</a:t>
            </a:r>
          </a:p>
          <a:p>
            <a:pPr fontAlgn="t">
              <a:buFont typeface="Arial" panose="020B0604020202020204" pitchFamily="34" charset="0"/>
              <a:buChar char="•"/>
            </a:pPr>
            <a:r>
              <a:rPr lang="ko-KR" altLang="en-US" sz="1200" u="sng" dirty="0">
                <a:solidFill>
                  <a:srgbClr val="444444"/>
                </a:solidFill>
                <a:latin typeface="Franklin Gothic Book" panose="020B0503020102020204" pitchFamily="34" charset="0"/>
              </a:rPr>
              <a:t>키 </a:t>
            </a:r>
            <a:r>
              <a:rPr lang="ko-KR" altLang="en-US" sz="1200" u="sng" dirty="0" err="1">
                <a:solidFill>
                  <a:srgbClr val="444444"/>
                </a:solidFill>
                <a:latin typeface="Franklin Gothic Book" panose="020B0503020102020204" pitchFamily="34" charset="0"/>
              </a:rPr>
              <a:t>프로텍트</a:t>
            </a:r>
            <a:r>
              <a:rPr lang="ko-KR" altLang="en-US" sz="1200" u="sng" dirty="0">
                <a:solidFill>
                  <a:srgbClr val="444444"/>
                </a:solidFill>
                <a:latin typeface="Franklin Gothic Book" panose="020B0503020102020204" pitchFamily="34" charset="0"/>
              </a:rPr>
              <a:t> 기능</a:t>
            </a:r>
            <a:endParaRPr lang="ko-KR" altLang="en-US" sz="1200" dirty="0">
              <a:solidFill>
                <a:srgbClr val="444444"/>
              </a:solidFill>
              <a:latin typeface="Franklin Gothic Book" panose="020B0503020102020204" pitchFamily="34" charset="0"/>
            </a:endParaRPr>
          </a:p>
          <a:p>
            <a:pPr fontAlgn="t"/>
            <a:r>
              <a:rPr lang="ko-KR" altLang="en-US" sz="1200" b="1" dirty="0" err="1">
                <a:solidFill>
                  <a:srgbClr val="444444"/>
                </a:solidFill>
                <a:latin typeface="Franklin Gothic Book" panose="020B0503020102020204" pitchFamily="34" charset="0"/>
              </a:rPr>
              <a:t>표시색</a:t>
            </a:r>
            <a:r>
              <a:rPr lang="ko-KR" altLang="en-US" sz="1200" b="1" dirty="0">
                <a:solidFill>
                  <a:srgbClr val="444444"/>
                </a:solidFill>
                <a:latin typeface="Franklin Gothic Book" panose="020B0503020102020204" pitchFamily="34" charset="0"/>
              </a:rPr>
              <a:t> 전환 기능</a:t>
            </a:r>
            <a:r>
              <a:rPr lang="ko-KR" altLang="en-US" sz="1200" dirty="0">
                <a:solidFill>
                  <a:srgbClr val="444444"/>
                </a:solidFill>
                <a:latin typeface="Franklin Gothic Book" panose="020B0503020102020204" pitchFamily="34" charset="0"/>
              </a:rPr>
              <a:t/>
            </a:r>
            <a:br>
              <a:rPr lang="ko-KR" altLang="en-US" sz="1200" dirty="0">
                <a:solidFill>
                  <a:srgbClr val="444444"/>
                </a:solidFill>
                <a:latin typeface="Franklin Gothic Book" panose="020B0503020102020204" pitchFamily="34" charset="0"/>
              </a:rPr>
            </a:br>
            <a:r>
              <a:rPr lang="ko-KR" altLang="en-US" sz="1200" dirty="0">
                <a:solidFill>
                  <a:srgbClr val="444444"/>
                </a:solidFill>
                <a:latin typeface="Franklin Gothic Book" panose="020B0503020102020204" pitchFamily="34" charset="0"/>
              </a:rPr>
              <a:t>카운트 값의 </a:t>
            </a:r>
            <a:r>
              <a:rPr lang="ko-KR" altLang="en-US" sz="1200" dirty="0" err="1">
                <a:solidFill>
                  <a:srgbClr val="444444"/>
                </a:solidFill>
                <a:latin typeface="Franklin Gothic Book" panose="020B0503020102020204" pitchFamily="34" charset="0"/>
              </a:rPr>
              <a:t>표시색을</a:t>
            </a:r>
            <a:r>
              <a:rPr lang="ko-KR" altLang="en-US" sz="1200" dirty="0">
                <a:solidFill>
                  <a:srgbClr val="444444"/>
                </a:solidFill>
                <a:latin typeface="Franklin Gothic Book" panose="020B0503020102020204" pitchFamily="34" charset="0"/>
              </a:rPr>
              <a:t> 출력 상태에 맞춰 </a:t>
            </a:r>
            <a:r>
              <a:rPr lang="en-US" altLang="ko-KR" sz="1200" dirty="0">
                <a:solidFill>
                  <a:srgbClr val="444444"/>
                </a:solidFill>
                <a:latin typeface="Franklin Gothic Book" panose="020B0503020102020204" pitchFamily="34" charset="0"/>
              </a:rPr>
              <a:t>3</a:t>
            </a:r>
            <a:r>
              <a:rPr lang="ko-KR" altLang="en-US" sz="1200">
                <a:solidFill>
                  <a:srgbClr val="444444"/>
                </a:solidFill>
                <a:latin typeface="Franklin Gothic Book" panose="020B0503020102020204" pitchFamily="34" charset="0"/>
              </a:rPr>
              <a:t>색 </a:t>
            </a:r>
            <a:r>
              <a:rPr lang="en-US" altLang="ko-KR" sz="1200" dirty="0">
                <a:solidFill>
                  <a:srgbClr val="444444"/>
                </a:solidFill>
                <a:latin typeface="Franklin Gothic Book" panose="020B0503020102020204" pitchFamily="34" charset="0"/>
              </a:rPr>
              <a:t>(</a:t>
            </a:r>
            <a:r>
              <a:rPr lang="ko-KR" altLang="en-US" sz="1200">
                <a:solidFill>
                  <a:srgbClr val="444444"/>
                </a:solidFill>
                <a:latin typeface="Franklin Gothic Book" panose="020B0503020102020204" pitchFamily="34" charset="0"/>
              </a:rPr>
              <a:t>적</a:t>
            </a:r>
            <a:r>
              <a:rPr lang="en-US" altLang="ko-KR" sz="1200" dirty="0">
                <a:solidFill>
                  <a:srgbClr val="444444"/>
                </a:solidFill>
                <a:latin typeface="Franklin Gothic Book" panose="020B0503020102020204" pitchFamily="34" charset="0"/>
              </a:rPr>
              <a:t>/</a:t>
            </a:r>
            <a:r>
              <a:rPr lang="ko-KR" altLang="en-US" sz="1200">
                <a:solidFill>
                  <a:srgbClr val="444444"/>
                </a:solidFill>
                <a:latin typeface="Franklin Gothic Book" panose="020B0503020102020204" pitchFamily="34" charset="0"/>
              </a:rPr>
              <a:t>녹</a:t>
            </a:r>
            <a:r>
              <a:rPr lang="en-US" altLang="ko-KR" sz="1200" dirty="0">
                <a:solidFill>
                  <a:srgbClr val="444444"/>
                </a:solidFill>
                <a:latin typeface="Franklin Gothic Book" panose="020B0503020102020204" pitchFamily="34" charset="0"/>
              </a:rPr>
              <a:t>/</a:t>
            </a:r>
            <a:r>
              <a:rPr lang="ko-KR" altLang="en-US" sz="1200">
                <a:solidFill>
                  <a:srgbClr val="444444"/>
                </a:solidFill>
                <a:latin typeface="Franklin Gothic Book" panose="020B0503020102020204" pitchFamily="34" charset="0"/>
              </a:rPr>
              <a:t>주황</a:t>
            </a:r>
            <a:r>
              <a:rPr lang="en-US" altLang="ko-KR" sz="1200" dirty="0">
                <a:solidFill>
                  <a:srgbClr val="444444"/>
                </a:solidFill>
                <a:latin typeface="Franklin Gothic Book" panose="020B0503020102020204" pitchFamily="34" charset="0"/>
              </a:rPr>
              <a:t>)</a:t>
            </a:r>
            <a:r>
              <a:rPr lang="ko-KR" altLang="en-US" sz="1200">
                <a:solidFill>
                  <a:srgbClr val="444444"/>
                </a:solidFill>
                <a:latin typeface="Franklin Gothic Book" panose="020B0503020102020204" pitchFamily="34" charset="0"/>
              </a:rPr>
              <a:t>으로 전환할 수 있는 기능입니다</a:t>
            </a:r>
            <a:r>
              <a:rPr lang="en-US" altLang="ko-KR" sz="1200" dirty="0">
                <a:solidFill>
                  <a:srgbClr val="444444"/>
                </a:solidFill>
                <a:latin typeface="Franklin Gothic Book" panose="020B0503020102020204" pitchFamily="34" charset="0"/>
              </a:rPr>
              <a:t>. </a:t>
            </a:r>
            <a:br>
              <a:rPr lang="en-US" altLang="ko-KR" sz="1200" dirty="0">
                <a:solidFill>
                  <a:srgbClr val="444444"/>
                </a:solidFill>
                <a:latin typeface="Franklin Gothic Book" panose="020B0503020102020204" pitchFamily="34" charset="0"/>
              </a:rPr>
            </a:br>
            <a:r>
              <a:rPr lang="ko-KR" altLang="en-US" sz="1200">
                <a:solidFill>
                  <a:srgbClr val="444444"/>
                </a:solidFill>
                <a:latin typeface="Franklin Gothic Book" panose="020B0503020102020204" pitchFamily="34" charset="0"/>
              </a:rPr>
              <a:t>떨어진 장소에서도 출력 상태를 확인할 수 있으므로 편리합니다</a:t>
            </a:r>
            <a:r>
              <a:rPr lang="en-US" altLang="ko-KR" sz="1200" dirty="0">
                <a:solidFill>
                  <a:srgbClr val="444444"/>
                </a:solidFill>
                <a:latin typeface="Franklin Gothic Book" panose="020B0503020102020204" pitchFamily="34" charset="0"/>
              </a:rPr>
              <a:t>. H7CX </a:t>
            </a:r>
            <a:r>
              <a:rPr lang="ko-KR" altLang="en-US" sz="1200">
                <a:solidFill>
                  <a:srgbClr val="444444"/>
                </a:solidFill>
                <a:latin typeface="Franklin Gothic Book" panose="020B0503020102020204" pitchFamily="34" charset="0"/>
              </a:rPr>
              <a:t>단자대 타입에 구비된 기능입니다</a:t>
            </a:r>
            <a:r>
              <a:rPr lang="en-US" altLang="ko-KR" sz="1200" dirty="0">
                <a:solidFill>
                  <a:srgbClr val="444444"/>
                </a:solidFill>
                <a:latin typeface="Franklin Gothic Book" panose="020B0503020102020204" pitchFamily="34" charset="0"/>
              </a:rPr>
              <a:t>.</a:t>
            </a:r>
          </a:p>
          <a:p>
            <a:pPr fontAlgn="t"/>
            <a:r>
              <a:rPr lang="ko-KR" altLang="en-US" sz="1200" b="1" dirty="0">
                <a:solidFill>
                  <a:srgbClr val="444444"/>
                </a:solidFill>
                <a:latin typeface="Franklin Gothic Book" panose="020B0503020102020204" pitchFamily="34" charset="0"/>
              </a:rPr>
              <a:t>키 </a:t>
            </a:r>
            <a:r>
              <a:rPr lang="ko-KR" altLang="en-US" sz="1200" b="1" dirty="0" err="1">
                <a:solidFill>
                  <a:srgbClr val="444444"/>
                </a:solidFill>
                <a:latin typeface="Franklin Gothic Book" panose="020B0503020102020204" pitchFamily="34" charset="0"/>
              </a:rPr>
              <a:t>프로텍트</a:t>
            </a:r>
            <a:r>
              <a:rPr lang="ko-KR" altLang="en-US" sz="1200" b="1" dirty="0">
                <a:solidFill>
                  <a:srgbClr val="444444"/>
                </a:solidFill>
                <a:latin typeface="Franklin Gothic Book" panose="020B0503020102020204" pitchFamily="34" charset="0"/>
              </a:rPr>
              <a:t> 기능</a:t>
            </a:r>
            <a:r>
              <a:rPr lang="ko-KR" altLang="en-US" sz="1200" dirty="0">
                <a:solidFill>
                  <a:srgbClr val="444444"/>
                </a:solidFill>
                <a:latin typeface="Franklin Gothic Book" panose="020B0503020102020204" pitchFamily="34" charset="0"/>
              </a:rPr>
              <a:t/>
            </a:r>
            <a:br>
              <a:rPr lang="ko-KR" altLang="en-US" sz="1200" dirty="0">
                <a:solidFill>
                  <a:srgbClr val="444444"/>
                </a:solidFill>
                <a:latin typeface="Franklin Gothic Book" panose="020B0503020102020204" pitchFamily="34" charset="0"/>
              </a:rPr>
            </a:br>
            <a:r>
              <a:rPr lang="ko-KR" altLang="en-US" sz="1200" dirty="0">
                <a:solidFill>
                  <a:srgbClr val="444444"/>
                </a:solidFill>
                <a:latin typeface="Franklin Gothic Book" panose="020B0503020102020204" pitchFamily="34" charset="0"/>
              </a:rPr>
              <a:t>각 키 조작을 금지하고 잘 못 설정하는 것을 방지하기 위한 기능입니다</a:t>
            </a:r>
            <a:r>
              <a:rPr lang="en-US" altLang="ko-KR" sz="1200" dirty="0">
                <a:solidFill>
                  <a:srgbClr val="444444"/>
                </a:solidFill>
                <a:latin typeface="Franklin Gothic Book" panose="020B0503020102020204" pitchFamily="34" charset="0"/>
              </a:rPr>
              <a:t>.</a:t>
            </a:r>
            <a:br>
              <a:rPr lang="en-US" altLang="ko-KR" sz="1200" dirty="0">
                <a:solidFill>
                  <a:srgbClr val="444444"/>
                </a:solidFill>
                <a:latin typeface="Franklin Gothic Book" panose="020B0503020102020204" pitchFamily="34" charset="0"/>
              </a:rPr>
            </a:br>
            <a:r>
              <a:rPr lang="en-US" altLang="ko-KR" sz="1200" dirty="0">
                <a:solidFill>
                  <a:srgbClr val="444444"/>
                </a:solidFill>
                <a:latin typeface="Franklin Gothic Book" panose="020B0503020102020204" pitchFamily="34" charset="0"/>
              </a:rPr>
              <a:t/>
            </a:r>
            <a:br>
              <a:rPr lang="en-US" altLang="ko-KR" sz="1200" dirty="0">
                <a:solidFill>
                  <a:srgbClr val="444444"/>
                </a:solidFill>
                <a:latin typeface="Franklin Gothic Book" panose="020B0503020102020204" pitchFamily="34" charset="0"/>
              </a:rPr>
            </a:br>
            <a:r>
              <a:rPr lang="ko-KR" altLang="en-US" sz="1200">
                <a:solidFill>
                  <a:srgbClr val="444444"/>
                </a:solidFill>
                <a:latin typeface="Franklin Gothic Book" panose="020B0503020102020204" pitchFamily="34" charset="0"/>
              </a:rPr>
              <a:t>키 프로텍트 스위치가 </a:t>
            </a:r>
            <a:r>
              <a:rPr lang="en-US" altLang="ko-KR" sz="1200" dirty="0">
                <a:solidFill>
                  <a:srgbClr val="444444"/>
                </a:solidFill>
                <a:latin typeface="Franklin Gothic Book" panose="020B0503020102020204" pitchFamily="34" charset="0"/>
              </a:rPr>
              <a:t>ON</a:t>
            </a:r>
            <a:r>
              <a:rPr lang="ko-KR" altLang="en-US" sz="1200">
                <a:solidFill>
                  <a:srgbClr val="444444"/>
                </a:solidFill>
                <a:latin typeface="Franklin Gothic Book" panose="020B0503020102020204" pitchFamily="34" charset="0"/>
              </a:rPr>
              <a:t>일 때</a:t>
            </a:r>
            <a:r>
              <a:rPr lang="en-US" altLang="ko-KR" sz="1200" dirty="0">
                <a:solidFill>
                  <a:srgbClr val="444444"/>
                </a:solidFill>
                <a:latin typeface="Franklin Gothic Book" panose="020B0503020102020204" pitchFamily="34" charset="0"/>
              </a:rPr>
              <a:t>, </a:t>
            </a:r>
            <a:r>
              <a:rPr lang="ko-KR" altLang="en-US" sz="1200">
                <a:solidFill>
                  <a:srgbClr val="444444"/>
                </a:solidFill>
                <a:latin typeface="Franklin Gothic Book" panose="020B0503020102020204" pitchFamily="34" charset="0"/>
              </a:rPr>
              <a:t>키 프로텍트 레벨 </a:t>
            </a:r>
            <a:r>
              <a:rPr lang="en-US" altLang="ko-KR" sz="1200" dirty="0">
                <a:solidFill>
                  <a:srgbClr val="444444"/>
                </a:solidFill>
                <a:latin typeface="Franklin Gothic Book" panose="020B0503020102020204" pitchFamily="34" charset="0"/>
              </a:rPr>
              <a:t>(KP-1~KP-7)</a:t>
            </a:r>
            <a:r>
              <a:rPr lang="ko-KR" altLang="en-US" sz="1200">
                <a:solidFill>
                  <a:srgbClr val="444444"/>
                </a:solidFill>
                <a:latin typeface="Franklin Gothic Book" panose="020B0503020102020204" pitchFamily="34" charset="0"/>
              </a:rPr>
              <a:t>에 따라 각 키의 조작을 금지합니다</a:t>
            </a:r>
            <a:r>
              <a:rPr lang="en-US" altLang="ko-KR" sz="1200" dirty="0">
                <a:solidFill>
                  <a:srgbClr val="444444"/>
                </a:solidFill>
                <a:latin typeface="Franklin Gothic Book" panose="020B0503020102020204" pitchFamily="34" charset="0"/>
              </a:rPr>
              <a:t>. </a:t>
            </a:r>
            <a:r>
              <a:rPr lang="ko-KR" altLang="en-US" sz="1200">
                <a:solidFill>
                  <a:srgbClr val="444444"/>
                </a:solidFill>
                <a:latin typeface="Franklin Gothic Book" panose="020B0503020102020204" pitchFamily="34" charset="0"/>
              </a:rPr>
              <a:t>키 프로텍트 스위치가 </a:t>
            </a:r>
            <a:r>
              <a:rPr lang="en-US" altLang="ko-KR" sz="1200" dirty="0">
                <a:solidFill>
                  <a:srgbClr val="444444"/>
                </a:solidFill>
                <a:latin typeface="Franklin Gothic Book" panose="020B0503020102020204" pitchFamily="34" charset="0"/>
              </a:rPr>
              <a:t>ON</a:t>
            </a:r>
            <a:r>
              <a:rPr lang="ko-KR" altLang="en-US" sz="1200">
                <a:solidFill>
                  <a:srgbClr val="444444"/>
                </a:solidFill>
                <a:latin typeface="Franklin Gothic Book" panose="020B0503020102020204" pitchFamily="34" charset="0"/>
              </a:rPr>
              <a:t>일 때는 키 프로텍트 표시가 점등합니다</a:t>
            </a:r>
            <a:r>
              <a:rPr lang="en-US" altLang="ko-KR" sz="1200" dirty="0">
                <a:solidFill>
                  <a:srgbClr val="444444"/>
                </a:solidFill>
                <a:latin typeface="Franklin Gothic Book" panose="020B0503020102020204" pitchFamily="34" charset="0"/>
              </a:rPr>
              <a:t>.</a:t>
            </a:r>
            <a:endParaRPr lang="en-US" altLang="ko-KR" sz="1200" b="0" i="0" dirty="0">
              <a:solidFill>
                <a:srgbClr val="444444"/>
              </a:solidFill>
              <a:effectLst/>
              <a:latin typeface="Franklin Gothic Book" panose="020B0503020102020204" pitchFamily="34" charset="0"/>
            </a:endParaRPr>
          </a:p>
        </p:txBody>
      </p:sp>
      <p:sp>
        <p:nvSpPr>
          <p:cNvPr id="12" name="직사각형 11"/>
          <p:cNvSpPr/>
          <p:nvPr/>
        </p:nvSpPr>
        <p:spPr>
          <a:xfrm>
            <a:off x="360000" y="196334"/>
            <a:ext cx="2580643" cy="369332"/>
          </a:xfrm>
          <a:prstGeom prst="rect">
            <a:avLst/>
          </a:prstGeom>
        </p:spPr>
        <p:txBody>
          <a:bodyPr wrap="none">
            <a:spAutoFit/>
          </a:bodyPr>
          <a:lstStyle/>
          <a:p>
            <a:r>
              <a:rPr lang="en-US" altLang="ko-KR" b="1" dirty="0">
                <a:solidFill>
                  <a:srgbClr val="444444"/>
                </a:solidFill>
                <a:latin typeface="Franklin Gothic Book" panose="020B0503020102020204" pitchFamily="34" charset="0"/>
              </a:rPr>
              <a:t>Display Unit and Set Unit</a:t>
            </a:r>
            <a:endParaRPr lang="en-US" altLang="ko-KR" b="1" i="0" dirty="0">
              <a:solidFill>
                <a:srgbClr val="444444"/>
              </a:solidFill>
              <a:effectLst/>
              <a:latin typeface="Franklin Gothic Book" panose="020B0503020102020204" pitchFamily="34" charset="0"/>
            </a:endParaRPr>
          </a:p>
        </p:txBody>
      </p:sp>
      <p:pic>
        <p:nvPicPr>
          <p:cNvPr id="13" name="그림 12"/>
          <p:cNvPicPr>
            <a:picLocks noChangeAspect="1"/>
          </p:cNvPicPr>
          <p:nvPr/>
        </p:nvPicPr>
        <p:blipFill rotWithShape="1">
          <a:blip r:embed="rId2"/>
          <a:srcRect l="5967" t="24481" r="39359" b="11538"/>
          <a:stretch/>
        </p:blipFill>
        <p:spPr>
          <a:xfrm>
            <a:off x="219010" y="704145"/>
            <a:ext cx="6064365" cy="3771085"/>
          </a:xfrm>
          <a:prstGeom prst="rect">
            <a:avLst/>
          </a:prstGeom>
        </p:spPr>
      </p:pic>
      <p:sp>
        <p:nvSpPr>
          <p:cNvPr id="14" name="직사각형 13"/>
          <p:cNvSpPr/>
          <p:nvPr/>
        </p:nvSpPr>
        <p:spPr>
          <a:xfrm>
            <a:off x="6451699" y="704145"/>
            <a:ext cx="5564089" cy="5693866"/>
          </a:xfrm>
          <a:prstGeom prst="rect">
            <a:avLst/>
          </a:prstGeom>
        </p:spPr>
        <p:txBody>
          <a:bodyPr wrap="square">
            <a:spAutoFit/>
          </a:bodyPr>
          <a:lstStyle/>
          <a:p>
            <a:r>
              <a:rPr lang="ko-KR" altLang="en-US" sz="1400" dirty="0">
                <a:latin typeface="Franklin Gothic Book" panose="020B0503020102020204" pitchFamily="34" charset="0"/>
              </a:rPr>
              <a:t>① Coefficient display (RED FND)</a:t>
            </a:r>
          </a:p>
          <a:p>
            <a:r>
              <a:rPr lang="ko-KR" altLang="en-US" sz="1400" dirty="0">
                <a:latin typeface="Franklin Gothic Book" panose="020B0503020102020204" pitchFamily="34" charset="0"/>
              </a:rPr>
              <a:t> Display coefficient value (counter), time process value (timer), batch </a:t>
            </a:r>
            <a:r>
              <a:rPr lang="ko-KR" altLang="en-US" sz="1400" dirty="0" smtClean="0">
                <a:latin typeface="Franklin Gothic Book" panose="020B0503020102020204" pitchFamily="34" charset="0"/>
              </a:rPr>
              <a:t>coefficient value </a:t>
            </a:r>
            <a:r>
              <a:rPr lang="ko-KR" altLang="en-US" sz="1400" dirty="0">
                <a:latin typeface="Franklin Gothic Book" panose="020B0503020102020204" pitchFamily="34" charset="0"/>
              </a:rPr>
              <a:t>and setup list.</a:t>
            </a:r>
          </a:p>
          <a:p>
            <a:r>
              <a:rPr lang="ko-KR" altLang="en-US" sz="1400" dirty="0">
                <a:latin typeface="Franklin Gothic Book" panose="020B0503020102020204" pitchFamily="34" charset="0"/>
              </a:rPr>
              <a:t>② Setup display (GREEN FND)</a:t>
            </a:r>
          </a:p>
          <a:p>
            <a:r>
              <a:rPr lang="ko-KR" altLang="en-US" sz="1400" dirty="0">
                <a:latin typeface="Franklin Gothic Book" panose="020B0503020102020204" pitchFamily="34" charset="0"/>
              </a:rPr>
              <a:t> Display setup value (counter), setup time (timer), batch setup value, instant</a:t>
            </a:r>
          </a:p>
          <a:p>
            <a:r>
              <a:rPr lang="ko-KR" altLang="en-US" sz="1400" dirty="0">
                <a:latin typeface="Franklin Gothic Book" panose="020B0503020102020204" pitchFamily="34" charset="0"/>
              </a:rPr>
              <a:t>output setup (batch setup is 0 in Timer) and setup contents</a:t>
            </a:r>
          </a:p>
          <a:p>
            <a:r>
              <a:rPr lang="ko-KR" altLang="en-US" sz="1400" dirty="0">
                <a:latin typeface="Franklin Gothic Book" panose="020B0503020102020204" pitchFamily="34" charset="0"/>
              </a:rPr>
              <a:t>③ SET1, SET2 (SET), BAT</a:t>
            </a:r>
          </a:p>
          <a:p>
            <a:r>
              <a:rPr lang="ko-KR" altLang="en-US" sz="1400" dirty="0">
                <a:latin typeface="Franklin Gothic Book" panose="020B0503020102020204" pitchFamily="34" charset="0"/>
              </a:rPr>
              <a:t> Indicates the status of coefficient section and setup section</a:t>
            </a:r>
          </a:p>
          <a:p>
            <a:r>
              <a:rPr lang="ko-KR" altLang="en-US" sz="1400" dirty="0">
                <a:latin typeface="Franklin Gothic Book" panose="020B0503020102020204" pitchFamily="34" charset="0"/>
              </a:rPr>
              <a:t> (BAT lamp corresponds to batch status.)</a:t>
            </a:r>
          </a:p>
          <a:p>
            <a:r>
              <a:rPr lang="ko-KR" altLang="en-US" sz="1400" dirty="0">
                <a:latin typeface="Franklin Gothic Book" panose="020B0503020102020204" pitchFamily="34" charset="0"/>
              </a:rPr>
              <a:t>④ TIM (Timer)</a:t>
            </a:r>
          </a:p>
          <a:p>
            <a:r>
              <a:rPr lang="ko-KR" altLang="en-US" sz="1400" dirty="0">
                <a:latin typeface="Franklin Gothic Book" panose="020B0503020102020204" pitchFamily="34" charset="0"/>
              </a:rPr>
              <a:t> This flashes when the timer progresses and remains lighted when the device</a:t>
            </a:r>
          </a:p>
          <a:p>
            <a:r>
              <a:rPr lang="ko-KR" altLang="en-US" sz="1400" dirty="0">
                <a:latin typeface="Franklin Gothic Book" panose="020B0503020102020204" pitchFamily="34" charset="0"/>
              </a:rPr>
              <a:t>stops from inhibit input or reset.</a:t>
            </a:r>
          </a:p>
          <a:p>
            <a:r>
              <a:rPr lang="ko-KR" altLang="en-US" sz="1400" dirty="0">
                <a:latin typeface="Franklin Gothic Book" panose="020B0503020102020204" pitchFamily="34" charset="0"/>
              </a:rPr>
              <a:t> (It is indicated in Change Mode of the device during TIM/TTWIN setup.)</a:t>
            </a:r>
          </a:p>
          <a:p>
            <a:r>
              <a:rPr lang="ko-KR" altLang="en-US" sz="1400" dirty="0">
                <a:latin typeface="Franklin Gothic Book" panose="020B0503020102020204" pitchFamily="34" charset="0"/>
              </a:rPr>
              <a:t>⑤ CNT (Counter)</a:t>
            </a:r>
          </a:p>
          <a:p>
            <a:r>
              <a:rPr lang="ko-KR" altLang="en-US" sz="1400" dirty="0">
                <a:latin typeface="Franklin Gothic Book" panose="020B0503020102020204" pitchFamily="34" charset="0"/>
              </a:rPr>
              <a:t> This is indicated during 1CNT/2CNT setup in Change Mode of the device.</a:t>
            </a:r>
          </a:p>
          <a:p>
            <a:r>
              <a:rPr lang="ko-KR" altLang="en-US" sz="1400" dirty="0">
                <a:latin typeface="Franklin Gothic Book" panose="020B0503020102020204" pitchFamily="34" charset="0"/>
              </a:rPr>
              <a:t>⑥ OUT1, OUT2(OUT), BAT.O (Output Action Indication)</a:t>
            </a:r>
          </a:p>
          <a:p>
            <a:r>
              <a:rPr lang="ko-KR" altLang="en-US" sz="1400" dirty="0">
                <a:latin typeface="Franklin Gothic Book" panose="020B0503020102020204" pitchFamily="34" charset="0"/>
              </a:rPr>
              <a:t> • BAT.O lights up when the batch setup value is set. (OUT1 Output)</a:t>
            </a:r>
          </a:p>
          <a:p>
            <a:r>
              <a:rPr lang="ko-KR" altLang="en-US" sz="1400" dirty="0">
                <a:latin typeface="Franklin Gothic Book" panose="020B0503020102020204" pitchFamily="34" charset="0"/>
              </a:rPr>
              <a:t> • BAT.O lights up and outputs when the device operates with the instant output</a:t>
            </a:r>
          </a:p>
          <a:p>
            <a:r>
              <a:rPr lang="ko-KR" altLang="en-US" sz="1400" dirty="0">
                <a:latin typeface="Franklin Gothic Book" panose="020B0503020102020204" pitchFamily="34" charset="0"/>
              </a:rPr>
              <a:t> • where the batch setup value is 0 (timer).</a:t>
            </a:r>
          </a:p>
          <a:p>
            <a:r>
              <a:rPr lang="ko-KR" altLang="en-US" sz="1400" dirty="0">
                <a:latin typeface="Franklin Gothic Book" panose="020B0503020102020204" pitchFamily="34" charset="0"/>
              </a:rPr>
              <a:t> • CP1, CP2, RST : Verification of Input Status. (Exclusively for TOTAL)</a:t>
            </a:r>
          </a:p>
          <a:p>
            <a:r>
              <a:rPr lang="ko-KR" altLang="en-US" sz="1400" dirty="0">
                <a:latin typeface="Franklin Gothic Book" panose="020B0503020102020204" pitchFamily="34" charset="0"/>
              </a:rPr>
              <a:t>⑦ LOCK:Key Lock (KEY LOCK) Action IndicationThis lights up during Lock Setup</a:t>
            </a:r>
            <a:r>
              <a:rPr lang="ko-KR" altLang="en-US" sz="1400" dirty="0" smtClean="0">
                <a:latin typeface="Franklin Gothic Book" panose="020B0503020102020204" pitchFamily="34" charset="0"/>
              </a:rPr>
              <a:t>.</a:t>
            </a:r>
            <a:endParaRPr lang="ko-KR" altLang="en-US" sz="1400" dirty="0">
              <a:latin typeface="Franklin Gothic Book" panose="020B0503020102020204" pitchFamily="34" charset="0"/>
            </a:endParaRPr>
          </a:p>
        </p:txBody>
      </p:sp>
      <p:sp>
        <p:nvSpPr>
          <p:cNvPr id="18" name="직사각형 17"/>
          <p:cNvSpPr/>
          <p:nvPr/>
        </p:nvSpPr>
        <p:spPr>
          <a:xfrm>
            <a:off x="203193" y="4598011"/>
            <a:ext cx="6096000" cy="2031325"/>
          </a:xfrm>
          <a:prstGeom prst="rect">
            <a:avLst/>
          </a:prstGeom>
        </p:spPr>
        <p:txBody>
          <a:bodyPr>
            <a:spAutoFit/>
          </a:bodyPr>
          <a:lstStyle/>
          <a:p>
            <a:r>
              <a:rPr lang="ko-KR" altLang="en-US" sz="1400" dirty="0">
                <a:latin typeface="Franklin Gothic Book" panose="020B0503020102020204" pitchFamily="34" charset="0"/>
              </a:rPr>
              <a:t>⑧ : This key is for function setup Mode Entry and Mode change. It can also be</a:t>
            </a:r>
          </a:p>
          <a:p>
            <a:r>
              <a:rPr lang="ko-KR" altLang="en-US" sz="1400" dirty="0">
                <a:latin typeface="Franklin Gothic Book" panose="020B0503020102020204" pitchFamily="34" charset="0"/>
              </a:rPr>
              <a:t> used for ending after saving when changing the setup value</a:t>
            </a:r>
          </a:p>
          <a:p>
            <a:r>
              <a:rPr lang="ko-KR" altLang="en-US" sz="1400" dirty="0">
                <a:latin typeface="Franklin Gothic Book" panose="020B0503020102020204" pitchFamily="34" charset="0"/>
              </a:rPr>
              <a:t>⑨ : Setup value change Entry and Location shift</a:t>
            </a:r>
          </a:p>
          <a:p>
            <a:r>
              <a:rPr lang="ko-KR" altLang="en-US" sz="1400" dirty="0">
                <a:latin typeface="Franklin Gothic Book" panose="020B0503020102020204" pitchFamily="34" charset="0"/>
              </a:rPr>
              <a:t>⑩ : UP Key</a:t>
            </a:r>
          </a:p>
          <a:p>
            <a:r>
              <a:rPr lang="ko-KR" altLang="en-US" sz="1400" dirty="0">
                <a:latin typeface="Franklin Gothic Book" panose="020B0503020102020204" pitchFamily="34" charset="0"/>
              </a:rPr>
              <a:t>⑪ : RESET KEY </a:t>
            </a:r>
            <a:r>
              <a:rPr lang="ko-KR" altLang="en-US" sz="1400" dirty="0" smtClean="0">
                <a:latin typeface="Franklin Gothic Book" panose="020B0503020102020204" pitchFamily="34" charset="0"/>
              </a:rPr>
              <a:t>When </a:t>
            </a:r>
            <a:r>
              <a:rPr lang="ko-KR" altLang="en-US" sz="1400" dirty="0">
                <a:latin typeface="Franklin Gothic Book" panose="020B0503020102020204" pitchFamily="34" charset="0"/>
              </a:rPr>
              <a:t>SET, BAT </a:t>
            </a:r>
            <a:r>
              <a:rPr lang="ko-KR" altLang="en-US" sz="1400" dirty="0" smtClean="0">
                <a:latin typeface="Franklin Gothic Book" panose="020B0503020102020204" pitchFamily="34" charset="0"/>
              </a:rPr>
              <a:t>lamp</a:t>
            </a:r>
            <a:r>
              <a:rPr lang="en-US" altLang="ko-KR" sz="1400" dirty="0" smtClean="0">
                <a:latin typeface="Franklin Gothic Book" panose="020B0503020102020204" pitchFamily="34" charset="0"/>
              </a:rPr>
              <a:t>(</a:t>
            </a:r>
            <a:r>
              <a:rPr lang="ko-KR" altLang="en-US" sz="1400" smtClean="0">
                <a:latin typeface="Franklin Gothic Book" panose="020B0503020102020204" pitchFamily="34" charset="0"/>
              </a:rPr>
              <a:t>③</a:t>
            </a:r>
            <a:r>
              <a:rPr lang="en-US" altLang="ko-KR" sz="1400" dirty="0" smtClean="0">
                <a:latin typeface="Franklin Gothic Book" panose="020B0503020102020204" pitchFamily="34" charset="0"/>
              </a:rPr>
              <a:t>)</a:t>
            </a:r>
            <a:r>
              <a:rPr lang="ko-KR" altLang="en-US" sz="1400" smtClean="0">
                <a:latin typeface="Franklin Gothic Book" panose="020B0503020102020204" pitchFamily="34" charset="0"/>
              </a:rPr>
              <a:t> </a:t>
            </a:r>
            <a:r>
              <a:rPr lang="en-US" altLang="ko-KR" sz="1400" dirty="0" smtClean="0">
                <a:latin typeface="Franklin Gothic Book" panose="020B0503020102020204" pitchFamily="34" charset="0"/>
              </a:rPr>
              <a:t>on</a:t>
            </a:r>
            <a:r>
              <a:rPr lang="ko-KR" altLang="en-US" sz="1400" smtClean="0">
                <a:latin typeface="Franklin Gothic Book" panose="020B0503020102020204" pitchFamily="34" charset="0"/>
              </a:rPr>
              <a:t>, </a:t>
            </a:r>
            <a:r>
              <a:rPr lang="ko-KR" altLang="en-US" sz="1400" dirty="0">
                <a:latin typeface="Franklin Gothic Book" panose="020B0503020102020204" pitchFamily="34" charset="0"/>
              </a:rPr>
              <a:t>RESET key will not operate.</a:t>
            </a:r>
          </a:p>
          <a:p>
            <a:r>
              <a:rPr lang="ko-KR" altLang="en-US" sz="1400" dirty="0">
                <a:latin typeface="Franklin Gothic Book" panose="020B0503020102020204" pitchFamily="34" charset="0"/>
              </a:rPr>
              <a:t>⑫ : Batch and operation mode 1 stage and 2 stage conversion key. When BAT</a:t>
            </a:r>
          </a:p>
          <a:p>
            <a:r>
              <a:rPr lang="ko-KR" altLang="en-US" sz="1400" dirty="0">
                <a:latin typeface="Franklin Gothic Book" panose="020B0503020102020204" pitchFamily="34" charset="0"/>
              </a:rPr>
              <a:t> lamp light, it is batch mode and keep operate.</a:t>
            </a:r>
          </a:p>
          <a:p>
            <a:r>
              <a:rPr lang="ko-KR" altLang="en-US" sz="1400" dirty="0">
                <a:latin typeface="Franklin Gothic Book" panose="020B0503020102020204" pitchFamily="34" charset="0"/>
              </a:rPr>
              <a:t>⑬ </a:t>
            </a:r>
            <a:r>
              <a:rPr lang="ko-KR" altLang="en-US" sz="1400" dirty="0" smtClean="0">
                <a:latin typeface="Franklin Gothic Book" panose="020B0503020102020204" pitchFamily="34" charset="0"/>
              </a:rPr>
              <a:t>: </a:t>
            </a:r>
            <a:r>
              <a:rPr lang="ko-KR" altLang="en-US" sz="1400" dirty="0">
                <a:latin typeface="Franklin Gothic Book" panose="020B0503020102020204" pitchFamily="34" charset="0"/>
              </a:rPr>
              <a:t>Push both of keys together, It operate same as key.</a:t>
            </a:r>
          </a:p>
          <a:p>
            <a:r>
              <a:rPr lang="ko-KR" altLang="en-US" sz="1400" dirty="0">
                <a:latin typeface="Franklin Gothic Book" panose="020B0503020102020204" pitchFamily="34" charset="0"/>
              </a:rPr>
              <a:t>⑭ : DOWN Key</a:t>
            </a:r>
          </a:p>
        </p:txBody>
      </p:sp>
      <p:cxnSp>
        <p:nvCxnSpPr>
          <p:cNvPr id="23" name="직선 연결선 22"/>
          <p:cNvCxnSpPr/>
          <p:nvPr/>
        </p:nvCxnSpPr>
        <p:spPr>
          <a:xfrm>
            <a:off x="333960" y="58136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88595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350958" y="297934"/>
            <a:ext cx="2350067" cy="369332"/>
          </a:xfrm>
          <a:prstGeom prst="rect">
            <a:avLst/>
          </a:prstGeom>
        </p:spPr>
        <p:txBody>
          <a:bodyPr wrap="none">
            <a:spAutoFit/>
          </a:bodyPr>
          <a:lstStyle/>
          <a:p>
            <a:r>
              <a:rPr lang="en-US" altLang="ko-KR" b="1" dirty="0">
                <a:latin typeface="Franklin Gothic Book" panose="020B0503020102020204" pitchFamily="34" charset="0"/>
              </a:rPr>
              <a:t>Model </a:t>
            </a:r>
            <a:r>
              <a:rPr lang="en-US" altLang="ko-KR" b="1" dirty="0" smtClean="0">
                <a:latin typeface="Franklin Gothic Book" panose="020B0503020102020204" pitchFamily="34" charset="0"/>
              </a:rPr>
              <a:t>Configuration 1</a:t>
            </a:r>
            <a:endParaRPr lang="en-US" altLang="ko-KR" b="1" dirty="0">
              <a:latin typeface="Franklin Gothic Book" panose="020B0503020102020204" pitchFamily="34" charset="0"/>
            </a:endParaRPr>
          </a:p>
        </p:txBody>
      </p:sp>
      <p:sp>
        <p:nvSpPr>
          <p:cNvPr id="5" name="Rectangle 1"/>
          <p:cNvSpPr>
            <a:spLocks noChangeArrowheads="1"/>
          </p:cNvSpPr>
          <p:nvPr/>
        </p:nvSpPr>
        <p:spPr bwMode="auto">
          <a:xfrm>
            <a:off x="389058" y="810696"/>
            <a:ext cx="79236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altLang="ko-KR" sz="1400" b="0" i="0" u="none" strike="noStrike" cap="none" normalizeH="0" baseline="0" dirty="0" smtClean="0">
                <a:ln>
                  <a:noFill/>
                </a:ln>
                <a:solidFill>
                  <a:srgbClr val="444444"/>
                </a:solidFill>
                <a:effectLst/>
                <a:latin typeface="Franklin Gothic Book" panose="020B0503020102020204" pitchFamily="34" charset="0"/>
                <a:ea typeface="Noto Sans"/>
              </a:rPr>
              <a:t>GE series</a:t>
            </a:r>
            <a:r>
              <a:rPr kumimoji="0" lang="en-US" altLang="ko-KR" sz="1400" b="0" i="0" u="none" strike="noStrike" cap="none" normalizeH="0" dirty="0" smtClean="0">
                <a:ln>
                  <a:noFill/>
                </a:ln>
                <a:solidFill>
                  <a:srgbClr val="444444"/>
                </a:solidFill>
                <a:effectLst/>
                <a:latin typeface="Franklin Gothic Book" panose="020B0503020102020204" pitchFamily="34" charset="0"/>
                <a:ea typeface="Noto Sans"/>
              </a:rPr>
              <a:t> is most acceptable digital counter and timer with various size, functions.</a:t>
            </a:r>
            <a:r>
              <a:rPr kumimoji="0" lang="ko-KR" altLang="ko-KR" sz="1400" b="0" i="0" u="none" strike="noStrike" cap="none" normalizeH="0" baseline="0" smtClean="0">
                <a:ln>
                  <a:noFill/>
                </a:ln>
                <a:solidFill>
                  <a:srgbClr val="444444"/>
                </a:solidFill>
                <a:effectLst/>
                <a:latin typeface="Franklin Gothic Book" panose="020B0503020102020204" pitchFamily="34" charset="0"/>
                <a:ea typeface="Noto Sans"/>
              </a:rPr>
              <a:t>  </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ko-KR" sz="1400" b="0" i="0" u="none" strike="noStrike" cap="none" normalizeH="0" baseline="0" dirty="0" smtClean="0">
                <a:ln>
                  <a:noFill/>
                </a:ln>
                <a:solidFill>
                  <a:srgbClr val="444444"/>
                </a:solidFill>
                <a:effectLst/>
                <a:latin typeface="Franklin Gothic Book" panose="020B0503020102020204" pitchFamily="34" charset="0"/>
                <a:ea typeface="Noto Sans"/>
              </a:rPr>
              <a:t>You can select various</a:t>
            </a:r>
            <a:r>
              <a:rPr kumimoji="0" lang="en-US" altLang="ko-KR" sz="1400" b="0" i="0" u="none" strike="noStrike" cap="none" normalizeH="0" dirty="0" smtClean="0">
                <a:ln>
                  <a:noFill/>
                </a:ln>
                <a:solidFill>
                  <a:srgbClr val="444444"/>
                </a:solidFill>
                <a:effectLst/>
                <a:latin typeface="Franklin Gothic Book" panose="020B0503020102020204" pitchFamily="34" charset="0"/>
                <a:ea typeface="Noto Sans"/>
              </a:rPr>
              <a:t> options such as indicating digits, counting speed, output type, power supply etc.</a:t>
            </a:r>
            <a:endParaRPr kumimoji="0" lang="ko-KR" altLang="ko-KR" sz="30200" b="0" i="0" u="none" strike="noStrike" cap="none" normalizeH="0" baseline="0" dirty="0" smtClean="0">
              <a:ln>
                <a:noFill/>
              </a:ln>
              <a:solidFill>
                <a:srgbClr val="444444"/>
              </a:solidFill>
              <a:effectLst/>
              <a:latin typeface="Franklin Gothic Book" panose="020B0503020102020204" pitchFamily="34" charset="0"/>
              <a:ea typeface="Noto Sans"/>
            </a:endParaRPr>
          </a:p>
        </p:txBody>
      </p:sp>
      <p:sp>
        <p:nvSpPr>
          <p:cNvPr id="6" name="직사각형 5"/>
          <p:cNvSpPr/>
          <p:nvPr/>
        </p:nvSpPr>
        <p:spPr>
          <a:xfrm>
            <a:off x="350958" y="6995694"/>
            <a:ext cx="5849256" cy="1869743"/>
          </a:xfrm>
          <a:prstGeom prst="rect">
            <a:avLst/>
          </a:prstGeom>
        </p:spPr>
        <p:txBody>
          <a:bodyPr wrap="square">
            <a:spAutoFit/>
          </a:bodyPr>
          <a:lstStyle/>
          <a:p>
            <a:pPr fontAlgn="t">
              <a:lnSpc>
                <a:spcPct val="150000"/>
              </a:lnSpc>
            </a:pPr>
            <a:r>
              <a:rPr lang="ko-KR" altLang="en-US" sz="1100" dirty="0">
                <a:solidFill>
                  <a:srgbClr val="444444"/>
                </a:solidFill>
                <a:latin typeface="Franklin Gothic Book" panose="020B0503020102020204" pitchFamily="34" charset="0"/>
              </a:rPr>
              <a:t>예를 들어 다음 조건에서 사용하고 싶은 경우 </a:t>
            </a:r>
            <a:endParaRPr lang="en-US" altLang="ko-KR" sz="1100" dirty="0" smtClean="0">
              <a:solidFill>
                <a:srgbClr val="444444"/>
              </a:solidFill>
              <a:latin typeface="Franklin Gothic Book" panose="020B0503020102020204" pitchFamily="34" charset="0"/>
            </a:endParaRPr>
          </a:p>
          <a:p>
            <a:pPr fontAlgn="t">
              <a:lnSpc>
                <a:spcPct val="150000"/>
              </a:lnSpc>
            </a:pPr>
            <a:r>
              <a:rPr lang="en-US" altLang="ko-KR" sz="1100" dirty="0" smtClean="0">
                <a:solidFill>
                  <a:srgbClr val="444444"/>
                </a:solidFill>
                <a:latin typeface="Franklin Gothic Book" panose="020B0503020102020204" pitchFamily="34" charset="0"/>
              </a:rPr>
              <a:t>"H7CX-A11S-N" </a:t>
            </a:r>
            <a:r>
              <a:rPr lang="ko-KR" altLang="en-US" sz="1100" smtClean="0">
                <a:solidFill>
                  <a:srgbClr val="444444"/>
                </a:solidFill>
                <a:latin typeface="Franklin Gothic Book" panose="020B0503020102020204" pitchFamily="34" charset="0"/>
              </a:rPr>
              <a:t>를 선정합니다</a:t>
            </a:r>
            <a:r>
              <a:rPr lang="en-US" altLang="ko-KR" sz="1100" dirty="0" smtClean="0">
                <a:solidFill>
                  <a:srgbClr val="444444"/>
                </a:solidFill>
                <a:latin typeface="Franklin Gothic Book" panose="020B0503020102020204" pitchFamily="34" charset="0"/>
              </a:rPr>
              <a:t>.</a:t>
            </a:r>
            <a:br>
              <a:rPr lang="en-US" altLang="ko-KR" sz="1100" dirty="0" smtClean="0">
                <a:solidFill>
                  <a:srgbClr val="444444"/>
                </a:solidFill>
                <a:latin typeface="Franklin Gothic Book" panose="020B0503020102020204" pitchFamily="34" charset="0"/>
              </a:rPr>
            </a:br>
            <a:r>
              <a:rPr lang="en-US" altLang="ko-KR" sz="1100" dirty="0" smtClean="0">
                <a:solidFill>
                  <a:srgbClr val="444444"/>
                </a:solidFill>
                <a:latin typeface="Franklin Gothic Book" panose="020B0503020102020204" pitchFamily="34" charset="0"/>
              </a:rPr>
              <a:t>1</a:t>
            </a:r>
            <a:r>
              <a:rPr lang="ko-KR" altLang="en-US" sz="1100" smtClean="0">
                <a:solidFill>
                  <a:srgbClr val="444444"/>
                </a:solidFill>
                <a:latin typeface="Franklin Gothic Book" panose="020B0503020102020204" pitchFamily="34" charset="0"/>
              </a:rPr>
              <a:t>단 프리셋 카운터</a:t>
            </a:r>
          </a:p>
          <a:p>
            <a:pPr fontAlgn="t">
              <a:lnSpc>
                <a:spcPct val="150000"/>
              </a:lnSpc>
              <a:buFont typeface="Arial" panose="020B0604020202020204" pitchFamily="34" charset="0"/>
              <a:buChar char="•"/>
            </a:pPr>
            <a:r>
              <a:rPr lang="ko-KR" altLang="en-US" sz="1100" dirty="0" err="1" smtClean="0">
                <a:solidFill>
                  <a:srgbClr val="444444"/>
                </a:solidFill>
                <a:latin typeface="Franklin Gothic Book" panose="020B0503020102020204" pitchFamily="34" charset="0"/>
              </a:rPr>
              <a:t>설정값</a:t>
            </a:r>
            <a:r>
              <a:rPr lang="ko-KR" altLang="en-US" sz="1100" dirty="0" smtClean="0">
                <a:solidFill>
                  <a:srgbClr val="444444"/>
                </a:solidFill>
                <a:latin typeface="Franklin Gothic Book" panose="020B0503020102020204" pitchFamily="34" charset="0"/>
              </a:rPr>
              <a:t> </a:t>
            </a:r>
            <a:r>
              <a:rPr lang="en-US" altLang="ko-KR" sz="1100" dirty="0">
                <a:solidFill>
                  <a:srgbClr val="444444"/>
                </a:solidFill>
                <a:latin typeface="Franklin Gothic Book" panose="020B0503020102020204" pitchFamily="34" charset="0"/>
              </a:rPr>
              <a:t>50,000</a:t>
            </a:r>
            <a:r>
              <a:rPr lang="ko-KR" altLang="en-US" sz="1100">
                <a:solidFill>
                  <a:srgbClr val="444444"/>
                </a:solidFill>
                <a:latin typeface="Franklin Gothic Book" panose="020B0503020102020204" pitchFamily="34" charset="0"/>
              </a:rPr>
              <a:t>이하</a:t>
            </a:r>
          </a:p>
          <a:p>
            <a:pPr fontAlgn="t">
              <a:lnSpc>
                <a:spcPct val="150000"/>
              </a:lnSpc>
              <a:buFont typeface="Arial" panose="020B0604020202020204" pitchFamily="34" charset="0"/>
              <a:buChar char="•"/>
            </a:pPr>
            <a:r>
              <a:rPr lang="en-US" altLang="ko-KR" sz="1100" dirty="0">
                <a:solidFill>
                  <a:srgbClr val="444444"/>
                </a:solidFill>
                <a:latin typeface="Franklin Gothic Book" panose="020B0503020102020204" pitchFamily="34" charset="0"/>
              </a:rPr>
              <a:t>11</a:t>
            </a:r>
            <a:r>
              <a:rPr lang="ko-KR" altLang="en-US" sz="1100">
                <a:solidFill>
                  <a:srgbClr val="444444"/>
                </a:solidFill>
                <a:latin typeface="Franklin Gothic Book" panose="020B0503020102020204" pitchFamily="34" charset="0"/>
              </a:rPr>
              <a:t>핀 소켓 타입</a:t>
            </a:r>
          </a:p>
          <a:p>
            <a:pPr fontAlgn="t">
              <a:lnSpc>
                <a:spcPct val="150000"/>
              </a:lnSpc>
              <a:buFont typeface="Arial" panose="020B0604020202020204" pitchFamily="34" charset="0"/>
              <a:buChar char="•"/>
            </a:pPr>
            <a:r>
              <a:rPr lang="ko-KR" altLang="en-US" sz="1100" dirty="0">
                <a:solidFill>
                  <a:srgbClr val="444444"/>
                </a:solidFill>
                <a:latin typeface="Franklin Gothic Book" panose="020B0503020102020204" pitchFamily="34" charset="0"/>
              </a:rPr>
              <a:t>트랜지스터 출력 타입</a:t>
            </a:r>
          </a:p>
          <a:p>
            <a:pPr fontAlgn="t">
              <a:lnSpc>
                <a:spcPct val="150000"/>
              </a:lnSpc>
              <a:buFont typeface="Arial" panose="020B0604020202020204" pitchFamily="34" charset="0"/>
              <a:buChar char="•"/>
            </a:pPr>
            <a:r>
              <a:rPr lang="ko-KR" altLang="en-US" sz="1100" dirty="0">
                <a:solidFill>
                  <a:srgbClr val="444444"/>
                </a:solidFill>
                <a:latin typeface="Franklin Gothic Book" panose="020B0503020102020204" pitchFamily="34" charset="0"/>
              </a:rPr>
              <a:t>전원 전압은 </a:t>
            </a:r>
            <a:r>
              <a:rPr lang="en-US" altLang="ko-KR" sz="1100" dirty="0" smtClean="0">
                <a:solidFill>
                  <a:srgbClr val="444444"/>
                </a:solidFill>
                <a:latin typeface="Franklin Gothic Book" panose="020B0503020102020204" pitchFamily="34" charset="0"/>
              </a:rPr>
              <a:t>AC100V</a:t>
            </a:r>
            <a:endParaRPr lang="en-US" altLang="ko-KR" sz="1100" dirty="0">
              <a:solidFill>
                <a:srgbClr val="444444"/>
              </a:solidFill>
              <a:latin typeface="Franklin Gothic Book" panose="020B0503020102020204" pitchFamily="34" charset="0"/>
            </a:endParaRPr>
          </a:p>
        </p:txBody>
      </p:sp>
      <p:grpSp>
        <p:nvGrpSpPr>
          <p:cNvPr id="7" name="그룹 6"/>
          <p:cNvGrpSpPr/>
          <p:nvPr/>
        </p:nvGrpSpPr>
        <p:grpSpPr>
          <a:xfrm>
            <a:off x="350958" y="1673865"/>
            <a:ext cx="11474080" cy="3487682"/>
            <a:chOff x="389057" y="1637771"/>
            <a:chExt cx="11333043" cy="3355200"/>
          </a:xfrm>
        </p:grpSpPr>
        <p:pic>
          <p:nvPicPr>
            <p:cNvPr id="2" name="그림 1"/>
            <p:cNvPicPr>
              <a:picLocks noChangeAspect="1"/>
            </p:cNvPicPr>
            <p:nvPr/>
          </p:nvPicPr>
          <p:blipFill rotWithShape="1">
            <a:blip r:embed="rId2"/>
            <a:srcRect l="25474" t="27288" r="28394" b="26558"/>
            <a:stretch/>
          </p:blipFill>
          <p:spPr>
            <a:xfrm>
              <a:off x="389057" y="1637771"/>
              <a:ext cx="6310979" cy="3355200"/>
            </a:xfrm>
            <a:prstGeom prst="rect">
              <a:avLst/>
            </a:prstGeom>
          </p:spPr>
        </p:pic>
        <p:pic>
          <p:nvPicPr>
            <p:cNvPr id="3" name="그림 2"/>
            <p:cNvPicPr>
              <a:picLocks noChangeAspect="1"/>
            </p:cNvPicPr>
            <p:nvPr/>
          </p:nvPicPr>
          <p:blipFill rotWithShape="1">
            <a:blip r:embed="rId3"/>
            <a:srcRect l="25960" t="25091" r="17884" b="6959"/>
            <a:stretch/>
          </p:blipFill>
          <p:spPr>
            <a:xfrm>
              <a:off x="6585292" y="1655301"/>
              <a:ext cx="5136808" cy="3311464"/>
            </a:xfrm>
            <a:prstGeom prst="rect">
              <a:avLst/>
            </a:prstGeom>
          </p:spPr>
        </p:pic>
      </p:grpSp>
      <p:cxnSp>
        <p:nvCxnSpPr>
          <p:cNvPr id="9" name="직선 연결선 8"/>
          <p:cNvCxnSpPr/>
          <p:nvPr/>
        </p:nvCxnSpPr>
        <p:spPr>
          <a:xfrm>
            <a:off x="350958" y="1333916"/>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3588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350958" y="297934"/>
            <a:ext cx="2350067" cy="369332"/>
          </a:xfrm>
          <a:prstGeom prst="rect">
            <a:avLst/>
          </a:prstGeom>
        </p:spPr>
        <p:txBody>
          <a:bodyPr wrap="none">
            <a:spAutoFit/>
          </a:bodyPr>
          <a:lstStyle/>
          <a:p>
            <a:r>
              <a:rPr lang="en-US" altLang="ko-KR" b="1" dirty="0">
                <a:latin typeface="Franklin Gothic Book" panose="020B0503020102020204" pitchFamily="34" charset="0"/>
              </a:rPr>
              <a:t>Model </a:t>
            </a:r>
            <a:r>
              <a:rPr lang="en-US" altLang="ko-KR" b="1" dirty="0" smtClean="0">
                <a:latin typeface="Franklin Gothic Book" panose="020B0503020102020204" pitchFamily="34" charset="0"/>
              </a:rPr>
              <a:t>Configuration 2</a:t>
            </a:r>
            <a:endParaRPr lang="en-US" altLang="ko-KR" b="1" dirty="0">
              <a:latin typeface="Franklin Gothic Book" panose="020B0503020102020204" pitchFamily="34" charset="0"/>
            </a:endParaRPr>
          </a:p>
        </p:txBody>
      </p:sp>
      <p:sp>
        <p:nvSpPr>
          <p:cNvPr id="5" name="Rectangle 1"/>
          <p:cNvSpPr>
            <a:spLocks noChangeArrowheads="1"/>
          </p:cNvSpPr>
          <p:nvPr/>
        </p:nvSpPr>
        <p:spPr bwMode="auto">
          <a:xfrm>
            <a:off x="389058" y="810696"/>
            <a:ext cx="79236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altLang="ko-KR" sz="1400" b="0" i="0" u="none" strike="noStrike" cap="none" normalizeH="0" baseline="0" dirty="0" smtClean="0">
                <a:ln>
                  <a:noFill/>
                </a:ln>
                <a:solidFill>
                  <a:srgbClr val="444444"/>
                </a:solidFill>
                <a:effectLst/>
                <a:latin typeface="Franklin Gothic Book" panose="020B0503020102020204" pitchFamily="34" charset="0"/>
                <a:ea typeface="Noto Sans"/>
              </a:rPr>
              <a:t>GE series</a:t>
            </a:r>
            <a:r>
              <a:rPr kumimoji="0" lang="en-US" altLang="ko-KR" sz="1400" b="0" i="0" u="none" strike="noStrike" cap="none" normalizeH="0" dirty="0" smtClean="0">
                <a:ln>
                  <a:noFill/>
                </a:ln>
                <a:solidFill>
                  <a:srgbClr val="444444"/>
                </a:solidFill>
                <a:effectLst/>
                <a:latin typeface="Franklin Gothic Book" panose="020B0503020102020204" pitchFamily="34" charset="0"/>
                <a:ea typeface="Noto Sans"/>
              </a:rPr>
              <a:t> is most acceptable digital counter and timer with various size, functions.</a:t>
            </a:r>
            <a:r>
              <a:rPr kumimoji="0" lang="ko-KR" altLang="ko-KR" sz="1400" b="0" i="0" u="none" strike="noStrike" cap="none" normalizeH="0" baseline="0" smtClean="0">
                <a:ln>
                  <a:noFill/>
                </a:ln>
                <a:solidFill>
                  <a:srgbClr val="444444"/>
                </a:solidFill>
                <a:effectLst/>
                <a:latin typeface="Franklin Gothic Book" panose="020B0503020102020204" pitchFamily="34" charset="0"/>
                <a:ea typeface="Noto Sans"/>
              </a:rPr>
              <a:t>  </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ko-KR" sz="1400" b="0" i="0" u="none" strike="noStrike" cap="none" normalizeH="0" baseline="0" dirty="0" smtClean="0">
                <a:ln>
                  <a:noFill/>
                </a:ln>
                <a:solidFill>
                  <a:srgbClr val="444444"/>
                </a:solidFill>
                <a:effectLst/>
                <a:latin typeface="Franklin Gothic Book" panose="020B0503020102020204" pitchFamily="34" charset="0"/>
                <a:ea typeface="Noto Sans"/>
              </a:rPr>
              <a:t>You can select various</a:t>
            </a:r>
            <a:r>
              <a:rPr kumimoji="0" lang="en-US" altLang="ko-KR" sz="1400" b="0" i="0" u="none" strike="noStrike" cap="none" normalizeH="0" dirty="0" smtClean="0">
                <a:ln>
                  <a:noFill/>
                </a:ln>
                <a:solidFill>
                  <a:srgbClr val="444444"/>
                </a:solidFill>
                <a:effectLst/>
                <a:latin typeface="Franklin Gothic Book" panose="020B0503020102020204" pitchFamily="34" charset="0"/>
                <a:ea typeface="Noto Sans"/>
              </a:rPr>
              <a:t> options such as indicating digits, counting speed, output type, power supply etc.</a:t>
            </a:r>
            <a:endParaRPr kumimoji="0" lang="ko-KR" altLang="ko-KR" sz="30200" b="0" i="0" u="none" strike="noStrike" cap="none" normalizeH="0" baseline="0" dirty="0" smtClean="0">
              <a:ln>
                <a:noFill/>
              </a:ln>
              <a:solidFill>
                <a:srgbClr val="444444"/>
              </a:solidFill>
              <a:effectLst/>
              <a:latin typeface="Franklin Gothic Book" panose="020B0503020102020204" pitchFamily="34" charset="0"/>
              <a:ea typeface="Noto Sans"/>
            </a:endParaRPr>
          </a:p>
        </p:txBody>
      </p:sp>
      <p:pic>
        <p:nvPicPr>
          <p:cNvPr id="8" name="그림 7"/>
          <p:cNvPicPr>
            <a:picLocks noChangeAspect="1"/>
          </p:cNvPicPr>
          <p:nvPr/>
        </p:nvPicPr>
        <p:blipFill rotWithShape="1">
          <a:blip r:embed="rId2"/>
          <a:srcRect l="16193" t="24494" r="15394" b="7837"/>
          <a:stretch/>
        </p:blipFill>
        <p:spPr>
          <a:xfrm>
            <a:off x="389058" y="1613514"/>
            <a:ext cx="6841921" cy="3596158"/>
          </a:xfrm>
          <a:prstGeom prst="rect">
            <a:avLst/>
          </a:prstGeom>
        </p:spPr>
      </p:pic>
      <p:cxnSp>
        <p:nvCxnSpPr>
          <p:cNvPr id="9" name="직선 연결선 8"/>
          <p:cNvCxnSpPr/>
          <p:nvPr/>
        </p:nvCxnSpPr>
        <p:spPr>
          <a:xfrm>
            <a:off x="350958" y="148325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06659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360000" y="360000"/>
            <a:ext cx="4078681" cy="369332"/>
          </a:xfrm>
          <a:prstGeom prst="rect">
            <a:avLst/>
          </a:prstGeom>
        </p:spPr>
        <p:txBody>
          <a:bodyPr wrap="none">
            <a:spAutoFit/>
          </a:bodyPr>
          <a:lstStyle/>
          <a:p>
            <a:r>
              <a:rPr lang="en-US" altLang="ko-KR" b="1" dirty="0" smtClean="0">
                <a:latin typeface="Franklin Gothic Book" panose="020B0503020102020204" pitchFamily="34" charset="0"/>
              </a:rPr>
              <a:t>Connection </a:t>
            </a:r>
            <a:r>
              <a:rPr lang="en-US" altLang="ko-KR" b="1" dirty="0">
                <a:latin typeface="Franklin Gothic Book" panose="020B0503020102020204" pitchFamily="34" charset="0"/>
              </a:rPr>
              <a:t>of </a:t>
            </a:r>
            <a:r>
              <a:rPr lang="en-US" altLang="ko-KR" b="1" dirty="0" smtClean="0">
                <a:latin typeface="Franklin Gothic Book" panose="020B0503020102020204" pitchFamily="34" charset="0"/>
              </a:rPr>
              <a:t>Input / Output Equipment</a:t>
            </a:r>
            <a:endParaRPr lang="en-US" altLang="ko-KR" b="1" dirty="0">
              <a:latin typeface="Franklin Gothic Book" panose="020B0503020102020204" pitchFamily="34" charset="0"/>
            </a:endParaRPr>
          </a:p>
        </p:txBody>
      </p:sp>
      <p:sp>
        <p:nvSpPr>
          <p:cNvPr id="3" name="직사각형 2"/>
          <p:cNvSpPr/>
          <p:nvPr/>
        </p:nvSpPr>
        <p:spPr>
          <a:xfrm>
            <a:off x="360000" y="881282"/>
            <a:ext cx="11094270" cy="584775"/>
          </a:xfrm>
          <a:prstGeom prst="rect">
            <a:avLst/>
          </a:prstGeom>
        </p:spPr>
        <p:txBody>
          <a:bodyPr wrap="square">
            <a:spAutoFit/>
          </a:bodyPr>
          <a:lstStyle/>
          <a:p>
            <a:r>
              <a:rPr lang="en-US" altLang="ko-KR" sz="1600" dirty="0">
                <a:solidFill>
                  <a:srgbClr val="444444"/>
                </a:solidFill>
                <a:latin typeface="Franklin Gothic Book" panose="020B0503020102020204" pitchFamily="34" charset="0"/>
              </a:rPr>
              <a:t>Let us look at the case where </a:t>
            </a:r>
            <a:r>
              <a:rPr lang="en-US" altLang="ko-KR" sz="1600" dirty="0" smtClean="0">
                <a:solidFill>
                  <a:srgbClr val="444444"/>
                </a:solidFill>
                <a:latin typeface="Franklin Gothic Book" panose="020B0503020102020204" pitchFamily="34" charset="0"/>
              </a:rPr>
              <a:t>GF4-P41N </a:t>
            </a:r>
            <a:r>
              <a:rPr lang="en-US" altLang="ko-KR" sz="1600" dirty="0">
                <a:solidFill>
                  <a:srgbClr val="444444"/>
                </a:solidFill>
                <a:latin typeface="Franklin Gothic Book" panose="020B0503020102020204" pitchFamily="34" charset="0"/>
              </a:rPr>
              <a:t>is used to connect the pushbutton to the input equipment and to connect the lamp to the output equipment. First, let us look at the terminal arrangement diagram. </a:t>
            </a:r>
            <a:endParaRPr lang="ko-KR" altLang="en-US" sz="1600">
              <a:latin typeface="Franklin Gothic Book" panose="020B0503020102020204" pitchFamily="34" charset="0"/>
            </a:endParaRPr>
          </a:p>
        </p:txBody>
      </p:sp>
      <p:sp>
        <p:nvSpPr>
          <p:cNvPr id="5" name="직사각형 4"/>
          <p:cNvSpPr/>
          <p:nvPr/>
        </p:nvSpPr>
        <p:spPr>
          <a:xfrm>
            <a:off x="4166880" y="1904041"/>
            <a:ext cx="7287389" cy="830997"/>
          </a:xfrm>
          <a:prstGeom prst="rect">
            <a:avLst/>
          </a:prstGeom>
        </p:spPr>
        <p:txBody>
          <a:bodyPr wrap="square">
            <a:spAutoFit/>
          </a:bodyPr>
          <a:lstStyle/>
          <a:p>
            <a:r>
              <a:rPr lang="en-US" altLang="ko-KR" sz="1600" dirty="0">
                <a:solidFill>
                  <a:srgbClr val="444444"/>
                </a:solidFill>
                <a:latin typeface="Franklin Gothic Book" panose="020B0503020102020204" pitchFamily="34" charset="0"/>
              </a:rPr>
              <a:t>Terminals 6 to 10 are the input section. A pushbutton switch is connected between terminal 6 and terminal 9. Pressing the </a:t>
            </a:r>
            <a:r>
              <a:rPr lang="en-US" altLang="ko-KR" sz="1600" dirty="0" smtClean="0">
                <a:solidFill>
                  <a:srgbClr val="444444"/>
                </a:solidFill>
                <a:latin typeface="Franklin Gothic Book" panose="020B0503020102020204" pitchFamily="34" charset="0"/>
              </a:rPr>
              <a:t>push button </a:t>
            </a:r>
            <a:r>
              <a:rPr lang="en-US" altLang="ko-KR" sz="1600" dirty="0">
                <a:solidFill>
                  <a:srgbClr val="444444"/>
                </a:solidFill>
                <a:latin typeface="Franklin Gothic Book" panose="020B0503020102020204" pitchFamily="34" charset="0"/>
              </a:rPr>
              <a:t>increments the present value by 1 (in the case of Up mode).</a:t>
            </a:r>
            <a:endParaRPr lang="ko-KR" altLang="en-US" sz="1600">
              <a:latin typeface="Franklin Gothic Book" panose="020B0503020102020204" pitchFamily="34" charset="0"/>
            </a:endParaRPr>
          </a:p>
        </p:txBody>
      </p:sp>
      <p:sp>
        <p:nvSpPr>
          <p:cNvPr id="6" name="직사각형 5"/>
          <p:cNvSpPr/>
          <p:nvPr/>
        </p:nvSpPr>
        <p:spPr>
          <a:xfrm>
            <a:off x="4215008" y="2704528"/>
            <a:ext cx="7593506" cy="3662541"/>
          </a:xfrm>
          <a:prstGeom prst="rect">
            <a:avLst/>
          </a:prstGeom>
        </p:spPr>
        <p:txBody>
          <a:bodyPr wrap="square">
            <a:spAutoFit/>
          </a:bodyPr>
          <a:lstStyle/>
          <a:p>
            <a:pPr>
              <a:buFont typeface="Arial" panose="020B0604020202020204" pitchFamily="34" charset="0"/>
              <a:buChar char="•"/>
            </a:pPr>
            <a:r>
              <a:rPr lang="en-US" altLang="ko-KR" sz="1400" b="1" dirty="0">
                <a:solidFill>
                  <a:srgbClr val="444444"/>
                </a:solidFill>
                <a:latin typeface="Franklin Gothic Book" panose="020B0503020102020204" pitchFamily="34" charset="0"/>
              </a:rPr>
              <a:t>Input </a:t>
            </a:r>
            <a:r>
              <a:rPr lang="en-US" altLang="ko-KR" sz="1400" b="1" dirty="0" smtClean="0">
                <a:solidFill>
                  <a:srgbClr val="444444"/>
                </a:solidFill>
                <a:latin typeface="Franklin Gothic Book" panose="020B0503020102020204" pitchFamily="34" charset="0"/>
              </a:rPr>
              <a:t>Function</a:t>
            </a:r>
            <a:r>
              <a:rPr lang="en-US" altLang="ko-KR" sz="1400" dirty="0">
                <a:solidFill>
                  <a:srgbClr val="444444"/>
                </a:solidFill>
                <a:latin typeface="Franklin Gothic Book" panose="020B0503020102020204" pitchFamily="34" charset="0"/>
              </a:rPr>
              <a:t/>
            </a:r>
            <a:br>
              <a:rPr lang="en-US" altLang="ko-KR" sz="1400" dirty="0">
                <a:solidFill>
                  <a:srgbClr val="444444"/>
                </a:solidFill>
                <a:latin typeface="Franklin Gothic Book" panose="020B0503020102020204" pitchFamily="34" charset="0"/>
              </a:rPr>
            </a:br>
            <a:r>
              <a:rPr lang="en-US" altLang="ko-KR" sz="1400" dirty="0">
                <a:solidFill>
                  <a:srgbClr val="444444"/>
                </a:solidFill>
                <a:latin typeface="Franklin Gothic Book" panose="020B0503020102020204" pitchFamily="34" charset="0"/>
              </a:rPr>
              <a:t>When used as the 1-stage preset counter, it functions as follows:</a:t>
            </a:r>
            <a:br>
              <a:rPr lang="en-US" altLang="ko-KR" sz="1400" dirty="0">
                <a:solidFill>
                  <a:srgbClr val="444444"/>
                </a:solidFill>
                <a:latin typeface="Franklin Gothic Book" panose="020B0503020102020204" pitchFamily="34" charset="0"/>
              </a:rPr>
            </a:br>
            <a:r>
              <a:rPr lang="en-US" altLang="ko-KR" sz="1400" dirty="0">
                <a:solidFill>
                  <a:srgbClr val="444444"/>
                </a:solidFill>
                <a:latin typeface="Franklin Gothic Book" panose="020B0503020102020204" pitchFamily="34" charset="0"/>
              </a:rPr>
              <a:t/>
            </a:r>
            <a:br>
              <a:rPr lang="en-US" altLang="ko-KR" sz="1400" dirty="0">
                <a:solidFill>
                  <a:srgbClr val="444444"/>
                </a:solidFill>
                <a:latin typeface="Franklin Gothic Book" panose="020B0503020102020204" pitchFamily="34" charset="0"/>
              </a:rPr>
            </a:br>
            <a:r>
              <a:rPr lang="en-US" altLang="ko-KR" sz="1400" b="1" dirty="0">
                <a:solidFill>
                  <a:srgbClr val="444444"/>
                </a:solidFill>
                <a:latin typeface="Franklin Gothic Book" panose="020B0503020102020204" pitchFamily="34" charset="0"/>
              </a:rPr>
              <a:t>CP1 input, CP2 input:</a:t>
            </a:r>
            <a:r>
              <a:rPr lang="en-US" altLang="ko-KR" sz="1400" dirty="0">
                <a:solidFill>
                  <a:srgbClr val="444444"/>
                </a:solidFill>
                <a:latin typeface="Franklin Gothic Book" panose="020B0503020102020204" pitchFamily="34" charset="0"/>
              </a:rPr>
              <a:t/>
            </a:r>
            <a:br>
              <a:rPr lang="en-US" altLang="ko-KR" sz="1400" dirty="0">
                <a:solidFill>
                  <a:srgbClr val="444444"/>
                </a:solidFill>
                <a:latin typeface="Franklin Gothic Book" panose="020B0503020102020204" pitchFamily="34" charset="0"/>
              </a:rPr>
            </a:br>
            <a:r>
              <a:rPr lang="en-US" altLang="ko-KR" sz="1400" dirty="0">
                <a:solidFill>
                  <a:srgbClr val="444444"/>
                </a:solidFill>
                <a:latin typeface="Franklin Gothic Book" panose="020B0503020102020204" pitchFamily="34" charset="0"/>
              </a:rPr>
              <a:t>Reads the signal that is to be counted. Usually when CP1 is taken as count input, CP2 functions as </a:t>
            </a:r>
            <a:r>
              <a:rPr lang="en-US" altLang="ko-KR" sz="1400" b="1" dirty="0">
                <a:solidFill>
                  <a:srgbClr val="444444"/>
                </a:solidFill>
                <a:latin typeface="Franklin Gothic Book" panose="020B0503020102020204" pitchFamily="34" charset="0"/>
              </a:rPr>
              <a:t>prohibit (gate) input</a:t>
            </a:r>
            <a:r>
              <a:rPr lang="en-US" altLang="ko-KR" sz="1400" dirty="0">
                <a:solidFill>
                  <a:srgbClr val="444444"/>
                </a:solidFill>
                <a:latin typeface="Franklin Gothic Book" panose="020B0503020102020204" pitchFamily="34" charset="0"/>
              </a:rPr>
              <a:t>. That is, while CP2 is receiving input signals, the CP1 input signal cannot be received and counted.</a:t>
            </a:r>
            <a:br>
              <a:rPr lang="en-US" altLang="ko-KR" sz="1400" dirty="0">
                <a:solidFill>
                  <a:srgbClr val="444444"/>
                </a:solidFill>
                <a:latin typeface="Franklin Gothic Book" panose="020B0503020102020204" pitchFamily="34" charset="0"/>
              </a:rPr>
            </a:br>
            <a:r>
              <a:rPr lang="en-US" altLang="ko-KR" sz="1400" b="1" dirty="0">
                <a:solidFill>
                  <a:srgbClr val="444444"/>
                </a:solidFill>
                <a:latin typeface="Franklin Gothic Book" panose="020B0503020102020204" pitchFamily="34" charset="0"/>
              </a:rPr>
              <a:t/>
            </a:r>
            <a:br>
              <a:rPr lang="en-US" altLang="ko-KR" sz="1400" b="1" dirty="0">
                <a:solidFill>
                  <a:srgbClr val="444444"/>
                </a:solidFill>
                <a:latin typeface="Franklin Gothic Book" panose="020B0503020102020204" pitchFamily="34" charset="0"/>
              </a:rPr>
            </a:br>
            <a:r>
              <a:rPr lang="en-US" altLang="ko-KR" sz="1400" b="1" dirty="0">
                <a:solidFill>
                  <a:srgbClr val="444444"/>
                </a:solidFill>
                <a:latin typeface="Franklin Gothic Book" panose="020B0503020102020204" pitchFamily="34" charset="0"/>
              </a:rPr>
              <a:t>Reset input:</a:t>
            </a:r>
            <a:r>
              <a:rPr lang="ko-KR" altLang="en-US" sz="1400" b="1">
                <a:solidFill>
                  <a:srgbClr val="444444"/>
                </a:solidFill>
                <a:latin typeface="Franklin Gothic Book" panose="020B0503020102020204" pitchFamily="34" charset="0"/>
              </a:rPr>
              <a:t>　</a:t>
            </a:r>
            <a:r>
              <a:rPr lang="en-US" altLang="ko-KR" sz="1400" dirty="0">
                <a:solidFill>
                  <a:srgbClr val="444444"/>
                </a:solidFill>
                <a:latin typeface="Franklin Gothic Book" panose="020B0503020102020204" pitchFamily="34" charset="0"/>
              </a:rPr>
              <a:t/>
            </a:r>
            <a:br>
              <a:rPr lang="en-US" altLang="ko-KR" sz="1400" dirty="0">
                <a:solidFill>
                  <a:srgbClr val="444444"/>
                </a:solidFill>
                <a:latin typeface="Franklin Gothic Book" panose="020B0503020102020204" pitchFamily="34" charset="0"/>
              </a:rPr>
            </a:br>
            <a:r>
              <a:rPr lang="en-US" altLang="ko-KR" sz="1400" dirty="0">
                <a:solidFill>
                  <a:srgbClr val="444444"/>
                </a:solidFill>
                <a:latin typeface="Franklin Gothic Book" panose="020B0503020102020204" pitchFamily="34" charset="0"/>
              </a:rPr>
              <a:t>This key is used to reset the count value and output.</a:t>
            </a:r>
            <a:br>
              <a:rPr lang="en-US" altLang="ko-KR" sz="1400" dirty="0">
                <a:solidFill>
                  <a:srgbClr val="444444"/>
                </a:solidFill>
                <a:latin typeface="Franklin Gothic Book" panose="020B0503020102020204" pitchFamily="34" charset="0"/>
              </a:rPr>
            </a:br>
            <a:r>
              <a:rPr lang="en-US" altLang="ko-KR" sz="1400" dirty="0">
                <a:solidFill>
                  <a:srgbClr val="444444"/>
                </a:solidFill>
                <a:latin typeface="Franklin Gothic Book" panose="020B0503020102020204" pitchFamily="34" charset="0"/>
              </a:rPr>
              <a:t/>
            </a:r>
            <a:br>
              <a:rPr lang="en-US" altLang="ko-KR" sz="1400" dirty="0">
                <a:solidFill>
                  <a:srgbClr val="444444"/>
                </a:solidFill>
                <a:latin typeface="Franklin Gothic Book" panose="020B0503020102020204" pitchFamily="34" charset="0"/>
              </a:rPr>
            </a:br>
            <a:r>
              <a:rPr lang="en-US" altLang="ko-KR" sz="1400" b="1" dirty="0">
                <a:solidFill>
                  <a:srgbClr val="444444"/>
                </a:solidFill>
                <a:latin typeface="Franklin Gothic Book" panose="020B0503020102020204" pitchFamily="34" charset="0"/>
              </a:rPr>
              <a:t>Total reset:</a:t>
            </a:r>
            <a:r>
              <a:rPr lang="en-US" altLang="ko-KR" sz="1400" dirty="0">
                <a:solidFill>
                  <a:srgbClr val="444444"/>
                </a:solidFill>
                <a:latin typeface="Franklin Gothic Book" panose="020B0503020102020204" pitchFamily="34" charset="0"/>
              </a:rPr>
              <a:t/>
            </a:r>
            <a:br>
              <a:rPr lang="en-US" altLang="ko-KR" sz="1400" dirty="0">
                <a:solidFill>
                  <a:srgbClr val="444444"/>
                </a:solidFill>
                <a:latin typeface="Franklin Gothic Book" panose="020B0503020102020204" pitchFamily="34" charset="0"/>
              </a:rPr>
            </a:br>
            <a:r>
              <a:rPr lang="en-US" altLang="ko-KR" sz="1400" dirty="0">
                <a:solidFill>
                  <a:srgbClr val="444444"/>
                </a:solidFill>
                <a:latin typeface="Franklin Gothic Book" panose="020B0503020102020204" pitchFamily="34" charset="0"/>
              </a:rPr>
              <a:t>Does not </a:t>
            </a:r>
            <a:r>
              <a:rPr lang="en-US" altLang="ko-KR" sz="1400" dirty="0" smtClean="0">
                <a:solidFill>
                  <a:srgbClr val="444444"/>
                </a:solidFill>
                <a:latin typeface="Franklin Gothic Book" panose="020B0503020102020204" pitchFamily="34" charset="0"/>
              </a:rPr>
              <a:t>operate(not </a:t>
            </a:r>
            <a:r>
              <a:rPr lang="en-US" altLang="ko-KR" sz="1400" dirty="0">
                <a:solidFill>
                  <a:srgbClr val="444444"/>
                </a:solidFill>
                <a:latin typeface="Franklin Gothic Book" panose="020B0503020102020204" pitchFamily="34" charset="0"/>
              </a:rPr>
              <a:t>used). Resets the total count value when it is used as the Total and preset counter.</a:t>
            </a:r>
            <a:br>
              <a:rPr lang="en-US" altLang="ko-KR" sz="1400" dirty="0">
                <a:solidFill>
                  <a:srgbClr val="444444"/>
                </a:solidFill>
                <a:latin typeface="Franklin Gothic Book" panose="020B0503020102020204" pitchFamily="34" charset="0"/>
              </a:rPr>
            </a:br>
            <a:r>
              <a:rPr lang="en-US" altLang="ko-KR" sz="1200" dirty="0" smtClean="0">
                <a:solidFill>
                  <a:srgbClr val="444444"/>
                </a:solidFill>
                <a:latin typeface="Franklin Gothic Book" panose="020B0503020102020204" pitchFamily="34" charset="0"/>
              </a:rPr>
              <a:t>Terminals 1 </a:t>
            </a:r>
            <a:r>
              <a:rPr lang="en-US" altLang="ko-KR" sz="1200" dirty="0">
                <a:solidFill>
                  <a:srgbClr val="444444"/>
                </a:solidFill>
                <a:latin typeface="Franklin Gothic Book" panose="020B0503020102020204" pitchFamily="34" charset="0"/>
              </a:rPr>
              <a:t>to </a:t>
            </a:r>
            <a:r>
              <a:rPr lang="en-US" altLang="ko-KR" sz="1200" dirty="0" smtClean="0">
                <a:solidFill>
                  <a:srgbClr val="444444"/>
                </a:solidFill>
                <a:latin typeface="Franklin Gothic Book" panose="020B0503020102020204" pitchFamily="34" charset="0"/>
              </a:rPr>
              <a:t>3 </a:t>
            </a:r>
            <a:r>
              <a:rPr lang="en-US" altLang="ko-KR" sz="1200" dirty="0">
                <a:solidFill>
                  <a:srgbClr val="444444"/>
                </a:solidFill>
                <a:latin typeface="Franklin Gothic Book" panose="020B0503020102020204" pitchFamily="34" charset="0"/>
              </a:rPr>
              <a:t>are the output section, which is a relay contact output. Wiring using terminals </a:t>
            </a:r>
            <a:r>
              <a:rPr lang="en-US" altLang="ko-KR" sz="1200" dirty="0" smtClean="0">
                <a:solidFill>
                  <a:srgbClr val="444444"/>
                </a:solidFill>
                <a:latin typeface="Franklin Gothic Book" panose="020B0503020102020204" pitchFamily="34" charset="0"/>
              </a:rPr>
              <a:t>2 </a:t>
            </a:r>
            <a:r>
              <a:rPr lang="en-US" altLang="ko-KR" sz="1200" dirty="0">
                <a:solidFill>
                  <a:srgbClr val="444444"/>
                </a:solidFill>
                <a:latin typeface="Franklin Gothic Book" panose="020B0503020102020204" pitchFamily="34" charset="0"/>
              </a:rPr>
              <a:t>and </a:t>
            </a:r>
            <a:r>
              <a:rPr lang="en-US" altLang="ko-KR" sz="1200" dirty="0" smtClean="0">
                <a:solidFill>
                  <a:srgbClr val="444444"/>
                </a:solidFill>
                <a:latin typeface="Franklin Gothic Book" panose="020B0503020102020204" pitchFamily="34" charset="0"/>
              </a:rPr>
              <a:t>3 </a:t>
            </a:r>
            <a:r>
              <a:rPr lang="en-US" altLang="ko-KR" sz="1200" dirty="0">
                <a:solidFill>
                  <a:srgbClr val="444444"/>
                </a:solidFill>
                <a:latin typeface="Franklin Gothic Book" panose="020B0503020102020204" pitchFamily="34" charset="0"/>
              </a:rPr>
              <a:t>activates Normally Open(NO) contact. A lamp is connected here. As soon as the counter reaches the set value, the lamp lights </a:t>
            </a:r>
            <a:r>
              <a:rPr lang="en-US" altLang="ko-KR" sz="1200" dirty="0" smtClean="0">
                <a:solidFill>
                  <a:srgbClr val="444444"/>
                </a:solidFill>
                <a:latin typeface="Franklin Gothic Book" panose="020B0503020102020204" pitchFamily="34" charset="0"/>
              </a:rPr>
              <a:t>up. Terminals 4 </a:t>
            </a:r>
            <a:r>
              <a:rPr lang="en-US" altLang="ko-KR" sz="1200" dirty="0">
                <a:solidFill>
                  <a:srgbClr val="444444"/>
                </a:solidFill>
                <a:latin typeface="Franklin Gothic Book" panose="020B0503020102020204" pitchFamily="34" charset="0"/>
              </a:rPr>
              <a:t>and </a:t>
            </a:r>
            <a:r>
              <a:rPr lang="en-US" altLang="ko-KR" sz="1200" dirty="0" smtClean="0">
                <a:solidFill>
                  <a:srgbClr val="444444"/>
                </a:solidFill>
                <a:latin typeface="Franklin Gothic Book" panose="020B0503020102020204" pitchFamily="34" charset="0"/>
              </a:rPr>
              <a:t>5 </a:t>
            </a:r>
            <a:r>
              <a:rPr lang="en-US" altLang="ko-KR" sz="1200" dirty="0">
                <a:solidFill>
                  <a:srgbClr val="444444"/>
                </a:solidFill>
                <a:latin typeface="Franklin Gothic Book" panose="020B0503020102020204" pitchFamily="34" charset="0"/>
              </a:rPr>
              <a:t>are the power section. These are connected to a power source for the counter.</a:t>
            </a:r>
            <a:endParaRPr lang="en-US" altLang="ko-KR" sz="1200" b="0" i="0" dirty="0">
              <a:solidFill>
                <a:srgbClr val="444444"/>
              </a:solidFill>
              <a:effectLst/>
              <a:latin typeface="Franklin Gothic Book" panose="020B0503020102020204" pitchFamily="34" charset="0"/>
            </a:endParaRPr>
          </a:p>
        </p:txBody>
      </p:sp>
      <p:cxnSp>
        <p:nvCxnSpPr>
          <p:cNvPr id="7" name="직선 연결선 6"/>
          <p:cNvCxnSpPr/>
          <p:nvPr/>
        </p:nvCxnSpPr>
        <p:spPr>
          <a:xfrm>
            <a:off x="360000" y="159755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그림 1"/>
          <p:cNvPicPr>
            <a:picLocks noChangeAspect="1"/>
          </p:cNvPicPr>
          <p:nvPr/>
        </p:nvPicPr>
        <p:blipFill rotWithShape="1">
          <a:blip r:embed="rId2"/>
          <a:srcRect l="5745" t="41713" r="58927" b="24770"/>
          <a:stretch/>
        </p:blipFill>
        <p:spPr>
          <a:xfrm>
            <a:off x="667435" y="2019299"/>
            <a:ext cx="3145200" cy="3077561"/>
          </a:xfrm>
          <a:prstGeom prst="rect">
            <a:avLst/>
          </a:prstGeom>
        </p:spPr>
      </p:pic>
      <p:sp>
        <p:nvSpPr>
          <p:cNvPr id="8" name="TextBox 7"/>
          <p:cNvSpPr txBox="1"/>
          <p:nvPr/>
        </p:nvSpPr>
        <p:spPr>
          <a:xfrm>
            <a:off x="1505127" y="5096860"/>
            <a:ext cx="1768368" cy="523220"/>
          </a:xfrm>
          <a:prstGeom prst="rect">
            <a:avLst/>
          </a:prstGeom>
          <a:noFill/>
        </p:spPr>
        <p:txBody>
          <a:bodyPr wrap="none" rtlCol="0">
            <a:spAutoFit/>
          </a:bodyPr>
          <a:lstStyle/>
          <a:p>
            <a:pPr algn="ctr"/>
            <a:r>
              <a:rPr lang="en-US" altLang="ko-KR" sz="1400" b="1" dirty="0" smtClean="0">
                <a:latin typeface="Franklin Gothic Book" panose="020B0503020102020204" pitchFamily="34" charset="0"/>
              </a:rPr>
              <a:t>Example diagram </a:t>
            </a:r>
          </a:p>
          <a:p>
            <a:pPr algn="ctr"/>
            <a:r>
              <a:rPr lang="en-US" altLang="ko-KR" sz="1400" b="1" dirty="0" smtClean="0">
                <a:latin typeface="Franklin Gothic Book" panose="020B0503020102020204" pitchFamily="34" charset="0"/>
              </a:rPr>
              <a:t>for model  </a:t>
            </a:r>
            <a:r>
              <a:rPr lang="en-US" altLang="ko-KR" sz="1400" b="1" dirty="0">
                <a:latin typeface="Franklin Gothic Book" panose="020B0503020102020204" pitchFamily="34" charset="0"/>
              </a:rPr>
              <a:t>GF4-P41N</a:t>
            </a:r>
            <a:endParaRPr lang="ko-KR" altLang="en-US" sz="1400" b="1">
              <a:latin typeface="Franklin Gothic Book" panose="020B0503020102020204" pitchFamily="34" charset="0"/>
            </a:endParaRPr>
          </a:p>
        </p:txBody>
      </p:sp>
    </p:spTree>
    <p:extLst>
      <p:ext uri="{BB962C8B-B14F-4D97-AF65-F5344CB8AC3E}">
        <p14:creationId xmlns:p14="http://schemas.microsoft.com/office/powerpoint/2010/main" val="3288057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360000" y="360000"/>
            <a:ext cx="2392001" cy="369332"/>
          </a:xfrm>
          <a:prstGeom prst="rect">
            <a:avLst/>
          </a:prstGeom>
        </p:spPr>
        <p:txBody>
          <a:bodyPr wrap="none">
            <a:spAutoFit/>
          </a:bodyPr>
          <a:lstStyle/>
          <a:p>
            <a:r>
              <a:rPr lang="en-US" altLang="ko-KR" b="1" dirty="0">
                <a:solidFill>
                  <a:srgbClr val="444444"/>
                </a:solidFill>
                <a:latin typeface="Franklin Gothic Book" panose="020B0503020102020204" pitchFamily="34" charset="0"/>
              </a:rPr>
              <a:t>Output Mode - N Mode</a:t>
            </a:r>
            <a:endParaRPr lang="en-US" altLang="ko-KR" b="1" i="0" dirty="0">
              <a:solidFill>
                <a:srgbClr val="444444"/>
              </a:solidFill>
              <a:effectLst/>
              <a:latin typeface="Franklin Gothic Book" panose="020B0503020102020204" pitchFamily="34" charset="0"/>
            </a:endParaRPr>
          </a:p>
        </p:txBody>
      </p:sp>
      <p:sp>
        <p:nvSpPr>
          <p:cNvPr id="5" name="직사각형 4"/>
          <p:cNvSpPr/>
          <p:nvPr/>
        </p:nvSpPr>
        <p:spPr>
          <a:xfrm>
            <a:off x="2864334" y="332445"/>
            <a:ext cx="8944180" cy="830997"/>
          </a:xfrm>
          <a:prstGeom prst="rect">
            <a:avLst/>
          </a:prstGeom>
        </p:spPr>
        <p:txBody>
          <a:bodyPr wrap="square">
            <a:spAutoFit/>
          </a:bodyPr>
          <a:lstStyle/>
          <a:p>
            <a:r>
              <a:rPr lang="en-US" altLang="ko-KR" sz="1600" dirty="0">
                <a:solidFill>
                  <a:srgbClr val="444444"/>
                </a:solidFill>
                <a:latin typeface="Franklin Gothic Book" panose="020B0503020102020204" pitchFamily="34" charset="0"/>
              </a:rPr>
              <a:t>The output mode refers to how the output signal turns ON and OFF when the counter reaches the set value. There are three basic output modes that are used frequently. In the case </a:t>
            </a:r>
            <a:r>
              <a:rPr lang="en-US" altLang="ko-KR" sz="1600" dirty="0" smtClean="0">
                <a:solidFill>
                  <a:srgbClr val="444444"/>
                </a:solidFill>
                <a:latin typeface="Franklin Gothic Book" panose="020B0503020102020204" pitchFamily="34" charset="0"/>
              </a:rPr>
              <a:t>of GF, </a:t>
            </a:r>
            <a:r>
              <a:rPr lang="en-US" altLang="ko-KR" sz="1600" dirty="0">
                <a:solidFill>
                  <a:srgbClr val="444444"/>
                </a:solidFill>
                <a:latin typeface="Franklin Gothic Book" panose="020B0503020102020204" pitchFamily="34" charset="0"/>
              </a:rPr>
              <a:t>the output modes used frequently are set by using the DIP switches . </a:t>
            </a:r>
            <a:endParaRPr lang="ko-KR" altLang="en-US" sz="1600">
              <a:latin typeface="Franklin Gothic Book" panose="020B0503020102020204" pitchFamily="34" charset="0"/>
            </a:endParaRPr>
          </a:p>
        </p:txBody>
      </p:sp>
      <p:sp>
        <p:nvSpPr>
          <p:cNvPr id="6" name="직사각형 5"/>
          <p:cNvSpPr/>
          <p:nvPr/>
        </p:nvSpPr>
        <p:spPr>
          <a:xfrm>
            <a:off x="583101" y="1828011"/>
            <a:ext cx="3690177" cy="369332"/>
          </a:xfrm>
          <a:prstGeom prst="rect">
            <a:avLst/>
          </a:prstGeom>
        </p:spPr>
        <p:txBody>
          <a:bodyPr wrap="none">
            <a:spAutoFit/>
          </a:bodyPr>
          <a:lstStyle/>
          <a:p>
            <a:r>
              <a:rPr lang="en-US" altLang="ko-KR" b="1" dirty="0">
                <a:solidFill>
                  <a:srgbClr val="444444"/>
                </a:solidFill>
                <a:latin typeface="Franklin Gothic Book" panose="020B0503020102020204" pitchFamily="34" charset="0"/>
              </a:rPr>
              <a:t>N Mode: count stop and output hold</a:t>
            </a:r>
            <a:endParaRPr lang="ko-KR" altLang="en-US">
              <a:latin typeface="Franklin Gothic Book" panose="020B0503020102020204" pitchFamily="34" charset="0"/>
            </a:endParaRPr>
          </a:p>
        </p:txBody>
      </p:sp>
      <p:pic>
        <p:nvPicPr>
          <p:cNvPr id="2050" name="Picture 2" descr="https://dzi3irdbkivnd.cloudfront.net/public/groupcourse/9330/curriculum/14382/groupactivity/177234/32792/%7B2CAA97CF-7B67-4233-BA3A-78A6B308E3C2%7D.1440128570.JPG?AWSAccessKeyId=AKIAJKC5T2AUROR7LFKQ&amp;Expires=1483345252&amp;Signature=OLhowgcW4BHrdOw%2Fe52J%2Ffo058o%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435" y="2728248"/>
            <a:ext cx="3905250" cy="1762126"/>
          </a:xfrm>
          <a:prstGeom prst="rect">
            <a:avLst/>
          </a:prstGeom>
          <a:noFill/>
          <a:extLst>
            <a:ext uri="{909E8E84-426E-40DD-AFC4-6F175D3DCCD1}">
              <a14:hiddenFill xmlns:a14="http://schemas.microsoft.com/office/drawing/2010/main">
                <a:solidFill>
                  <a:srgbClr val="FFFFFF"/>
                </a:solidFill>
              </a14:hiddenFill>
            </a:ext>
          </a:extLst>
        </p:spPr>
      </p:pic>
      <p:sp>
        <p:nvSpPr>
          <p:cNvPr id="7" name="직사각형 6"/>
          <p:cNvSpPr/>
          <p:nvPr/>
        </p:nvSpPr>
        <p:spPr>
          <a:xfrm>
            <a:off x="577614" y="4678379"/>
            <a:ext cx="5000625" cy="1815882"/>
          </a:xfrm>
          <a:prstGeom prst="rect">
            <a:avLst/>
          </a:prstGeom>
        </p:spPr>
        <p:txBody>
          <a:bodyPr wrap="square">
            <a:spAutoFit/>
          </a:bodyPr>
          <a:lstStyle/>
          <a:p>
            <a:r>
              <a:rPr lang="en-US" altLang="ko-KR" sz="1600" dirty="0">
                <a:solidFill>
                  <a:srgbClr val="444444"/>
                </a:solidFill>
                <a:latin typeface="Franklin Gothic Book" panose="020B0503020102020204" pitchFamily="34" charset="0"/>
              </a:rPr>
              <a:t>When the counter counts to the set value, it sends an output signal and stops the display. The counter cannot count an input signal while it is sending an output signal. When the counter is reset, the display and output will return to their initial states and then the counter again starts the counting operation. This mode is frequently used</a:t>
            </a:r>
            <a:r>
              <a:rPr lang="en-US" altLang="ko-KR" sz="1600" dirty="0" smtClean="0">
                <a:solidFill>
                  <a:srgbClr val="444444"/>
                </a:solidFill>
                <a:latin typeface="Franklin Gothic Book" panose="020B0503020102020204" pitchFamily="34" charset="0"/>
              </a:rPr>
              <a:t>.</a:t>
            </a:r>
            <a:endParaRPr lang="ko-KR" altLang="en-US" sz="1600">
              <a:latin typeface="Franklin Gothic Book" panose="020B0503020102020204" pitchFamily="34" charset="0"/>
            </a:endParaRPr>
          </a:p>
        </p:txBody>
      </p:sp>
      <p:sp>
        <p:nvSpPr>
          <p:cNvPr id="8" name="오른쪽 화살표 7"/>
          <p:cNvSpPr/>
          <p:nvPr/>
        </p:nvSpPr>
        <p:spPr>
          <a:xfrm>
            <a:off x="5144987" y="2633163"/>
            <a:ext cx="1116281" cy="22206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Franklin Gothic Book" panose="020B0503020102020204" pitchFamily="34" charset="0"/>
            </a:endParaRPr>
          </a:p>
        </p:txBody>
      </p:sp>
      <p:sp>
        <p:nvSpPr>
          <p:cNvPr id="9" name="직사각형 8"/>
          <p:cNvSpPr/>
          <p:nvPr/>
        </p:nvSpPr>
        <p:spPr>
          <a:xfrm>
            <a:off x="6568216" y="1828011"/>
            <a:ext cx="2144690" cy="369332"/>
          </a:xfrm>
          <a:prstGeom prst="rect">
            <a:avLst/>
          </a:prstGeom>
        </p:spPr>
        <p:txBody>
          <a:bodyPr wrap="none">
            <a:spAutoFit/>
          </a:bodyPr>
          <a:lstStyle/>
          <a:p>
            <a:r>
              <a:rPr lang="en-US" altLang="ko-KR" b="1" smtClean="0">
                <a:solidFill>
                  <a:srgbClr val="444444"/>
                </a:solidFill>
                <a:latin typeface="Franklin Gothic Book" panose="020B0503020102020204" pitchFamily="34" charset="0"/>
              </a:rPr>
              <a:t>Application Example</a:t>
            </a:r>
            <a:endParaRPr lang="ko-KR" altLang="en-US">
              <a:latin typeface="Franklin Gothic Book" panose="020B0503020102020204" pitchFamily="34" charset="0"/>
            </a:endParaRPr>
          </a:p>
        </p:txBody>
      </p:sp>
      <p:sp>
        <p:nvSpPr>
          <p:cNvPr id="10" name="직사각형 9"/>
          <p:cNvSpPr/>
          <p:nvPr/>
        </p:nvSpPr>
        <p:spPr>
          <a:xfrm>
            <a:off x="6568216" y="2484392"/>
            <a:ext cx="4585686" cy="1754326"/>
          </a:xfrm>
          <a:prstGeom prst="rect">
            <a:avLst/>
          </a:prstGeom>
        </p:spPr>
        <p:txBody>
          <a:bodyPr wrap="square">
            <a:spAutoFit/>
          </a:bodyPr>
          <a:lstStyle/>
          <a:p>
            <a:pPr fontAlgn="t"/>
            <a:r>
              <a:rPr lang="en-US" altLang="ko-KR" dirty="0">
                <a:solidFill>
                  <a:srgbClr val="444444"/>
                </a:solidFill>
                <a:latin typeface="Franklin Gothic Book" panose="020B0503020102020204" pitchFamily="34" charset="0"/>
              </a:rPr>
              <a:t>We want to count the number of pudding cups that get filled, and then turn ON the lamp and stop the conveyor when the count reaches the target production quantity.</a:t>
            </a:r>
          </a:p>
          <a:p>
            <a:r>
              <a:rPr lang="en-US" altLang="ko-KR" dirty="0">
                <a:latin typeface="Franklin Gothic Book" panose="020B0503020102020204" pitchFamily="34" charset="0"/>
              </a:rPr>
              <a:t/>
            </a:r>
            <a:br>
              <a:rPr lang="en-US" altLang="ko-KR" dirty="0">
                <a:latin typeface="Franklin Gothic Book" panose="020B0503020102020204" pitchFamily="34" charset="0"/>
              </a:rPr>
            </a:br>
            <a:endParaRPr lang="ko-KR" altLang="en-US">
              <a:latin typeface="Franklin Gothic Book" panose="020B0503020102020204" pitchFamily="34" charset="0"/>
            </a:endParaRPr>
          </a:p>
        </p:txBody>
      </p:sp>
      <p:pic>
        <p:nvPicPr>
          <p:cNvPr id="2052" name="Picture 4" descr="https://dzi3irdbkivnd.cloudfront.net/public/groupcourse/9330/curriculum/14382/groupactivity/177234/32792/%7B3675AA86-0F16-4DF0-9DBF-34A341B5FE71%7D.1440128574.JPG?AWSAccessKeyId=AKIAJKC5T2AUROR7LFKQ&amp;Expires=1483345252&amp;Signature=U8lvNQSj%2FTEbGnOPR5mse2DQ6T8%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8216" y="3997974"/>
            <a:ext cx="3905250" cy="189547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직선 연결선 10"/>
          <p:cNvCxnSpPr/>
          <p:nvPr/>
        </p:nvCxnSpPr>
        <p:spPr>
          <a:xfrm>
            <a:off x="360000" y="159755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8774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233554" y="216127"/>
            <a:ext cx="3645165" cy="369332"/>
          </a:xfrm>
          <a:prstGeom prst="rect">
            <a:avLst/>
          </a:prstGeom>
        </p:spPr>
        <p:txBody>
          <a:bodyPr wrap="none">
            <a:spAutoFit/>
          </a:bodyPr>
          <a:lstStyle/>
          <a:p>
            <a:r>
              <a:rPr lang="en-US" altLang="ko-KR" b="1" dirty="0">
                <a:solidFill>
                  <a:srgbClr val="444444"/>
                </a:solidFill>
                <a:latin typeface="Franklin Gothic Book" panose="020B0503020102020204" pitchFamily="34" charset="0"/>
              </a:rPr>
              <a:t>F Mode: </a:t>
            </a:r>
            <a:r>
              <a:rPr lang="en-US" altLang="ko-KR" b="1" dirty="0" smtClean="0">
                <a:solidFill>
                  <a:srgbClr val="444444"/>
                </a:solidFill>
                <a:latin typeface="Franklin Gothic Book" panose="020B0503020102020204" pitchFamily="34" charset="0"/>
              </a:rPr>
              <a:t>over-count </a:t>
            </a:r>
            <a:r>
              <a:rPr lang="en-US" altLang="ko-KR" b="1" dirty="0">
                <a:solidFill>
                  <a:srgbClr val="444444"/>
                </a:solidFill>
                <a:latin typeface="Franklin Gothic Book" panose="020B0503020102020204" pitchFamily="34" charset="0"/>
              </a:rPr>
              <a:t>and output hold</a:t>
            </a:r>
            <a:endParaRPr lang="ko-KR" altLang="en-US">
              <a:latin typeface="Franklin Gothic Book" panose="020B0503020102020204" pitchFamily="34" charset="0"/>
            </a:endParaRPr>
          </a:p>
        </p:txBody>
      </p:sp>
      <p:pic>
        <p:nvPicPr>
          <p:cNvPr id="4100" name="Picture 4" descr="https://dzi3irdbkivnd.cloudfront.net/public/groupcourse/9330/curriculum/14382/groupactivity/177235/32792/%7B238B4DD9-4F8F-4B99-8E98-76170981FA56%7D.1440128852.JPG?AWSAccessKeyId=AKIAJKC5T2AUROR7LFKQ&amp;Expires=1483345942&amp;Signature=wDgcAWaTq5diFMM5xnYLkYySYis%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3055" y="1168595"/>
            <a:ext cx="3905250" cy="2114550"/>
          </a:xfrm>
          <a:prstGeom prst="rect">
            <a:avLst/>
          </a:prstGeom>
          <a:noFill/>
          <a:extLst>
            <a:ext uri="{909E8E84-426E-40DD-AFC4-6F175D3DCCD1}">
              <a14:hiddenFill xmlns:a14="http://schemas.microsoft.com/office/drawing/2010/main">
                <a:solidFill>
                  <a:srgbClr val="FFFFFF"/>
                </a:solidFill>
              </a14:hiddenFill>
            </a:ext>
          </a:extLst>
        </p:spPr>
      </p:pic>
      <p:sp>
        <p:nvSpPr>
          <p:cNvPr id="5" name="직사각형 4"/>
          <p:cNvSpPr/>
          <p:nvPr/>
        </p:nvSpPr>
        <p:spPr>
          <a:xfrm>
            <a:off x="233554" y="1168595"/>
            <a:ext cx="6096000" cy="369332"/>
          </a:xfrm>
          <a:prstGeom prst="rect">
            <a:avLst/>
          </a:prstGeom>
        </p:spPr>
        <p:txBody>
          <a:bodyPr>
            <a:spAutoFit/>
          </a:bodyPr>
          <a:lstStyle/>
          <a:p>
            <a:pPr fontAlgn="t"/>
            <a:r>
              <a:rPr lang="en-US" altLang="ko-KR" b="1" dirty="0">
                <a:solidFill>
                  <a:srgbClr val="444444"/>
                </a:solidFill>
                <a:latin typeface="Franklin Gothic Book" panose="020B0503020102020204" pitchFamily="34" charset="0"/>
              </a:rPr>
              <a:t>Timing Chart (UP Mode</a:t>
            </a:r>
            <a:r>
              <a:rPr lang="en-US" altLang="ko-KR" b="1" dirty="0" smtClean="0">
                <a:solidFill>
                  <a:srgbClr val="444444"/>
                </a:solidFill>
                <a:latin typeface="Franklin Gothic Book" panose="020B0503020102020204" pitchFamily="34" charset="0"/>
              </a:rPr>
              <a:t>)</a:t>
            </a:r>
            <a:endParaRPr lang="en-US" altLang="ko-KR" dirty="0">
              <a:solidFill>
                <a:srgbClr val="444444"/>
              </a:solidFill>
              <a:latin typeface="Franklin Gothic Book" panose="020B0503020102020204" pitchFamily="34" charset="0"/>
            </a:endParaRPr>
          </a:p>
        </p:txBody>
      </p:sp>
      <p:pic>
        <p:nvPicPr>
          <p:cNvPr id="4102" name="Picture 6" descr="https://dzi3irdbkivnd.cloudfront.net/public/groupcourse/9330/curriculum/14382/groupactivity/177235/32792/%7B7EC0AA7B-4BA9-44B9-9F10-FC00F80F397F%7D.1440128857.JPG?AWSAccessKeyId=AKIAJKC5T2AUROR7LFKQ&amp;Expires=1483345942&amp;Signature=GoznKqPUCKM4RydMUkdoYY4ILno%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54" y="4579483"/>
            <a:ext cx="3905250" cy="1619251"/>
          </a:xfrm>
          <a:prstGeom prst="rect">
            <a:avLst/>
          </a:prstGeom>
          <a:noFill/>
          <a:extLst>
            <a:ext uri="{909E8E84-426E-40DD-AFC4-6F175D3DCCD1}">
              <a14:hiddenFill xmlns:a14="http://schemas.microsoft.com/office/drawing/2010/main">
                <a:solidFill>
                  <a:srgbClr val="FFFFFF"/>
                </a:solidFill>
              </a14:hiddenFill>
            </a:ext>
          </a:extLst>
        </p:spPr>
      </p:pic>
      <p:sp>
        <p:nvSpPr>
          <p:cNvPr id="6" name="직사각형 5"/>
          <p:cNvSpPr/>
          <p:nvPr/>
        </p:nvSpPr>
        <p:spPr>
          <a:xfrm>
            <a:off x="4853055" y="4610717"/>
            <a:ext cx="6096000" cy="1477328"/>
          </a:xfrm>
          <a:prstGeom prst="rect">
            <a:avLst/>
          </a:prstGeom>
        </p:spPr>
        <p:txBody>
          <a:bodyPr>
            <a:spAutoFit/>
          </a:bodyPr>
          <a:lstStyle/>
          <a:p>
            <a:pPr fontAlgn="t"/>
            <a:r>
              <a:rPr lang="en-US" altLang="ko-KR" dirty="0">
                <a:solidFill>
                  <a:srgbClr val="444444"/>
                </a:solidFill>
                <a:latin typeface="Franklin Gothic Book" panose="020B0503020102020204" pitchFamily="34" charset="0"/>
              </a:rPr>
              <a:t>The blade on the cutter that cuts the seal loses some sharpness each time it operates. After 10,000 cuts, the operator needs to replace the blade. It is necessary for the lamp to turn ON after the blade has operated for 9,000 cuts, to notify the operator of the blade replacement timing</a:t>
            </a:r>
            <a:r>
              <a:rPr lang="en-US" altLang="ko-KR" dirty="0" smtClean="0">
                <a:solidFill>
                  <a:srgbClr val="444444"/>
                </a:solidFill>
                <a:latin typeface="Franklin Gothic Book" panose="020B0503020102020204" pitchFamily="34" charset="0"/>
              </a:rPr>
              <a:t>.</a:t>
            </a:r>
            <a:endParaRPr lang="en-US" altLang="ko-KR" dirty="0">
              <a:solidFill>
                <a:srgbClr val="444444"/>
              </a:solidFill>
              <a:latin typeface="Franklin Gothic Book" panose="020B0503020102020204" pitchFamily="34" charset="0"/>
            </a:endParaRPr>
          </a:p>
        </p:txBody>
      </p:sp>
      <p:cxnSp>
        <p:nvCxnSpPr>
          <p:cNvPr id="7" name="직선 연결선 6"/>
          <p:cNvCxnSpPr/>
          <p:nvPr/>
        </p:nvCxnSpPr>
        <p:spPr>
          <a:xfrm>
            <a:off x="233554" y="783165"/>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73064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234142" y="251753"/>
            <a:ext cx="2372765" cy="369332"/>
          </a:xfrm>
          <a:prstGeom prst="rect">
            <a:avLst/>
          </a:prstGeom>
        </p:spPr>
        <p:txBody>
          <a:bodyPr wrap="none">
            <a:spAutoFit/>
          </a:bodyPr>
          <a:lstStyle/>
          <a:p>
            <a:r>
              <a:rPr lang="en-US" altLang="ko-KR" b="1" dirty="0">
                <a:solidFill>
                  <a:srgbClr val="444444"/>
                </a:solidFill>
                <a:latin typeface="Franklin Gothic Book" panose="020B0503020102020204" pitchFamily="34" charset="0"/>
              </a:rPr>
              <a:t>Output Mode - C Mode</a:t>
            </a:r>
            <a:endParaRPr lang="en-US" altLang="ko-KR" b="1" i="0" dirty="0">
              <a:solidFill>
                <a:srgbClr val="444444"/>
              </a:solidFill>
              <a:effectLst/>
              <a:latin typeface="Franklin Gothic Book" panose="020B0503020102020204" pitchFamily="34" charset="0"/>
            </a:endParaRPr>
          </a:p>
        </p:txBody>
      </p:sp>
      <p:sp>
        <p:nvSpPr>
          <p:cNvPr id="5" name="직사각형 4"/>
          <p:cNvSpPr/>
          <p:nvPr/>
        </p:nvSpPr>
        <p:spPr>
          <a:xfrm>
            <a:off x="234142" y="762391"/>
            <a:ext cx="4594528" cy="369332"/>
          </a:xfrm>
          <a:prstGeom prst="rect">
            <a:avLst/>
          </a:prstGeom>
        </p:spPr>
        <p:txBody>
          <a:bodyPr wrap="none">
            <a:spAutoFit/>
          </a:bodyPr>
          <a:lstStyle/>
          <a:p>
            <a:r>
              <a:rPr lang="en-US" altLang="ko-KR" b="1" dirty="0">
                <a:solidFill>
                  <a:srgbClr val="444444"/>
                </a:solidFill>
                <a:latin typeface="Franklin Gothic Book" panose="020B0503020102020204" pitchFamily="34" charset="0"/>
              </a:rPr>
              <a:t>C Mode: automatic reset and one-shot output</a:t>
            </a:r>
            <a:endParaRPr lang="ko-KR" altLang="en-US">
              <a:latin typeface="Franklin Gothic Book" panose="020B0503020102020204" pitchFamily="34" charset="0"/>
            </a:endParaRPr>
          </a:p>
        </p:txBody>
      </p:sp>
      <p:sp>
        <p:nvSpPr>
          <p:cNvPr id="6" name="직사각형 5"/>
          <p:cNvSpPr/>
          <p:nvPr/>
        </p:nvSpPr>
        <p:spPr>
          <a:xfrm>
            <a:off x="234142" y="1379022"/>
            <a:ext cx="2494273" cy="369332"/>
          </a:xfrm>
          <a:prstGeom prst="rect">
            <a:avLst/>
          </a:prstGeom>
        </p:spPr>
        <p:txBody>
          <a:bodyPr wrap="none">
            <a:spAutoFit/>
          </a:bodyPr>
          <a:lstStyle/>
          <a:p>
            <a:r>
              <a:rPr lang="en-US" altLang="ko-KR" b="1" dirty="0">
                <a:solidFill>
                  <a:srgbClr val="444444"/>
                </a:solidFill>
                <a:latin typeface="Franklin Gothic Book" panose="020B0503020102020204" pitchFamily="34" charset="0"/>
              </a:rPr>
              <a:t>Timing Chart (UP Mode)</a:t>
            </a:r>
            <a:endParaRPr lang="ko-KR" altLang="en-US">
              <a:latin typeface="Franklin Gothic Book" panose="020B0503020102020204" pitchFamily="34" charset="0"/>
            </a:endParaRPr>
          </a:p>
        </p:txBody>
      </p:sp>
      <p:pic>
        <p:nvPicPr>
          <p:cNvPr id="5122" name="Picture 2" descr="https://dzi3irdbkivnd.cloudfront.net/public/groupcourse/9330/curriculum/14382/groupactivity/177236/32792/%7B682235EB-FEF1-4E17-87B9-B5A4AD90B0AA%7D.1440128929.JPG?AWSAccessKeyId=AKIAJKC5T2AUROR7LFKQ&amp;Expires=1483346064&amp;Signature=EaMZSa3YHTzmCR3Yf4AQ2ZHmKLI%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142" y="1783667"/>
            <a:ext cx="4200525" cy="2486026"/>
          </a:xfrm>
          <a:prstGeom prst="rect">
            <a:avLst/>
          </a:prstGeom>
          <a:noFill/>
          <a:extLst>
            <a:ext uri="{909E8E84-426E-40DD-AFC4-6F175D3DCCD1}">
              <a14:hiddenFill xmlns:a14="http://schemas.microsoft.com/office/drawing/2010/main">
                <a:solidFill>
                  <a:srgbClr val="FFFFFF"/>
                </a:solidFill>
              </a14:hiddenFill>
            </a:ext>
          </a:extLst>
        </p:spPr>
      </p:pic>
      <p:sp>
        <p:nvSpPr>
          <p:cNvPr id="7" name="직사각형 6"/>
          <p:cNvSpPr/>
          <p:nvPr/>
        </p:nvSpPr>
        <p:spPr>
          <a:xfrm>
            <a:off x="234142" y="4680965"/>
            <a:ext cx="4400575" cy="1815882"/>
          </a:xfrm>
          <a:prstGeom prst="rect">
            <a:avLst/>
          </a:prstGeom>
        </p:spPr>
        <p:txBody>
          <a:bodyPr wrap="square">
            <a:spAutoFit/>
          </a:bodyPr>
          <a:lstStyle/>
          <a:p>
            <a:r>
              <a:rPr lang="en-US" altLang="ko-KR" sz="1600" dirty="0">
                <a:solidFill>
                  <a:srgbClr val="444444"/>
                </a:solidFill>
                <a:latin typeface="Franklin Gothic Book" panose="020B0503020102020204" pitchFamily="34" charset="0"/>
              </a:rPr>
              <a:t>When the counter reaches its set value, an output signal is sent momentarily, and then the counter performs automatic reset by itself to start the counting operation again. Unlike N mode, no manual reset or external reset is necessary. The workload is decreased, and the process is faster.</a:t>
            </a:r>
            <a:endParaRPr lang="ko-KR" altLang="en-US" sz="1600">
              <a:latin typeface="Franklin Gothic Book" panose="020B0503020102020204" pitchFamily="34" charset="0"/>
            </a:endParaRPr>
          </a:p>
        </p:txBody>
      </p:sp>
      <p:sp>
        <p:nvSpPr>
          <p:cNvPr id="8" name="직사각형 7"/>
          <p:cNvSpPr/>
          <p:nvPr/>
        </p:nvSpPr>
        <p:spPr>
          <a:xfrm>
            <a:off x="6569565" y="1599001"/>
            <a:ext cx="2144690" cy="369332"/>
          </a:xfrm>
          <a:prstGeom prst="rect">
            <a:avLst/>
          </a:prstGeom>
        </p:spPr>
        <p:txBody>
          <a:bodyPr wrap="none">
            <a:spAutoFit/>
          </a:bodyPr>
          <a:lstStyle/>
          <a:p>
            <a:r>
              <a:rPr lang="en-US" altLang="ko-KR" b="1" dirty="0">
                <a:solidFill>
                  <a:srgbClr val="444444"/>
                </a:solidFill>
                <a:latin typeface="Franklin Gothic Book" panose="020B0503020102020204" pitchFamily="34" charset="0"/>
              </a:rPr>
              <a:t>Application Example</a:t>
            </a:r>
            <a:endParaRPr lang="ko-KR" altLang="en-US">
              <a:latin typeface="Franklin Gothic Book" panose="020B0503020102020204" pitchFamily="34" charset="0"/>
            </a:endParaRPr>
          </a:p>
        </p:txBody>
      </p:sp>
      <p:pic>
        <p:nvPicPr>
          <p:cNvPr id="5124" name="Picture 4" descr="https://dzi3irdbkivnd.cloudfront.net/public/groupcourse/9330/curriculum/14382/groupactivity/177236/32792/%7BA776A0FE-E5DE-4C78-8FED-0E846377B024%7D.1440128936.JPG?AWSAccessKeyId=AKIAJKC5T2AUROR7LFKQ&amp;Expires=1483346064&amp;Signature=PWc2eJAI8fT8UjYW7nJsU2uckO0%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9565" y="2459998"/>
            <a:ext cx="3543300" cy="2447926"/>
          </a:xfrm>
          <a:prstGeom prst="rect">
            <a:avLst/>
          </a:prstGeom>
          <a:noFill/>
          <a:extLst>
            <a:ext uri="{909E8E84-426E-40DD-AFC4-6F175D3DCCD1}">
              <a14:hiddenFill xmlns:a14="http://schemas.microsoft.com/office/drawing/2010/main">
                <a:solidFill>
                  <a:srgbClr val="FFFFFF"/>
                </a:solidFill>
              </a14:hiddenFill>
            </a:ext>
          </a:extLst>
        </p:spPr>
      </p:pic>
      <p:sp>
        <p:nvSpPr>
          <p:cNvPr id="11" name="오른쪽 화살표 10"/>
          <p:cNvSpPr/>
          <p:nvPr/>
        </p:nvSpPr>
        <p:spPr>
          <a:xfrm>
            <a:off x="4775474" y="2144257"/>
            <a:ext cx="1116281" cy="22206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Franklin Gothic Book" panose="020B0503020102020204" pitchFamily="34" charset="0"/>
            </a:endParaRPr>
          </a:p>
        </p:txBody>
      </p:sp>
      <p:sp>
        <p:nvSpPr>
          <p:cNvPr id="9" name="직사각형 8"/>
          <p:cNvSpPr/>
          <p:nvPr/>
        </p:nvSpPr>
        <p:spPr>
          <a:xfrm>
            <a:off x="5857723" y="5024059"/>
            <a:ext cx="6096000" cy="1077218"/>
          </a:xfrm>
          <a:prstGeom prst="rect">
            <a:avLst/>
          </a:prstGeom>
        </p:spPr>
        <p:txBody>
          <a:bodyPr>
            <a:spAutoFit/>
          </a:bodyPr>
          <a:lstStyle/>
          <a:p>
            <a:pPr fontAlgn="t"/>
            <a:r>
              <a:rPr lang="en-US" altLang="ko-KR" sz="1600" dirty="0">
                <a:solidFill>
                  <a:srgbClr val="444444"/>
                </a:solidFill>
                <a:latin typeface="Franklin Gothic Book" panose="020B0503020102020204" pitchFamily="34" charset="0"/>
              </a:rPr>
              <a:t>We want to automate the process of putting the filled pudding cups into boxes. Three pudding cups are put in each box. With auto reset, we do not have to wait for a sensor signal to reset the count. This saves time and hardware expense</a:t>
            </a:r>
            <a:r>
              <a:rPr lang="en-US" altLang="ko-KR" sz="1600" dirty="0" smtClean="0">
                <a:solidFill>
                  <a:srgbClr val="444444"/>
                </a:solidFill>
                <a:latin typeface="Franklin Gothic Book" panose="020B0503020102020204" pitchFamily="34" charset="0"/>
              </a:rPr>
              <a:t>.</a:t>
            </a:r>
            <a:endParaRPr lang="en-US" altLang="ko-KR" sz="1600" dirty="0">
              <a:solidFill>
                <a:srgbClr val="444444"/>
              </a:solidFill>
              <a:latin typeface="Franklin Gothic Book" panose="020B0503020102020204" pitchFamily="34" charset="0"/>
            </a:endParaRPr>
          </a:p>
        </p:txBody>
      </p:sp>
      <p:cxnSp>
        <p:nvCxnSpPr>
          <p:cNvPr id="12" name="직선 연결선 11"/>
          <p:cNvCxnSpPr/>
          <p:nvPr/>
        </p:nvCxnSpPr>
        <p:spPr>
          <a:xfrm>
            <a:off x="234142" y="1240364"/>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7563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360000" y="311129"/>
            <a:ext cx="3609578" cy="369332"/>
          </a:xfrm>
          <a:prstGeom prst="rect">
            <a:avLst/>
          </a:prstGeom>
        </p:spPr>
        <p:txBody>
          <a:bodyPr wrap="none">
            <a:spAutoFit/>
          </a:bodyPr>
          <a:lstStyle/>
          <a:p>
            <a:r>
              <a:rPr lang="en-US" altLang="ko-KR" b="1" dirty="0">
                <a:solidFill>
                  <a:srgbClr val="444444"/>
                </a:solidFill>
                <a:latin typeface="Franklin Gothic Book" panose="020B0503020102020204" pitchFamily="34" charset="0"/>
              </a:rPr>
              <a:t>1-stage Setting and 2-stage Setting</a:t>
            </a:r>
            <a:endParaRPr lang="en-US" altLang="ko-KR" b="1" i="0" dirty="0">
              <a:solidFill>
                <a:srgbClr val="444444"/>
              </a:solidFill>
              <a:effectLst/>
              <a:latin typeface="Franklin Gothic Book" panose="020B0503020102020204" pitchFamily="34" charset="0"/>
            </a:endParaRPr>
          </a:p>
        </p:txBody>
      </p:sp>
      <p:sp>
        <p:nvSpPr>
          <p:cNvPr id="5" name="직사각형 4"/>
          <p:cNvSpPr/>
          <p:nvPr/>
        </p:nvSpPr>
        <p:spPr>
          <a:xfrm>
            <a:off x="360000" y="810031"/>
            <a:ext cx="9608915" cy="584775"/>
          </a:xfrm>
          <a:prstGeom prst="rect">
            <a:avLst/>
          </a:prstGeom>
        </p:spPr>
        <p:txBody>
          <a:bodyPr wrap="square">
            <a:spAutoFit/>
          </a:bodyPr>
          <a:lstStyle/>
          <a:p>
            <a:r>
              <a:rPr lang="en-US" altLang="ko-KR" sz="1600" dirty="0">
                <a:latin typeface="Franklin Gothic Book" panose="020B0503020102020204" pitchFamily="34" charset="0"/>
              </a:rPr>
              <a:t>The number of set values for activating the control output is called the number of stages. A counter that can have two set values is called 2-stage setting type or 2-stage preset counter.</a:t>
            </a:r>
            <a:endParaRPr lang="ko-KR" altLang="en-US" sz="1600">
              <a:latin typeface="Franklin Gothic Book" panose="020B0503020102020204" pitchFamily="34" charset="0"/>
            </a:endParaRPr>
          </a:p>
        </p:txBody>
      </p:sp>
      <p:pic>
        <p:nvPicPr>
          <p:cNvPr id="6146" name="Picture 2" descr="https://dzi3irdbkivnd.cloudfront.net/public/groupcourse/9330/curriculum/14382/groupactivity/177237/32792/%7B83675947-A5C1-4D38-8E84-6D4B4BF1E5EA%7D.1440128962.JPG?AWSAccessKeyId=AKIAJKC5T2AUROR7LFKQ&amp;Expires=1483346412&amp;Signature=3dteZ0rJqWJf%2F8OSzgIhF35%2F3MY%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21" y="2805159"/>
            <a:ext cx="1905000" cy="2466975"/>
          </a:xfrm>
          <a:prstGeom prst="rect">
            <a:avLst/>
          </a:prstGeom>
          <a:noFill/>
          <a:extLst>
            <a:ext uri="{909E8E84-426E-40DD-AFC4-6F175D3DCCD1}">
              <a14:hiddenFill xmlns:a14="http://schemas.microsoft.com/office/drawing/2010/main">
                <a:solidFill>
                  <a:srgbClr val="FFFFFF"/>
                </a:solidFill>
              </a14:hiddenFill>
            </a:ext>
          </a:extLst>
        </p:spPr>
      </p:pic>
      <p:sp>
        <p:nvSpPr>
          <p:cNvPr id="8" name="직사각형 7"/>
          <p:cNvSpPr/>
          <p:nvPr/>
        </p:nvSpPr>
        <p:spPr>
          <a:xfrm>
            <a:off x="245191" y="2080764"/>
            <a:ext cx="3213765" cy="369332"/>
          </a:xfrm>
          <a:prstGeom prst="rect">
            <a:avLst/>
          </a:prstGeom>
        </p:spPr>
        <p:txBody>
          <a:bodyPr wrap="none">
            <a:spAutoFit/>
          </a:bodyPr>
          <a:lstStyle/>
          <a:p>
            <a:r>
              <a:rPr lang="en-US" altLang="ko-KR" dirty="0">
                <a:solidFill>
                  <a:srgbClr val="444444"/>
                </a:solidFill>
                <a:latin typeface="Franklin Gothic Book" panose="020B0503020102020204" pitchFamily="34" charset="0"/>
              </a:rPr>
              <a:t>Terminal Arrangement Diagram</a:t>
            </a:r>
            <a:endParaRPr lang="ko-KR" altLang="en-US">
              <a:latin typeface="Franklin Gothic Book" panose="020B0503020102020204" pitchFamily="34" charset="0"/>
            </a:endParaRPr>
          </a:p>
        </p:txBody>
      </p:sp>
      <p:sp>
        <p:nvSpPr>
          <p:cNvPr id="9" name="직사각형 8"/>
          <p:cNvSpPr/>
          <p:nvPr/>
        </p:nvSpPr>
        <p:spPr>
          <a:xfrm>
            <a:off x="3632609" y="2080764"/>
            <a:ext cx="6096000" cy="646331"/>
          </a:xfrm>
          <a:prstGeom prst="rect">
            <a:avLst/>
          </a:prstGeom>
        </p:spPr>
        <p:txBody>
          <a:bodyPr>
            <a:spAutoFit/>
          </a:bodyPr>
          <a:lstStyle/>
          <a:p>
            <a:r>
              <a:rPr lang="en-US" altLang="ko-KR" b="1" dirty="0">
                <a:solidFill>
                  <a:srgbClr val="444444"/>
                </a:solidFill>
                <a:latin typeface="Franklin Gothic Book" panose="020B0503020102020204" pitchFamily="34" charset="0"/>
              </a:rPr>
              <a:t>Timing Chart</a:t>
            </a:r>
            <a:r>
              <a:rPr lang="en-US" altLang="ko-KR" dirty="0">
                <a:latin typeface="Franklin Gothic Book" panose="020B0503020102020204" pitchFamily="34" charset="0"/>
              </a:rPr>
              <a:t/>
            </a:r>
            <a:br>
              <a:rPr lang="en-US" altLang="ko-KR" dirty="0">
                <a:latin typeface="Franklin Gothic Book" panose="020B0503020102020204" pitchFamily="34" charset="0"/>
              </a:rPr>
            </a:br>
            <a:r>
              <a:rPr lang="en-US" altLang="ko-KR" dirty="0">
                <a:solidFill>
                  <a:srgbClr val="444444"/>
                </a:solidFill>
                <a:latin typeface="Franklin Gothic Book" panose="020B0503020102020204" pitchFamily="34" charset="0"/>
              </a:rPr>
              <a:t>(In case of F mode)</a:t>
            </a:r>
            <a:endParaRPr lang="ko-KR" altLang="en-US">
              <a:latin typeface="Franklin Gothic Book" panose="020B0503020102020204" pitchFamily="34" charset="0"/>
            </a:endParaRPr>
          </a:p>
        </p:txBody>
      </p:sp>
      <p:pic>
        <p:nvPicPr>
          <p:cNvPr id="6148" name="Picture 4" descr="https://dzi3irdbkivnd.cloudfront.net/public/groupcourse/9330/curriculum/14382/groupactivity/177237/32792/%7B873C1656-2F79-489A-A8E6-0FF4A37E7C23%7D.1440128982.JPG?AWSAccessKeyId=AKIAJKC5T2AUROR7LFKQ&amp;Expires=1483346412&amp;Signature=A3kwymHzaDrMBff6m2so2t0iNDU%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609" y="2727095"/>
            <a:ext cx="3390900" cy="2381250"/>
          </a:xfrm>
          <a:prstGeom prst="rect">
            <a:avLst/>
          </a:prstGeom>
          <a:noFill/>
          <a:extLst>
            <a:ext uri="{909E8E84-426E-40DD-AFC4-6F175D3DCCD1}">
              <a14:hiddenFill xmlns:a14="http://schemas.microsoft.com/office/drawing/2010/main">
                <a:solidFill>
                  <a:srgbClr val="FFFFFF"/>
                </a:solidFill>
              </a14:hiddenFill>
            </a:ext>
          </a:extLst>
        </p:spPr>
      </p:pic>
      <p:sp>
        <p:nvSpPr>
          <p:cNvPr id="10" name="직사각형 9"/>
          <p:cNvSpPr/>
          <p:nvPr/>
        </p:nvSpPr>
        <p:spPr>
          <a:xfrm>
            <a:off x="3761201" y="5142768"/>
            <a:ext cx="6096000" cy="276999"/>
          </a:xfrm>
          <a:prstGeom prst="rect">
            <a:avLst/>
          </a:prstGeom>
        </p:spPr>
        <p:txBody>
          <a:bodyPr>
            <a:spAutoFit/>
          </a:bodyPr>
          <a:lstStyle/>
          <a:p>
            <a:r>
              <a:rPr lang="en-US" altLang="ko-KR" sz="1200" b="1" dirty="0" smtClean="0">
                <a:solidFill>
                  <a:srgbClr val="444444"/>
                </a:solidFill>
                <a:latin typeface="Franklin Gothic Book" panose="020B0503020102020204" pitchFamily="34" charset="0"/>
              </a:rPr>
              <a:t>2-stage </a:t>
            </a:r>
            <a:r>
              <a:rPr lang="en-US" altLang="ko-KR" sz="1200" b="1" dirty="0">
                <a:solidFill>
                  <a:srgbClr val="444444"/>
                </a:solidFill>
                <a:latin typeface="Franklin Gothic Book" panose="020B0503020102020204" pitchFamily="34" charset="0"/>
              </a:rPr>
              <a:t>Setting Type Application Example</a:t>
            </a:r>
            <a:endParaRPr lang="ko-KR" altLang="en-US" sz="1200">
              <a:latin typeface="Franklin Gothic Book" panose="020B0503020102020204" pitchFamily="34" charset="0"/>
            </a:endParaRPr>
          </a:p>
        </p:txBody>
      </p:sp>
      <p:pic>
        <p:nvPicPr>
          <p:cNvPr id="6150" name="Picture 6" descr="https://dzi3irdbkivnd.cloudfront.net/public/groupcourse/9330/curriculum/14382/groupactivity/177237/32792/52.1440901626.PNG?AWSAccessKeyId=AKIAJKC5T2AUROR7LFKQ&amp;Expires=1483346412&amp;Signature=p1cf9c9CoEIG5RFcNJ2ShRG0I1o%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472" y="1733525"/>
            <a:ext cx="2943225" cy="2971801"/>
          </a:xfrm>
          <a:prstGeom prst="rect">
            <a:avLst/>
          </a:prstGeom>
          <a:noFill/>
          <a:extLst>
            <a:ext uri="{909E8E84-426E-40DD-AFC4-6F175D3DCCD1}">
              <a14:hiddenFill xmlns:a14="http://schemas.microsoft.com/office/drawing/2010/main">
                <a:solidFill>
                  <a:srgbClr val="FFFFFF"/>
                </a:solidFill>
              </a14:hiddenFill>
            </a:ext>
          </a:extLst>
        </p:spPr>
      </p:pic>
      <p:sp>
        <p:nvSpPr>
          <p:cNvPr id="11" name="직사각형 10"/>
          <p:cNvSpPr/>
          <p:nvPr/>
        </p:nvSpPr>
        <p:spPr>
          <a:xfrm>
            <a:off x="7432713" y="4705326"/>
            <a:ext cx="4591792" cy="1815882"/>
          </a:xfrm>
          <a:prstGeom prst="rect">
            <a:avLst/>
          </a:prstGeom>
        </p:spPr>
        <p:txBody>
          <a:bodyPr wrap="square">
            <a:spAutoFit/>
          </a:bodyPr>
          <a:lstStyle/>
          <a:p>
            <a:r>
              <a:rPr lang="en-US" altLang="ko-KR" sz="1400" dirty="0">
                <a:solidFill>
                  <a:srgbClr val="444444"/>
                </a:solidFill>
                <a:latin typeface="Franklin Gothic Book" panose="020B0503020102020204" pitchFamily="34" charset="0"/>
              </a:rPr>
              <a:t>A process where the wire is cut to the required size. The blade on the cutter that cuts the wire loses some sharpness each time it operates. After 50,000 cuts, the operator needs to replace the blade. It is necessary for the lamp to turn ON to notify the operator of the </a:t>
            </a:r>
            <a:r>
              <a:rPr lang="en-US" altLang="ko-KR" sz="1400" dirty="0" err="1">
                <a:solidFill>
                  <a:srgbClr val="444444"/>
                </a:solidFill>
                <a:latin typeface="Franklin Gothic Book" panose="020B0503020102020204" pitchFamily="34" charset="0"/>
              </a:rPr>
              <a:t>the</a:t>
            </a:r>
            <a:r>
              <a:rPr lang="en-US" altLang="ko-KR" sz="1400" dirty="0">
                <a:solidFill>
                  <a:srgbClr val="444444"/>
                </a:solidFill>
                <a:latin typeface="Franklin Gothic Book" panose="020B0503020102020204" pitchFamily="34" charset="0"/>
              </a:rPr>
              <a:t> blade replacement timing after the cutter performs 40,000 cuts, and for the buzzer to sound after the number of cuts reaches 50,000.</a:t>
            </a:r>
            <a:endParaRPr lang="ko-KR" altLang="en-US" sz="1400">
              <a:latin typeface="Franklin Gothic Book" panose="020B0503020102020204" pitchFamily="34" charset="0"/>
            </a:endParaRPr>
          </a:p>
        </p:txBody>
      </p:sp>
      <p:cxnSp>
        <p:nvCxnSpPr>
          <p:cNvPr id="12" name="직선 연결선 11"/>
          <p:cNvCxnSpPr/>
          <p:nvPr/>
        </p:nvCxnSpPr>
        <p:spPr>
          <a:xfrm>
            <a:off x="259479" y="1449307"/>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6838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235008" y="192375"/>
            <a:ext cx="2548455" cy="369332"/>
          </a:xfrm>
          <a:prstGeom prst="rect">
            <a:avLst/>
          </a:prstGeom>
        </p:spPr>
        <p:txBody>
          <a:bodyPr wrap="none">
            <a:spAutoFit/>
          </a:bodyPr>
          <a:lstStyle/>
          <a:p>
            <a:r>
              <a:rPr lang="en-US" altLang="ko-KR" b="1" dirty="0" smtClean="0">
                <a:solidFill>
                  <a:srgbClr val="444444"/>
                </a:solidFill>
                <a:latin typeface="Franklin Gothic Book" panose="020B0503020102020204" pitchFamily="34" charset="0"/>
              </a:rPr>
              <a:t>Other Counter Functions</a:t>
            </a:r>
            <a:endParaRPr lang="en-US" altLang="ko-KR" b="1" i="0" dirty="0">
              <a:solidFill>
                <a:srgbClr val="444444"/>
              </a:solidFill>
              <a:effectLst/>
              <a:latin typeface="Franklin Gothic Book" panose="020B0503020102020204" pitchFamily="34" charset="0"/>
            </a:endParaRPr>
          </a:p>
        </p:txBody>
      </p:sp>
      <p:sp>
        <p:nvSpPr>
          <p:cNvPr id="6" name="직사각형 5"/>
          <p:cNvSpPr/>
          <p:nvPr/>
        </p:nvSpPr>
        <p:spPr>
          <a:xfrm>
            <a:off x="235007" y="910773"/>
            <a:ext cx="10064025" cy="1908215"/>
          </a:xfrm>
          <a:prstGeom prst="rect">
            <a:avLst/>
          </a:prstGeom>
        </p:spPr>
        <p:txBody>
          <a:bodyPr wrap="square">
            <a:spAutoFit/>
          </a:bodyPr>
          <a:lstStyle/>
          <a:p>
            <a:pPr>
              <a:buFont typeface="Arial" panose="020B0604020202020204" pitchFamily="34" charset="0"/>
              <a:buChar char="•"/>
            </a:pPr>
            <a:r>
              <a:rPr lang="en-US" altLang="ko-KR" sz="1600" b="1" dirty="0">
                <a:solidFill>
                  <a:srgbClr val="444444"/>
                </a:solidFill>
                <a:latin typeface="Franklin Gothic Book" panose="020B0503020102020204" pitchFamily="34" charset="0"/>
              </a:rPr>
              <a:t>Total and preset counter</a:t>
            </a:r>
            <a:r>
              <a:rPr lang="en-US" altLang="ko-KR" sz="1600" dirty="0">
                <a:solidFill>
                  <a:srgbClr val="444444"/>
                </a:solidFill>
                <a:latin typeface="Franklin Gothic Book" panose="020B0503020102020204" pitchFamily="34" charset="0"/>
              </a:rPr>
              <a:t/>
            </a:r>
            <a:br>
              <a:rPr lang="en-US" altLang="ko-KR" sz="1600" dirty="0">
                <a:solidFill>
                  <a:srgbClr val="444444"/>
                </a:solidFill>
                <a:latin typeface="Franklin Gothic Book" panose="020B0503020102020204" pitchFamily="34" charset="0"/>
              </a:rPr>
            </a:br>
            <a:r>
              <a:rPr lang="en-US" altLang="ko-KR" sz="1400" dirty="0">
                <a:solidFill>
                  <a:srgbClr val="444444"/>
                </a:solidFill>
                <a:latin typeface="Franklin Gothic Book" panose="020B0503020102020204" pitchFamily="34" charset="0"/>
              </a:rPr>
              <a:t>In addition to the 1-stage preset counter, it has a totalizer that totalizes the count value. For example, the totalizer can count the total daily production quantity while each set of 12 bottles is packed into one box.</a:t>
            </a:r>
          </a:p>
          <a:p>
            <a:pPr>
              <a:buFont typeface="Arial" panose="020B0604020202020204" pitchFamily="34" charset="0"/>
              <a:buChar char="•"/>
            </a:pPr>
            <a:r>
              <a:rPr lang="en-US" altLang="ko-KR" sz="1600" dirty="0">
                <a:latin typeface="Franklin Gothic Book" panose="020B0503020102020204" pitchFamily="34" charset="0"/>
              </a:rPr>
              <a:t/>
            </a:r>
            <a:br>
              <a:rPr lang="en-US" altLang="ko-KR" sz="1600" dirty="0">
                <a:latin typeface="Franklin Gothic Book" panose="020B0503020102020204" pitchFamily="34" charset="0"/>
              </a:rPr>
            </a:br>
            <a:r>
              <a:rPr lang="en-US" altLang="ko-KR" sz="1600" b="1" dirty="0">
                <a:solidFill>
                  <a:srgbClr val="444444"/>
                </a:solidFill>
                <a:latin typeface="Franklin Gothic Book" panose="020B0503020102020204" pitchFamily="34" charset="0"/>
              </a:rPr>
              <a:t>Batch counter</a:t>
            </a:r>
            <a:r>
              <a:rPr lang="en-US" altLang="ko-KR" sz="1600" dirty="0">
                <a:solidFill>
                  <a:srgbClr val="444444"/>
                </a:solidFill>
                <a:latin typeface="Franklin Gothic Book" panose="020B0503020102020204" pitchFamily="34" charset="0"/>
              </a:rPr>
              <a:t/>
            </a:r>
            <a:br>
              <a:rPr lang="en-US" altLang="ko-KR" sz="1600" dirty="0">
                <a:solidFill>
                  <a:srgbClr val="444444"/>
                </a:solidFill>
                <a:latin typeface="Franklin Gothic Book" panose="020B0503020102020204" pitchFamily="34" charset="0"/>
              </a:rPr>
            </a:br>
            <a:r>
              <a:rPr lang="en-US" altLang="ko-KR" sz="1400" dirty="0">
                <a:solidFill>
                  <a:srgbClr val="444444"/>
                </a:solidFill>
                <a:latin typeface="Franklin Gothic Book" panose="020B0503020102020204" pitchFamily="34" charset="0"/>
              </a:rPr>
              <a:t>In addition to serving as a 1-stage preset counter, the batch counter counts the number of times the counter's set value is reached</a:t>
            </a:r>
            <a:r>
              <a:rPr lang="en-US" altLang="ko-KR" sz="1400" dirty="0" smtClean="0">
                <a:solidFill>
                  <a:srgbClr val="444444"/>
                </a:solidFill>
                <a:latin typeface="Franklin Gothic Book" panose="020B0503020102020204" pitchFamily="34" charset="0"/>
              </a:rPr>
              <a:t>. As </a:t>
            </a:r>
            <a:r>
              <a:rPr lang="en-US" altLang="ko-KR" sz="1400" dirty="0">
                <a:solidFill>
                  <a:srgbClr val="444444"/>
                </a:solidFill>
                <a:latin typeface="Franklin Gothic Book" panose="020B0503020102020204" pitchFamily="34" charset="0"/>
              </a:rPr>
              <a:t>soon as the preset batch count set value is reached, a batch signal is output. In this mode, the </a:t>
            </a:r>
            <a:r>
              <a:rPr lang="en-US" altLang="ko-KR" sz="1400" dirty="0" smtClean="0">
                <a:solidFill>
                  <a:srgbClr val="444444"/>
                </a:solidFill>
                <a:latin typeface="Franklin Gothic Book" panose="020B0503020102020204" pitchFamily="34" charset="0"/>
              </a:rPr>
              <a:t>GE </a:t>
            </a:r>
            <a:r>
              <a:rPr lang="en-US" altLang="ko-KR" sz="1400" dirty="0">
                <a:solidFill>
                  <a:srgbClr val="444444"/>
                </a:solidFill>
                <a:latin typeface="Franklin Gothic Book" panose="020B0503020102020204" pitchFamily="34" charset="0"/>
              </a:rPr>
              <a:t>uses two screens to convey information to the operator.</a:t>
            </a:r>
            <a:endParaRPr lang="en-US" altLang="ko-KR" sz="1400" b="0" i="0" dirty="0">
              <a:solidFill>
                <a:srgbClr val="444444"/>
              </a:solidFill>
              <a:effectLst/>
              <a:latin typeface="Franklin Gothic Book" panose="020B0503020102020204" pitchFamily="34" charset="0"/>
            </a:endParaRPr>
          </a:p>
        </p:txBody>
      </p:sp>
      <p:sp>
        <p:nvSpPr>
          <p:cNvPr id="7" name="직사각형 6"/>
          <p:cNvSpPr/>
          <p:nvPr/>
        </p:nvSpPr>
        <p:spPr>
          <a:xfrm>
            <a:off x="3984375" y="3389758"/>
            <a:ext cx="6759825" cy="2462213"/>
          </a:xfrm>
          <a:prstGeom prst="rect">
            <a:avLst/>
          </a:prstGeom>
        </p:spPr>
        <p:txBody>
          <a:bodyPr wrap="square">
            <a:spAutoFit/>
          </a:bodyPr>
          <a:lstStyle/>
          <a:p>
            <a:r>
              <a:rPr lang="en-US" altLang="ko-KR" sz="1400" dirty="0">
                <a:solidFill>
                  <a:srgbClr val="444444"/>
                </a:solidFill>
                <a:latin typeface="Franklin Gothic Book" panose="020B0503020102020204" pitchFamily="34" charset="0"/>
              </a:rPr>
              <a:t>In this example, you want to fill a bottle of pills from a dispenser with a set amount of product. </a:t>
            </a:r>
            <a:endParaRPr lang="en-US" altLang="ko-KR" sz="1400" dirty="0" smtClean="0">
              <a:solidFill>
                <a:srgbClr val="444444"/>
              </a:solidFill>
              <a:latin typeface="Franklin Gothic Book" panose="020B0503020102020204" pitchFamily="34" charset="0"/>
            </a:endParaRPr>
          </a:p>
          <a:p>
            <a:r>
              <a:rPr lang="en-US" altLang="ko-KR" sz="1400" dirty="0" smtClean="0">
                <a:solidFill>
                  <a:srgbClr val="444444"/>
                </a:solidFill>
                <a:latin typeface="Franklin Gothic Book" panose="020B0503020102020204" pitchFamily="34" charset="0"/>
              </a:rPr>
              <a:t>The GE </a:t>
            </a:r>
            <a:r>
              <a:rPr lang="en-US" altLang="ko-KR" sz="1400" dirty="0">
                <a:solidFill>
                  <a:srgbClr val="444444"/>
                </a:solidFill>
                <a:latin typeface="Franklin Gothic Book" panose="020B0503020102020204" pitchFamily="34" charset="0"/>
              </a:rPr>
              <a:t>monitors the sensor that is interrupted as each pill enters the bottle. </a:t>
            </a:r>
            <a:endParaRPr lang="en-US" altLang="ko-KR" sz="1400" dirty="0" smtClean="0">
              <a:solidFill>
                <a:srgbClr val="444444"/>
              </a:solidFill>
              <a:latin typeface="Franklin Gothic Book" panose="020B0503020102020204" pitchFamily="34" charset="0"/>
            </a:endParaRPr>
          </a:p>
          <a:p>
            <a:endParaRPr lang="en-US" altLang="ko-KR" sz="1400" dirty="0">
              <a:solidFill>
                <a:srgbClr val="444444"/>
              </a:solidFill>
              <a:latin typeface="Franklin Gothic Book" panose="020B0503020102020204" pitchFamily="34" charset="0"/>
            </a:endParaRPr>
          </a:p>
          <a:p>
            <a:r>
              <a:rPr lang="en-US" altLang="ko-KR" sz="1400" dirty="0" smtClean="0">
                <a:solidFill>
                  <a:srgbClr val="444444"/>
                </a:solidFill>
                <a:latin typeface="Franklin Gothic Book" panose="020B0503020102020204" pitchFamily="34" charset="0"/>
              </a:rPr>
              <a:t>At </a:t>
            </a:r>
            <a:r>
              <a:rPr lang="en-US" altLang="ko-KR" sz="1400" dirty="0">
                <a:solidFill>
                  <a:srgbClr val="444444"/>
                </a:solidFill>
                <a:latin typeface="Franklin Gothic Book" panose="020B0503020102020204" pitchFamily="34" charset="0"/>
              </a:rPr>
              <a:t>the preset batch count of 50, the line indexes on command from the </a:t>
            </a:r>
            <a:r>
              <a:rPr lang="en-US" altLang="ko-KR" sz="1400" dirty="0" smtClean="0">
                <a:solidFill>
                  <a:srgbClr val="444444"/>
                </a:solidFill>
                <a:latin typeface="Franklin Gothic Book" panose="020B0503020102020204" pitchFamily="34" charset="0"/>
              </a:rPr>
              <a:t>GE. </a:t>
            </a:r>
          </a:p>
          <a:p>
            <a:endParaRPr lang="en-US" altLang="ko-KR" sz="1400" dirty="0">
              <a:solidFill>
                <a:srgbClr val="444444"/>
              </a:solidFill>
              <a:latin typeface="Franklin Gothic Book" panose="020B0503020102020204" pitchFamily="34" charset="0"/>
            </a:endParaRPr>
          </a:p>
          <a:p>
            <a:r>
              <a:rPr lang="en-US" altLang="ko-KR" sz="1400" dirty="0" smtClean="0">
                <a:solidFill>
                  <a:srgbClr val="444444"/>
                </a:solidFill>
                <a:latin typeface="Franklin Gothic Book" panose="020B0503020102020204" pitchFamily="34" charset="0"/>
              </a:rPr>
              <a:t>A </a:t>
            </a:r>
            <a:r>
              <a:rPr lang="en-US" altLang="ko-KR" sz="1400" dirty="0">
                <a:solidFill>
                  <a:srgbClr val="444444"/>
                </a:solidFill>
                <a:latin typeface="Franklin Gothic Book" panose="020B0503020102020204" pitchFamily="34" charset="0"/>
              </a:rPr>
              <a:t>new bottle moves under the dispenser and the cycle repeats. </a:t>
            </a:r>
            <a:endParaRPr lang="en-US" altLang="ko-KR" sz="1400" dirty="0" smtClean="0">
              <a:solidFill>
                <a:srgbClr val="444444"/>
              </a:solidFill>
              <a:latin typeface="Franklin Gothic Book" panose="020B0503020102020204" pitchFamily="34" charset="0"/>
            </a:endParaRPr>
          </a:p>
          <a:p>
            <a:endParaRPr lang="en-US" altLang="ko-KR" sz="1400" dirty="0">
              <a:solidFill>
                <a:srgbClr val="444444"/>
              </a:solidFill>
              <a:latin typeface="Franklin Gothic Book" panose="020B0503020102020204" pitchFamily="34" charset="0"/>
            </a:endParaRPr>
          </a:p>
          <a:p>
            <a:r>
              <a:rPr lang="en-US" altLang="ko-KR" sz="1400" dirty="0" smtClean="0">
                <a:solidFill>
                  <a:srgbClr val="444444"/>
                </a:solidFill>
                <a:latin typeface="Franklin Gothic Book" panose="020B0503020102020204" pitchFamily="34" charset="0"/>
              </a:rPr>
              <a:t>On </a:t>
            </a:r>
            <a:r>
              <a:rPr lang="en-US" altLang="ko-KR" sz="1400" dirty="0">
                <a:solidFill>
                  <a:srgbClr val="444444"/>
                </a:solidFill>
                <a:latin typeface="Franklin Gothic Book" panose="020B0503020102020204" pitchFamily="34" charset="0"/>
              </a:rPr>
              <a:t>a separate screen accessible by pressing the MODE key, the </a:t>
            </a:r>
            <a:r>
              <a:rPr lang="en-US" altLang="ko-KR" sz="1400" dirty="0" smtClean="0">
                <a:solidFill>
                  <a:srgbClr val="444444"/>
                </a:solidFill>
                <a:latin typeface="Franklin Gothic Book" panose="020B0503020102020204" pitchFamily="34" charset="0"/>
              </a:rPr>
              <a:t>GE </a:t>
            </a:r>
            <a:r>
              <a:rPr lang="en-US" altLang="ko-KR" sz="1400" dirty="0">
                <a:solidFill>
                  <a:srgbClr val="444444"/>
                </a:solidFill>
                <a:latin typeface="Franklin Gothic Book" panose="020B0503020102020204" pitchFamily="34" charset="0"/>
              </a:rPr>
              <a:t>will display the number of bottles </a:t>
            </a:r>
            <a:r>
              <a:rPr lang="en-US" altLang="ko-KR" sz="1400" dirty="0" smtClean="0">
                <a:solidFill>
                  <a:srgbClr val="444444"/>
                </a:solidFill>
                <a:latin typeface="Franklin Gothic Book" panose="020B0503020102020204" pitchFamily="34" charset="0"/>
              </a:rPr>
              <a:t>already filled </a:t>
            </a:r>
            <a:r>
              <a:rPr lang="en-US" altLang="ko-KR" sz="1400" dirty="0">
                <a:solidFill>
                  <a:srgbClr val="444444"/>
                </a:solidFill>
                <a:latin typeface="Franklin Gothic Book" panose="020B0503020102020204" pitchFamily="34" charset="0"/>
              </a:rPr>
              <a:t>(upper display) and a preset batch count value. When the two are equal, a batch signal will be output from the </a:t>
            </a:r>
            <a:r>
              <a:rPr lang="en-US" altLang="ko-KR" sz="1400" dirty="0" smtClean="0">
                <a:solidFill>
                  <a:srgbClr val="444444"/>
                </a:solidFill>
                <a:latin typeface="Franklin Gothic Book" panose="020B0503020102020204" pitchFamily="34" charset="0"/>
              </a:rPr>
              <a:t>GE.</a:t>
            </a:r>
            <a:endParaRPr lang="ko-KR" altLang="en-US" sz="1400">
              <a:latin typeface="Franklin Gothic Book" panose="020B0503020102020204" pitchFamily="34" charset="0"/>
            </a:endParaRPr>
          </a:p>
        </p:txBody>
      </p:sp>
      <p:cxnSp>
        <p:nvCxnSpPr>
          <p:cNvPr id="8" name="직선 연결선 7"/>
          <p:cNvCxnSpPr/>
          <p:nvPr/>
        </p:nvCxnSpPr>
        <p:spPr>
          <a:xfrm>
            <a:off x="235007" y="616209"/>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 name="그룹 1"/>
          <p:cNvGrpSpPr/>
          <p:nvPr/>
        </p:nvGrpSpPr>
        <p:grpSpPr>
          <a:xfrm>
            <a:off x="1017060" y="3389758"/>
            <a:ext cx="2667000" cy="2533651"/>
            <a:chOff x="1017060" y="3389758"/>
            <a:chExt cx="2667000" cy="2533651"/>
          </a:xfrm>
        </p:grpSpPr>
        <p:pic>
          <p:nvPicPr>
            <p:cNvPr id="7172" name="Picture 4" descr="https://dzi3irdbkivnd.cloudfront.net/public/groupcourse/9330/curriculum/14382/groupactivity/177238/32792/54.1440901915.PNG?AWSAccessKeyId=AKIAJKC5T2AUROR7LFKQ&amp;Expires=1483346569&amp;Signature=frICr1iVfoYD5bFk%2Bq7MX5uCmEY%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060" y="3389758"/>
              <a:ext cx="2667000" cy="2533651"/>
            </a:xfrm>
            <a:prstGeom prst="rect">
              <a:avLst/>
            </a:prstGeom>
            <a:noFill/>
            <a:extLst>
              <a:ext uri="{909E8E84-426E-40DD-AFC4-6F175D3DCCD1}">
                <a14:hiddenFill xmlns:a14="http://schemas.microsoft.com/office/drawing/2010/main">
                  <a:solidFill>
                    <a:srgbClr val="FFFFFF"/>
                  </a:solidFill>
                </a14:hiddenFill>
              </a:ext>
            </a:extLst>
          </p:spPr>
        </p:pic>
        <p:pic>
          <p:nvPicPr>
            <p:cNvPr id="9" name="그림 8"/>
            <p:cNvPicPr>
              <a:picLocks noChangeAspect="1"/>
            </p:cNvPicPr>
            <p:nvPr/>
          </p:nvPicPr>
          <p:blipFill>
            <a:blip r:embed="rId3"/>
            <a:stretch>
              <a:fillRect/>
            </a:stretch>
          </p:blipFill>
          <p:spPr>
            <a:xfrm>
              <a:off x="2834747" y="3985146"/>
              <a:ext cx="718967" cy="635718"/>
            </a:xfrm>
            <a:prstGeom prst="rect">
              <a:avLst/>
            </a:prstGeom>
          </p:spPr>
        </p:pic>
      </p:grpSp>
    </p:spTree>
    <p:extLst>
      <p:ext uri="{BB962C8B-B14F-4D97-AF65-F5344CB8AC3E}">
        <p14:creationId xmlns:p14="http://schemas.microsoft.com/office/powerpoint/2010/main" val="22476503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65990" y="371939"/>
            <a:ext cx="575541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t"/>
            <a:r>
              <a:rPr lang="en-US" altLang="ko-KR" b="1" dirty="0" smtClean="0">
                <a:latin typeface="Franklin Gothic Book" panose="020B0503020102020204" pitchFamily="34" charset="0"/>
              </a:rPr>
              <a:t>1</a:t>
            </a:r>
            <a:r>
              <a:rPr lang="en-US" altLang="ko-KR" b="1" dirty="0">
                <a:latin typeface="Franklin Gothic Book" panose="020B0503020102020204" pitchFamily="34" charset="0"/>
              </a:rPr>
              <a:t>. ON-delay Operations</a:t>
            </a:r>
            <a:r>
              <a:rPr lang="ko-KR" altLang="en-US" b="1">
                <a:latin typeface="Franklin Gothic Book" panose="020B0503020102020204" pitchFamily="34" charset="0"/>
              </a:rPr>
              <a:t>　　</a:t>
            </a:r>
            <a:r>
              <a:rPr lang="ko-KR" altLang="en-US">
                <a:latin typeface="Franklin Gothic Book" panose="020B0503020102020204" pitchFamily="34" charset="0"/>
              </a:rPr>
              <a:t/>
            </a:r>
            <a:br>
              <a:rPr lang="ko-KR" altLang="en-US">
                <a:latin typeface="Franklin Gothic Book" panose="020B0503020102020204" pitchFamily="34" charset="0"/>
              </a:rPr>
            </a:br>
            <a:endParaRPr lang="ko-KR" altLang="en-US" dirty="0">
              <a:latin typeface="Franklin Gothic Book" panose="020B0503020102020204" pitchFamily="34" charset="0"/>
            </a:endParaRPr>
          </a:p>
        </p:txBody>
      </p:sp>
      <p:sp>
        <p:nvSpPr>
          <p:cNvPr id="5" name="Rectangle 3"/>
          <p:cNvSpPr>
            <a:spLocks noChangeArrowheads="1"/>
          </p:cNvSpPr>
          <p:nvPr/>
        </p:nvSpPr>
        <p:spPr bwMode="auto">
          <a:xfrm>
            <a:off x="452403" y="1924513"/>
            <a:ext cx="531081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fontAlgn="t" latinLnBrk="0"/>
            <a:r>
              <a:rPr lang="en-US" altLang="ko-KR" sz="1600" b="1" dirty="0" smtClean="0">
                <a:latin typeface="Franklin Gothic Book" panose="020B0503020102020204" pitchFamily="34" charset="0"/>
              </a:rPr>
              <a:t>An </a:t>
            </a:r>
            <a:r>
              <a:rPr lang="en-US" altLang="ko-KR" sz="1600" b="1" dirty="0">
                <a:latin typeface="Franklin Gothic Book" panose="020B0503020102020204" pitchFamily="34" charset="0"/>
              </a:rPr>
              <a:t>Application Example for ON-delay Operations</a:t>
            </a:r>
            <a:r>
              <a:rPr kumimoji="0" lang="ko-KR" altLang="ko-KR" sz="1600" b="0" i="0" u="none" strike="noStrike" cap="none" normalizeH="0" baseline="0" smtClean="0">
                <a:ln>
                  <a:noFill/>
                </a:ln>
                <a:solidFill>
                  <a:srgbClr val="444444"/>
                </a:solidFill>
                <a:effectLst/>
                <a:latin typeface="Franklin Gothic Book" panose="020B0503020102020204" pitchFamily="34" charset="0"/>
                <a:ea typeface="Noto Sans"/>
              </a:rPr>
              <a:t/>
            </a:r>
            <a:br>
              <a:rPr kumimoji="0" lang="ko-KR" altLang="ko-KR" sz="1600" b="0" i="0" u="none" strike="noStrike" cap="none" normalizeH="0" baseline="0" smtClean="0">
                <a:ln>
                  <a:noFill/>
                </a:ln>
                <a:solidFill>
                  <a:srgbClr val="444444"/>
                </a:solidFill>
                <a:effectLst/>
                <a:latin typeface="Franklin Gothic Book" panose="020B0503020102020204" pitchFamily="34" charset="0"/>
                <a:ea typeface="Noto Sans"/>
              </a:rPr>
            </a:br>
            <a:r>
              <a:rPr kumimoji="0" lang="ko-KR" altLang="ko-KR" sz="1600" b="0" i="0" u="none" strike="noStrike" cap="none" normalizeH="0" baseline="0" smtClean="0">
                <a:ln>
                  <a:noFill/>
                </a:ln>
                <a:solidFill>
                  <a:srgbClr val="444444"/>
                </a:solidFill>
                <a:effectLst/>
                <a:latin typeface="Franklin Gothic Book" panose="020B0503020102020204" pitchFamily="34" charset="0"/>
                <a:ea typeface="Noto Sans"/>
              </a:rPr>
              <a:t>  </a:t>
            </a:r>
            <a:endParaRPr kumimoji="0" lang="ko-KR" altLang="ko-KR" sz="59800" b="0" i="0" u="none" strike="noStrike" cap="none" normalizeH="0" baseline="0" dirty="0" smtClean="0">
              <a:ln>
                <a:noFill/>
              </a:ln>
              <a:solidFill>
                <a:srgbClr val="444444"/>
              </a:solidFill>
              <a:effectLst/>
              <a:latin typeface="Franklin Gothic Book" panose="020B0503020102020204" pitchFamily="34" charset="0"/>
              <a:ea typeface="Noto Sans"/>
            </a:endParaRPr>
          </a:p>
        </p:txBody>
      </p:sp>
      <p:pic>
        <p:nvPicPr>
          <p:cNvPr id="7" name="Picture 3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630" y="2638914"/>
            <a:ext cx="2663825" cy="2598737"/>
          </a:xfrm>
          <a:prstGeom prst="rect">
            <a:avLst/>
          </a:prstGeom>
          <a:noFill/>
          <a:ln>
            <a:noFill/>
          </a:ln>
          <a:effectLst/>
          <a:extLst>
            <a:ext uri="{909E8E84-426E-40DD-AFC4-6F175D3DCCD1}">
              <a14:hiddenFill xmlns:a14="http://schemas.microsoft.com/office/drawing/2010/main">
                <a:solidFill>
                  <a:srgbClr val="A3A3A3"/>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343"/>
          <p:cNvSpPr>
            <a:spLocks noChangeArrowheads="1"/>
          </p:cNvSpPr>
          <p:nvPr/>
        </p:nvSpPr>
        <p:spPr bwMode="auto">
          <a:xfrm>
            <a:off x="690338" y="5502982"/>
            <a:ext cx="3014981" cy="738664"/>
          </a:xfrm>
          <a:prstGeom prst="rect">
            <a:avLst/>
          </a:prstGeom>
          <a:solidFill>
            <a:schemeClr val="bg1">
              <a:lumMod val="85000"/>
            </a:schemeClr>
          </a:solidFill>
          <a:ln>
            <a:noFill/>
          </a:ln>
          <a:effectLst>
            <a:outerShdw dist="35921" dir="2700000" algn="ctr" rotWithShape="0">
              <a:schemeClr val="bg2"/>
            </a:outerShdw>
          </a:effectLst>
          <a:extLst/>
        </p:spPr>
        <p:txBody>
          <a:bodyPr wrap="squar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algn="l" eaLnBrk="1" hangingPunct="1"/>
            <a:r>
              <a:rPr lang="en-US" altLang="ko-KR" sz="1400" b="0" dirty="0" smtClean="0">
                <a:solidFill>
                  <a:schemeClr val="tx1"/>
                </a:solidFill>
                <a:latin typeface="Franklin Gothic Book" panose="020B0503020102020204" pitchFamily="34" charset="0"/>
              </a:rPr>
              <a:t>When pressing the button of the traffic sign, the color of light turns from red to green after designed time.</a:t>
            </a:r>
            <a:endParaRPr lang="en-US" altLang="ko-KR" sz="1400" b="0" dirty="0">
              <a:solidFill>
                <a:schemeClr val="tx1"/>
              </a:solidFill>
              <a:latin typeface="Franklin Gothic Book" panose="020B0503020102020204" pitchFamily="34" charset="0"/>
            </a:endParaRPr>
          </a:p>
        </p:txBody>
      </p:sp>
      <p:grpSp>
        <p:nvGrpSpPr>
          <p:cNvPr id="10" name="그룹 9"/>
          <p:cNvGrpSpPr/>
          <p:nvPr/>
        </p:nvGrpSpPr>
        <p:grpSpPr>
          <a:xfrm>
            <a:off x="4429723" y="3055444"/>
            <a:ext cx="3622077" cy="3186202"/>
            <a:chOff x="7278085" y="1192887"/>
            <a:chExt cx="4267200" cy="3810000"/>
          </a:xfrm>
        </p:grpSpPr>
        <p:pic>
          <p:nvPicPr>
            <p:cNvPr id="2052" name="Picture 4" descr="https://dzi3irdbkivnd.cloudfront.net/public/groupcourse/9329/curriculum/14381/groupactivity/177180/32792/%7B533EA7AA-D490-4253-87F4-C553368E4239%7D.1441624996.JPG?AWSAccessKeyId=AKIAJKC5T2AUROR7LFKQ&amp;Expires=1482892607&amp;Signature=EfjP8kSlSz9GMIKet057Qm9G2PY%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8085" y="1192887"/>
              <a:ext cx="42672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118993" y="1752401"/>
              <a:ext cx="1332200" cy="772870"/>
            </a:xfrm>
            <a:prstGeom prst="rect">
              <a:avLst/>
            </a:prstGeom>
            <a:solidFill>
              <a:schemeClr val="bg1"/>
            </a:solidFill>
          </p:spPr>
          <p:txBody>
            <a:bodyPr wrap="square" rtlCol="0">
              <a:spAutoFit/>
            </a:bodyPr>
            <a:lstStyle/>
            <a:p>
              <a:r>
                <a:rPr lang="en-US" altLang="ko-KR" sz="1200" dirty="0" smtClean="0">
                  <a:latin typeface="Franklin Gothic Book" panose="020B0503020102020204" pitchFamily="34" charset="0"/>
                </a:rPr>
                <a:t>Apply a lid and heat-seal the container</a:t>
              </a:r>
              <a:endParaRPr lang="ko-KR" altLang="en-US" sz="1200" dirty="0">
                <a:latin typeface="Franklin Gothic Book" panose="020B0503020102020204" pitchFamily="34" charset="0"/>
              </a:endParaRPr>
            </a:p>
          </p:txBody>
        </p:sp>
        <p:sp>
          <p:nvSpPr>
            <p:cNvPr id="11" name="TextBox 10"/>
            <p:cNvSpPr txBox="1"/>
            <p:nvPr/>
          </p:nvSpPr>
          <p:spPr>
            <a:xfrm>
              <a:off x="9802009" y="1742390"/>
              <a:ext cx="1279454" cy="772870"/>
            </a:xfrm>
            <a:prstGeom prst="rect">
              <a:avLst/>
            </a:prstGeom>
            <a:solidFill>
              <a:schemeClr val="bg1"/>
            </a:solidFill>
          </p:spPr>
          <p:txBody>
            <a:bodyPr wrap="square" rtlCol="0">
              <a:spAutoFit/>
            </a:bodyPr>
            <a:lstStyle/>
            <a:p>
              <a:r>
                <a:rPr lang="en-US" altLang="ko-KR" sz="1200" dirty="0" smtClean="0">
                  <a:latin typeface="Franklin Gothic Book" panose="020B0503020102020204" pitchFamily="34" charset="0"/>
                </a:rPr>
                <a:t>Punch off the excess part of the lid</a:t>
              </a:r>
              <a:endParaRPr lang="ko-KR" altLang="en-US" sz="1200" dirty="0">
                <a:latin typeface="Franklin Gothic Book" panose="020B0503020102020204" pitchFamily="34" charset="0"/>
              </a:endParaRPr>
            </a:p>
          </p:txBody>
        </p:sp>
      </p:grpSp>
      <p:grpSp>
        <p:nvGrpSpPr>
          <p:cNvPr id="13" name="그룹 12"/>
          <p:cNvGrpSpPr/>
          <p:nvPr/>
        </p:nvGrpSpPr>
        <p:grpSpPr>
          <a:xfrm>
            <a:off x="9117244" y="326574"/>
            <a:ext cx="2190750" cy="1260277"/>
            <a:chOff x="6306535" y="425754"/>
            <a:chExt cx="2190750" cy="1260277"/>
          </a:xfrm>
        </p:grpSpPr>
        <p:sp>
          <p:nvSpPr>
            <p:cNvPr id="2" name="직사각형 1"/>
            <p:cNvSpPr/>
            <p:nvPr/>
          </p:nvSpPr>
          <p:spPr>
            <a:xfrm>
              <a:off x="6334341" y="1378254"/>
              <a:ext cx="1113510" cy="307777"/>
            </a:xfrm>
            <a:prstGeom prst="rect">
              <a:avLst/>
            </a:prstGeom>
          </p:spPr>
          <p:txBody>
            <a:bodyPr wrap="none">
              <a:spAutoFit/>
            </a:bodyPr>
            <a:lstStyle/>
            <a:p>
              <a:r>
                <a:rPr lang="en-US" altLang="ko-KR" sz="1400" b="1" dirty="0">
                  <a:solidFill>
                    <a:srgbClr val="444444"/>
                  </a:solidFill>
                  <a:latin typeface="Franklin Gothic Book" panose="020B0503020102020204" pitchFamily="34" charset="0"/>
                </a:rPr>
                <a:t>*t: Set time </a:t>
              </a:r>
              <a:endParaRPr lang="ko-KR" altLang="en-US" sz="1400" b="1">
                <a:latin typeface="Franklin Gothic Book" panose="020B0503020102020204" pitchFamily="34" charset="0"/>
              </a:endParaRPr>
            </a:p>
          </p:txBody>
        </p:sp>
        <p:pic>
          <p:nvPicPr>
            <p:cNvPr id="7170" name="Picture 2" descr="https://dzi3irdbkivnd.cloudfront.net/public/groupcourse/9329/curriculum/14381/groupactivity/177180/32792/%7BB1E833B1-2643-4F80-AFF3-01247327ADAC%7D.1440330462.JPG?AWSAccessKeyId=AKIAJKC5T2AUROR7LFKQ&amp;Expires=1483594449&amp;Signature=D6CTsXNQzaaSVkb4AQIsYdAR3vs%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6535" y="425754"/>
              <a:ext cx="2190750" cy="9525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직사각형 11"/>
          <p:cNvSpPr/>
          <p:nvPr/>
        </p:nvSpPr>
        <p:spPr>
          <a:xfrm>
            <a:off x="8292912" y="3627677"/>
            <a:ext cx="3015082" cy="2554545"/>
          </a:xfrm>
          <a:prstGeom prst="rect">
            <a:avLst/>
          </a:prstGeom>
          <a:solidFill>
            <a:schemeClr val="bg1">
              <a:lumMod val="85000"/>
            </a:schemeClr>
          </a:solidFill>
        </p:spPr>
        <p:txBody>
          <a:bodyPr wrap="square">
            <a:spAutoFit/>
          </a:bodyPr>
          <a:lstStyle/>
          <a:p>
            <a:pPr fontAlgn="t"/>
            <a:r>
              <a:rPr lang="en-US" altLang="ko-KR" sz="1600" dirty="0">
                <a:latin typeface="Franklin Gothic Book" panose="020B0503020102020204" pitchFamily="34" charset="0"/>
              </a:rPr>
              <a:t>The </a:t>
            </a:r>
            <a:r>
              <a:rPr lang="en-US" altLang="ko-KR" sz="1600" dirty="0" smtClean="0">
                <a:latin typeface="Franklin Gothic Book" panose="020B0503020102020204" pitchFamily="34" charset="0"/>
              </a:rPr>
              <a:t>left </a:t>
            </a:r>
            <a:r>
              <a:rPr lang="en-US" altLang="ko-KR" sz="1600" dirty="0">
                <a:latin typeface="Franklin Gothic Book" panose="020B0503020102020204" pitchFamily="34" charset="0"/>
              </a:rPr>
              <a:t>figure shows a production line for packing pudding. In this process, a sheet is pasted to cover the top of a pudding-filled cup, and the extra sheet material is punched out. When the cup with the sheet pasted is detected by a sensor, the puncher will run three seconds thereafter.</a:t>
            </a:r>
          </a:p>
        </p:txBody>
      </p:sp>
      <p:sp>
        <p:nvSpPr>
          <p:cNvPr id="14" name="직사각형 13"/>
          <p:cNvSpPr/>
          <p:nvPr/>
        </p:nvSpPr>
        <p:spPr>
          <a:xfrm>
            <a:off x="3073400" y="371938"/>
            <a:ext cx="6096000" cy="584775"/>
          </a:xfrm>
          <a:prstGeom prst="rect">
            <a:avLst/>
          </a:prstGeom>
        </p:spPr>
        <p:txBody>
          <a:bodyPr>
            <a:spAutoFit/>
          </a:bodyPr>
          <a:lstStyle/>
          <a:p>
            <a:pPr fontAlgn="t"/>
            <a:r>
              <a:rPr lang="en-US" altLang="ko-KR" sz="1600" dirty="0" smtClean="0">
                <a:latin typeface="Franklin Gothic Book" panose="020B0503020102020204" pitchFamily="34" charset="0"/>
              </a:rPr>
              <a:t>When </a:t>
            </a:r>
            <a:r>
              <a:rPr lang="en-US" altLang="ko-KR" sz="1600" dirty="0">
                <a:latin typeface="Franklin Gothic Book" panose="020B0503020102020204" pitchFamily="34" charset="0"/>
              </a:rPr>
              <a:t>the timer is supplied with power, it provides the output signal </a:t>
            </a:r>
            <a:r>
              <a:rPr lang="en-US" altLang="ko-KR" sz="1600" b="1" dirty="0">
                <a:latin typeface="Franklin Gothic Book" panose="020B0503020102020204" pitchFamily="34" charset="0"/>
              </a:rPr>
              <a:t>after the preset time</a:t>
            </a:r>
            <a:r>
              <a:rPr lang="en-US" altLang="ko-KR" sz="1600" dirty="0">
                <a:latin typeface="Franklin Gothic Book" panose="020B0503020102020204" pitchFamily="34" charset="0"/>
              </a:rPr>
              <a:t>.</a:t>
            </a:r>
            <a:endParaRPr lang="ko-KR" altLang="en-US" sz="1600" dirty="0">
              <a:latin typeface="Franklin Gothic Book" panose="020B0503020102020204" pitchFamily="34" charset="0"/>
            </a:endParaRPr>
          </a:p>
        </p:txBody>
      </p:sp>
      <p:cxnSp>
        <p:nvCxnSpPr>
          <p:cNvPr id="18" name="직선 연결선 17"/>
          <p:cNvCxnSpPr/>
          <p:nvPr/>
        </p:nvCxnSpPr>
        <p:spPr>
          <a:xfrm>
            <a:off x="360000" y="1620000"/>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055892" y="5022376"/>
            <a:ext cx="602207" cy="253916"/>
          </a:xfrm>
          <a:prstGeom prst="rect">
            <a:avLst/>
          </a:prstGeom>
          <a:solidFill>
            <a:schemeClr val="bg1"/>
          </a:solidFill>
        </p:spPr>
        <p:txBody>
          <a:bodyPr wrap="square" rtlCol="0">
            <a:spAutoFit/>
          </a:bodyPr>
          <a:lstStyle/>
          <a:p>
            <a:r>
              <a:rPr lang="en-US" altLang="ko-KR" sz="1050" b="1" dirty="0" smtClean="0">
                <a:latin typeface="Arial Unicode MS" panose="020B0604020202020204" pitchFamily="50" charset="-127"/>
                <a:ea typeface="Arial Unicode MS" panose="020B0604020202020204" pitchFamily="50" charset="-127"/>
                <a:cs typeface="Arial Unicode MS" panose="020B0604020202020204" pitchFamily="50" charset="-127"/>
              </a:rPr>
              <a:t>Timer</a:t>
            </a:r>
            <a:endParaRPr lang="ko-KR" altLang="en-US" sz="1050" b="1">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17" name="TextBox 16"/>
          <p:cNvSpPr txBox="1"/>
          <p:nvPr/>
        </p:nvSpPr>
        <p:spPr>
          <a:xfrm>
            <a:off x="4541294" y="6096914"/>
            <a:ext cx="726742" cy="253916"/>
          </a:xfrm>
          <a:prstGeom prst="rect">
            <a:avLst/>
          </a:prstGeom>
          <a:solidFill>
            <a:schemeClr val="bg1"/>
          </a:solidFill>
        </p:spPr>
        <p:txBody>
          <a:bodyPr wrap="square" rtlCol="0">
            <a:spAutoFit/>
          </a:bodyPr>
          <a:lstStyle/>
          <a:p>
            <a:r>
              <a:rPr lang="en-US" altLang="ko-KR" sz="1050" b="1" dirty="0" smtClean="0">
                <a:latin typeface="Arial Unicode MS" panose="020B0604020202020204" pitchFamily="50" charset="-127"/>
                <a:ea typeface="Arial Unicode MS" panose="020B0604020202020204" pitchFamily="50" charset="-127"/>
                <a:cs typeface="Arial Unicode MS" panose="020B0604020202020204" pitchFamily="50" charset="-127"/>
              </a:rPr>
              <a:t>Sensor</a:t>
            </a:r>
            <a:endParaRPr lang="ko-KR" altLang="en-US" sz="1050" b="1">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19" name="TextBox 18"/>
          <p:cNvSpPr txBox="1"/>
          <p:nvPr/>
        </p:nvSpPr>
        <p:spPr>
          <a:xfrm>
            <a:off x="4904665" y="5209573"/>
            <a:ext cx="726742" cy="253916"/>
          </a:xfrm>
          <a:prstGeom prst="rect">
            <a:avLst/>
          </a:prstGeom>
          <a:solidFill>
            <a:schemeClr val="bg1"/>
          </a:solidFill>
        </p:spPr>
        <p:txBody>
          <a:bodyPr wrap="square" rtlCol="0">
            <a:spAutoFit/>
          </a:bodyPr>
          <a:lstStyle/>
          <a:p>
            <a:r>
              <a:rPr lang="en-US" altLang="ko-KR" sz="1050" b="1" dirty="0" smtClean="0">
                <a:latin typeface="Arial Unicode MS" panose="020B0604020202020204" pitchFamily="50" charset="-127"/>
                <a:ea typeface="Arial Unicode MS" panose="020B0604020202020204" pitchFamily="50" charset="-127"/>
                <a:cs typeface="Arial Unicode MS" panose="020B0604020202020204" pitchFamily="50" charset="-127"/>
              </a:rPr>
              <a:t>Seal</a:t>
            </a:r>
            <a:endParaRPr lang="ko-KR" altLang="en-US" sz="1050" b="1">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20" name="TextBox 19"/>
          <p:cNvSpPr txBox="1"/>
          <p:nvPr/>
        </p:nvSpPr>
        <p:spPr>
          <a:xfrm>
            <a:off x="5357515" y="5226065"/>
            <a:ext cx="726742" cy="169277"/>
          </a:xfrm>
          <a:prstGeom prst="rect">
            <a:avLst/>
          </a:prstGeom>
          <a:solidFill>
            <a:schemeClr val="bg1"/>
          </a:solidFill>
        </p:spPr>
        <p:txBody>
          <a:bodyPr wrap="square" rtlCol="0">
            <a:spAutoFit/>
          </a:bodyPr>
          <a:lstStyle/>
          <a:p>
            <a:endParaRPr lang="ko-KR" altLang="en-US" sz="500" b="1"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spTree>
    <p:extLst>
      <p:ext uri="{BB962C8B-B14F-4D97-AF65-F5344CB8AC3E}">
        <p14:creationId xmlns:p14="http://schemas.microsoft.com/office/powerpoint/2010/main" val="811693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235007" y="1160551"/>
            <a:ext cx="11368644" cy="1569660"/>
          </a:xfrm>
          <a:prstGeom prst="rect">
            <a:avLst/>
          </a:prstGeom>
        </p:spPr>
        <p:txBody>
          <a:bodyPr wrap="square">
            <a:spAutoFit/>
          </a:bodyPr>
          <a:lstStyle/>
          <a:p>
            <a:pPr>
              <a:buFont typeface="Arial" panose="020B0604020202020204" pitchFamily="34" charset="0"/>
              <a:buChar char="•"/>
            </a:pPr>
            <a:r>
              <a:rPr lang="en-US" altLang="ko-KR" sz="1600" b="1" dirty="0">
                <a:solidFill>
                  <a:srgbClr val="444444"/>
                </a:solidFill>
                <a:latin typeface="Franklin Gothic Book" panose="020B0503020102020204" pitchFamily="34" charset="0"/>
              </a:rPr>
              <a:t>Dual counter</a:t>
            </a:r>
            <a:r>
              <a:rPr lang="en-US" altLang="ko-KR" sz="1600" dirty="0">
                <a:solidFill>
                  <a:srgbClr val="444444"/>
                </a:solidFill>
                <a:latin typeface="Franklin Gothic Book" panose="020B0503020102020204" pitchFamily="34" charset="0"/>
              </a:rPr>
              <a:t/>
            </a:r>
            <a:br>
              <a:rPr lang="en-US" altLang="ko-KR" sz="1600" dirty="0">
                <a:solidFill>
                  <a:srgbClr val="444444"/>
                </a:solidFill>
                <a:latin typeface="Franklin Gothic Book" panose="020B0503020102020204" pitchFamily="34" charset="0"/>
              </a:rPr>
            </a:br>
            <a:r>
              <a:rPr lang="en-US" altLang="ko-KR" sz="1600" dirty="0">
                <a:solidFill>
                  <a:srgbClr val="444444"/>
                </a:solidFill>
                <a:latin typeface="Franklin Gothic Book" panose="020B0503020102020204" pitchFamily="34" charset="0"/>
              </a:rPr>
              <a:t>Using the dual counter allows the count from 2 inputs to be added or subtracted and the result displayed.  It is possible to specify a set value for which output turns ON when the set value matches the added or subtracted result.</a:t>
            </a:r>
          </a:p>
          <a:p>
            <a:pPr>
              <a:buFont typeface="Arial" panose="020B0604020202020204" pitchFamily="34" charset="0"/>
              <a:buChar char="•"/>
            </a:pPr>
            <a:r>
              <a:rPr lang="en-US" altLang="ko-KR" sz="1600" dirty="0">
                <a:latin typeface="Franklin Gothic Book" panose="020B0503020102020204" pitchFamily="34" charset="0"/>
              </a:rPr>
              <a:t/>
            </a:r>
            <a:br>
              <a:rPr lang="en-US" altLang="ko-KR" sz="1600" dirty="0">
                <a:latin typeface="Franklin Gothic Book" panose="020B0503020102020204" pitchFamily="34" charset="0"/>
              </a:rPr>
            </a:br>
            <a:r>
              <a:rPr lang="en-US" altLang="ko-KR" sz="1600" b="1" dirty="0">
                <a:solidFill>
                  <a:srgbClr val="444444"/>
                </a:solidFill>
                <a:latin typeface="Franklin Gothic Book" panose="020B0503020102020204" pitchFamily="34" charset="0"/>
              </a:rPr>
              <a:t>Twin counter</a:t>
            </a:r>
            <a:br>
              <a:rPr lang="en-US" altLang="ko-KR" sz="1600" b="1" dirty="0">
                <a:solidFill>
                  <a:srgbClr val="444444"/>
                </a:solidFill>
                <a:latin typeface="Franklin Gothic Book" panose="020B0503020102020204" pitchFamily="34" charset="0"/>
              </a:rPr>
            </a:br>
            <a:r>
              <a:rPr lang="en-US" altLang="ko-KR" sz="1600" dirty="0">
                <a:solidFill>
                  <a:srgbClr val="444444"/>
                </a:solidFill>
                <a:latin typeface="Franklin Gothic Book" panose="020B0503020102020204" pitchFamily="34" charset="0"/>
              </a:rPr>
              <a:t>Twin counter has two independent built-in counters. Pressing the mode key toggles between Counter 1 and Counter 2 display.</a:t>
            </a:r>
            <a:endParaRPr lang="en-US" altLang="ko-KR" sz="1600" b="0" i="0" dirty="0">
              <a:solidFill>
                <a:srgbClr val="444444"/>
              </a:solidFill>
              <a:effectLst/>
              <a:latin typeface="Franklin Gothic Book" panose="020B0503020102020204" pitchFamily="34" charset="0"/>
            </a:endParaRPr>
          </a:p>
        </p:txBody>
      </p:sp>
      <p:sp>
        <p:nvSpPr>
          <p:cNvPr id="7" name="직사각형 6"/>
          <p:cNvSpPr/>
          <p:nvPr/>
        </p:nvSpPr>
        <p:spPr>
          <a:xfrm>
            <a:off x="235008" y="192375"/>
            <a:ext cx="2548455" cy="369332"/>
          </a:xfrm>
          <a:prstGeom prst="rect">
            <a:avLst/>
          </a:prstGeom>
        </p:spPr>
        <p:txBody>
          <a:bodyPr wrap="none">
            <a:spAutoFit/>
          </a:bodyPr>
          <a:lstStyle/>
          <a:p>
            <a:r>
              <a:rPr lang="en-US" altLang="ko-KR" b="1" dirty="0" smtClean="0">
                <a:solidFill>
                  <a:srgbClr val="444444"/>
                </a:solidFill>
                <a:latin typeface="Franklin Gothic Book" panose="020B0503020102020204" pitchFamily="34" charset="0"/>
              </a:rPr>
              <a:t>Other Counter Functions</a:t>
            </a:r>
            <a:endParaRPr lang="en-US" altLang="ko-KR" b="1" i="0" dirty="0">
              <a:solidFill>
                <a:srgbClr val="444444"/>
              </a:solidFill>
              <a:effectLst/>
              <a:latin typeface="Franklin Gothic Book" panose="020B0503020102020204" pitchFamily="34" charset="0"/>
            </a:endParaRPr>
          </a:p>
        </p:txBody>
      </p:sp>
      <p:cxnSp>
        <p:nvCxnSpPr>
          <p:cNvPr id="8" name="직선 연결선 7"/>
          <p:cNvCxnSpPr/>
          <p:nvPr/>
        </p:nvCxnSpPr>
        <p:spPr>
          <a:xfrm>
            <a:off x="235007" y="616209"/>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1985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8" name="Text Box 4"/>
          <p:cNvSpPr txBox="1">
            <a:spLocks noChangeArrowheads="1"/>
          </p:cNvSpPr>
          <p:nvPr/>
        </p:nvSpPr>
        <p:spPr bwMode="auto">
          <a:xfrm>
            <a:off x="354013" y="418045"/>
            <a:ext cx="88931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latinLnBrk="1" hangingPunct="1">
              <a:spcBef>
                <a:spcPct val="50000"/>
              </a:spcBef>
              <a:defRPr/>
            </a:pPr>
            <a:r>
              <a:rPr lang="en-US" altLang="ko-KR" sz="2800" dirty="0" smtClean="0">
                <a:effectLst>
                  <a:outerShdw blurRad="38100" dist="38100" dir="2700000" algn="tl">
                    <a:srgbClr val="C0C0C0"/>
                  </a:outerShdw>
                </a:effectLst>
                <a:latin typeface="HY견고딕" panose="02030600000101010101" pitchFamily="18" charset="-127"/>
                <a:ea typeface="HY견고딕" panose="02030600000101010101" pitchFamily="18" charset="-127"/>
              </a:rPr>
              <a:t>Counter Application(Control quantity)</a:t>
            </a:r>
            <a:endParaRPr lang="en-US" altLang="ko-KR" sz="2800" dirty="0">
              <a:effectLst>
                <a:outerShdw blurRad="38100" dist="38100" dir="2700000" algn="tl">
                  <a:srgbClr val="C0C0C0"/>
                </a:outerShdw>
              </a:effectLst>
              <a:latin typeface="HY견고딕" panose="02030600000101010101" pitchFamily="18" charset="-127"/>
              <a:ea typeface="HY견고딕" panose="02030600000101010101" pitchFamily="18" charset="-127"/>
            </a:endParaRPr>
          </a:p>
        </p:txBody>
      </p:sp>
      <p:sp>
        <p:nvSpPr>
          <p:cNvPr id="78853" name="AutoShape 8"/>
          <p:cNvSpPr>
            <a:spLocks noChangeArrowheads="1"/>
          </p:cNvSpPr>
          <p:nvPr/>
        </p:nvSpPr>
        <p:spPr bwMode="auto">
          <a:xfrm>
            <a:off x="1847850" y="1167360"/>
            <a:ext cx="2700338" cy="557707"/>
          </a:xfrm>
          <a:prstGeom prst="roundRect">
            <a:avLst>
              <a:gd name="adj" fmla="val 18102"/>
            </a:avLst>
          </a:prstGeom>
          <a:solidFill>
            <a:srgbClr val="A3A3A3"/>
          </a:solidFill>
          <a:ln>
            <a:noFill/>
          </a:ln>
          <a:effectLst/>
          <a:extLst>
            <a:ext uri="{91240B29-F687-4F45-9708-019B960494DF}">
              <a14:hiddenLine xmlns:a14="http://schemas.microsoft.com/office/drawing/2010/main" w="31750" algn="ctr">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3600" bIns="3600"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1600" dirty="0" smtClean="0">
                <a:solidFill>
                  <a:schemeClr val="tx1"/>
                </a:solidFill>
              </a:rPr>
              <a:t>Count the number of component provided</a:t>
            </a:r>
            <a:endParaRPr lang="ko-KR" altLang="en-US" sz="1600" dirty="0">
              <a:solidFill>
                <a:schemeClr val="tx1"/>
              </a:solidFill>
            </a:endParaRPr>
          </a:p>
        </p:txBody>
      </p:sp>
      <p:sp>
        <p:nvSpPr>
          <p:cNvPr id="78858" name="AutoShape 24"/>
          <p:cNvSpPr>
            <a:spLocks noChangeArrowheads="1"/>
          </p:cNvSpPr>
          <p:nvPr/>
        </p:nvSpPr>
        <p:spPr bwMode="auto">
          <a:xfrm>
            <a:off x="4764089" y="1167360"/>
            <a:ext cx="2700337" cy="557707"/>
          </a:xfrm>
          <a:prstGeom prst="roundRect">
            <a:avLst>
              <a:gd name="adj" fmla="val 18102"/>
            </a:avLst>
          </a:prstGeom>
          <a:solidFill>
            <a:srgbClr val="A3A3A3"/>
          </a:solidFill>
          <a:ln>
            <a:noFill/>
          </a:ln>
          <a:effectLst/>
          <a:extLst>
            <a:ext uri="{91240B29-F687-4F45-9708-019B960494DF}">
              <a14:hiddenLine xmlns:a14="http://schemas.microsoft.com/office/drawing/2010/main" w="31750" algn="ctr">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3600" bIns="3600"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1600" dirty="0" smtClean="0">
                <a:solidFill>
                  <a:schemeClr val="tx1"/>
                </a:solidFill>
              </a:rPr>
              <a:t>Count the number of sheets printed</a:t>
            </a:r>
            <a:endParaRPr lang="ko-KR" altLang="en-US" sz="1600" dirty="0">
              <a:solidFill>
                <a:schemeClr val="tx1"/>
              </a:solidFill>
            </a:endParaRPr>
          </a:p>
        </p:txBody>
      </p:sp>
      <p:sp>
        <p:nvSpPr>
          <p:cNvPr id="78860" name="AutoShape 26"/>
          <p:cNvSpPr>
            <a:spLocks noChangeArrowheads="1"/>
          </p:cNvSpPr>
          <p:nvPr/>
        </p:nvSpPr>
        <p:spPr bwMode="auto">
          <a:xfrm>
            <a:off x="7643814" y="1167360"/>
            <a:ext cx="2700337" cy="557707"/>
          </a:xfrm>
          <a:prstGeom prst="roundRect">
            <a:avLst>
              <a:gd name="adj" fmla="val 18102"/>
            </a:avLst>
          </a:prstGeom>
          <a:solidFill>
            <a:srgbClr val="A3A3A3"/>
          </a:solidFill>
          <a:ln>
            <a:noFill/>
          </a:ln>
          <a:effectLst/>
          <a:extLst>
            <a:ext uri="{91240B29-F687-4F45-9708-019B960494DF}">
              <a14:hiddenLine xmlns:a14="http://schemas.microsoft.com/office/drawing/2010/main" w="31750" algn="ctr">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3600" bIns="3600"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1600" dirty="0" smtClean="0">
                <a:solidFill>
                  <a:schemeClr val="tx1"/>
                </a:solidFill>
              </a:rPr>
              <a:t>Count the number of units finished process</a:t>
            </a:r>
            <a:endParaRPr lang="ko-KR" altLang="en-US" sz="1600" dirty="0">
              <a:solidFill>
                <a:schemeClr val="tx1"/>
              </a:solidFill>
            </a:endParaRPr>
          </a:p>
        </p:txBody>
      </p:sp>
      <p:grpSp>
        <p:nvGrpSpPr>
          <p:cNvPr id="3" name="그룹 2"/>
          <p:cNvGrpSpPr/>
          <p:nvPr/>
        </p:nvGrpSpPr>
        <p:grpSpPr>
          <a:xfrm>
            <a:off x="1666875" y="2680970"/>
            <a:ext cx="8821738" cy="2305050"/>
            <a:chOff x="1666875" y="2680970"/>
            <a:chExt cx="8821738" cy="2305050"/>
          </a:xfrm>
        </p:grpSpPr>
        <p:sp>
          <p:nvSpPr>
            <p:cNvPr id="78851" name="AutoShape 5"/>
            <p:cNvSpPr>
              <a:spLocks noChangeArrowheads="1"/>
            </p:cNvSpPr>
            <p:nvPr/>
          </p:nvSpPr>
          <p:spPr bwMode="auto">
            <a:xfrm>
              <a:off x="1666875" y="3516839"/>
              <a:ext cx="8821738" cy="219611"/>
            </a:xfrm>
            <a:prstGeom prst="roundRect">
              <a:avLst>
                <a:gd name="adj" fmla="val 3593"/>
              </a:avLst>
            </a:prstGeom>
            <a:solidFill>
              <a:srgbClr val="336699"/>
            </a:solidFill>
            <a:ln>
              <a:noFill/>
            </a:ln>
            <a:effectLst>
              <a:outerShdw dist="35921" dir="2700000" algn="ctr" rotWithShape="0">
                <a:schemeClr val="bg2">
                  <a:alpha val="50000"/>
                </a:schemeClr>
              </a:outerShdw>
            </a:effectLst>
            <a:extLst>
              <a:ext uri="{91240B29-F687-4F45-9708-019B960494DF}">
                <a14:hiddenLine xmlns:a14="http://schemas.microsoft.com/office/drawing/2010/main" w="31750" algn="ctr">
                  <a:solidFill>
                    <a:schemeClr val="tx1"/>
                  </a:solidFill>
                  <a:round/>
                  <a:headEnd/>
                  <a:tailEnd/>
                </a14:hiddenLine>
              </a:ext>
            </a:extLst>
          </p:spPr>
          <p:txBody>
            <a:bodyPr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endParaRPr lang="ko-KR" altLang="en-US"/>
            </a:p>
          </p:txBody>
        </p:sp>
        <p:sp>
          <p:nvSpPr>
            <p:cNvPr id="78852" name="AutoShape 6"/>
            <p:cNvSpPr>
              <a:spLocks noChangeArrowheads="1"/>
            </p:cNvSpPr>
            <p:nvPr/>
          </p:nvSpPr>
          <p:spPr bwMode="auto">
            <a:xfrm>
              <a:off x="1847850" y="3677722"/>
              <a:ext cx="2700338" cy="221694"/>
            </a:xfrm>
            <a:prstGeom prst="roundRect">
              <a:avLst>
                <a:gd name="adj" fmla="val 5991"/>
              </a:avLst>
            </a:prstGeom>
            <a:solidFill>
              <a:schemeClr val="bg1"/>
            </a:solidFill>
            <a:ln>
              <a:noFill/>
            </a:ln>
            <a:effectLst/>
            <a:extLst>
              <a:ext uri="{91240B29-F687-4F45-9708-019B960494DF}">
                <a14:hiddenLine xmlns:a14="http://schemas.microsoft.com/office/drawing/2010/main" w="317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endParaRPr lang="ko-KR" altLang="en-US"/>
            </a:p>
          </p:txBody>
        </p:sp>
        <p:pic>
          <p:nvPicPr>
            <p:cNvPr id="7885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2775" y="2680970"/>
              <a:ext cx="26289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5" name="AutoShape 21"/>
            <p:cNvSpPr>
              <a:spLocks noChangeArrowheads="1"/>
            </p:cNvSpPr>
            <p:nvPr/>
          </p:nvSpPr>
          <p:spPr bwMode="auto">
            <a:xfrm>
              <a:off x="4764089" y="3677722"/>
              <a:ext cx="2700337" cy="221694"/>
            </a:xfrm>
            <a:prstGeom prst="roundRect">
              <a:avLst>
                <a:gd name="adj" fmla="val 5991"/>
              </a:avLst>
            </a:prstGeom>
            <a:solidFill>
              <a:schemeClr val="bg1"/>
            </a:solidFill>
            <a:ln>
              <a:noFill/>
            </a:ln>
            <a:effectLst/>
            <a:extLst>
              <a:ext uri="{91240B29-F687-4F45-9708-019B960494DF}">
                <a14:hiddenLine xmlns:a14="http://schemas.microsoft.com/office/drawing/2010/main" w="317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endParaRPr lang="ko-KR" altLang="en-US"/>
            </a:p>
          </p:txBody>
        </p:sp>
        <p:sp>
          <p:nvSpPr>
            <p:cNvPr id="78856" name="AutoShape 22"/>
            <p:cNvSpPr>
              <a:spLocks noChangeArrowheads="1"/>
            </p:cNvSpPr>
            <p:nvPr/>
          </p:nvSpPr>
          <p:spPr bwMode="auto">
            <a:xfrm>
              <a:off x="7643814" y="3677722"/>
              <a:ext cx="2700337" cy="221694"/>
            </a:xfrm>
            <a:prstGeom prst="roundRect">
              <a:avLst>
                <a:gd name="adj" fmla="val 5991"/>
              </a:avLst>
            </a:prstGeom>
            <a:solidFill>
              <a:schemeClr val="bg1"/>
            </a:solidFill>
            <a:ln>
              <a:noFill/>
            </a:ln>
            <a:effectLst/>
            <a:extLst>
              <a:ext uri="{91240B29-F687-4F45-9708-019B960494DF}">
                <a14:hiddenLine xmlns:a14="http://schemas.microsoft.com/office/drawing/2010/main" w="317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endParaRPr lang="ko-KR" altLang="en-US"/>
            </a:p>
          </p:txBody>
        </p:sp>
        <p:pic>
          <p:nvPicPr>
            <p:cNvPr id="78857"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1" y="2708276"/>
              <a:ext cx="2627313"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9"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0325" y="2781301"/>
              <a:ext cx="2628900"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37702" y="3633134"/>
              <a:ext cx="531178" cy="246221"/>
            </a:xfrm>
            <a:prstGeom prst="rect">
              <a:avLst/>
            </a:prstGeom>
            <a:solidFill>
              <a:schemeClr val="bg1"/>
            </a:solidFill>
          </p:spPr>
          <p:txBody>
            <a:bodyPr wrap="square" lIns="0" tIns="0" rIns="0" bIns="0" rtlCol="0">
              <a:spAutoFit/>
            </a:bodyPr>
            <a:lstStyle/>
            <a:p>
              <a:pPr algn="ctr"/>
              <a:r>
                <a:rPr lang="en-US" altLang="ko-KR" sz="800" b="1" dirty="0" smtClean="0">
                  <a:latin typeface="Franklin Gothic Book" panose="020B0503020102020204" pitchFamily="34" charset="0"/>
                </a:rPr>
                <a:t>Photo </a:t>
              </a:r>
            </a:p>
            <a:p>
              <a:pPr algn="ctr"/>
              <a:r>
                <a:rPr lang="en-US" altLang="ko-KR" sz="800" b="1" dirty="0" smtClean="0">
                  <a:latin typeface="Franklin Gothic Book" panose="020B0503020102020204" pitchFamily="34" charset="0"/>
                </a:rPr>
                <a:t>sensor</a:t>
              </a:r>
              <a:endParaRPr lang="ko-KR" altLang="en-US" sz="800" b="1">
                <a:latin typeface="Franklin Gothic Book" panose="020B0503020102020204" pitchFamily="34" charset="0"/>
              </a:endParaRPr>
            </a:p>
          </p:txBody>
        </p:sp>
        <p:sp>
          <p:nvSpPr>
            <p:cNvPr id="14" name="TextBox 13"/>
            <p:cNvSpPr txBox="1"/>
            <p:nvPr/>
          </p:nvSpPr>
          <p:spPr>
            <a:xfrm>
              <a:off x="3522660" y="3170651"/>
              <a:ext cx="447358" cy="246221"/>
            </a:xfrm>
            <a:prstGeom prst="rect">
              <a:avLst/>
            </a:prstGeom>
            <a:solidFill>
              <a:schemeClr val="bg1"/>
            </a:solidFill>
          </p:spPr>
          <p:txBody>
            <a:bodyPr wrap="square" lIns="0" tIns="0" rIns="0" bIns="0" rtlCol="0">
              <a:spAutoFit/>
            </a:bodyPr>
            <a:lstStyle/>
            <a:p>
              <a:pPr algn="ctr"/>
              <a:r>
                <a:rPr lang="en-US" altLang="ko-KR" sz="800" b="1" dirty="0" smtClean="0">
                  <a:latin typeface="Franklin Gothic Book" panose="020B0503020102020204" pitchFamily="34" charset="0"/>
                </a:rPr>
                <a:t>Photo </a:t>
              </a:r>
            </a:p>
            <a:p>
              <a:pPr algn="ctr"/>
              <a:r>
                <a:rPr lang="en-US" altLang="ko-KR" sz="800" b="1" dirty="0" smtClean="0">
                  <a:latin typeface="Franklin Gothic Book" panose="020B0503020102020204" pitchFamily="34" charset="0"/>
                </a:rPr>
                <a:t>sensor</a:t>
              </a:r>
              <a:endParaRPr lang="ko-KR" altLang="en-US" sz="800" b="1">
                <a:latin typeface="Franklin Gothic Book" panose="020B0503020102020204" pitchFamily="34" charset="0"/>
              </a:endParaRPr>
            </a:p>
          </p:txBody>
        </p:sp>
        <p:sp>
          <p:nvSpPr>
            <p:cNvPr id="15" name="TextBox 14"/>
            <p:cNvSpPr txBox="1"/>
            <p:nvPr/>
          </p:nvSpPr>
          <p:spPr>
            <a:xfrm>
              <a:off x="3925727" y="3193794"/>
              <a:ext cx="672625" cy="123111"/>
            </a:xfrm>
            <a:prstGeom prst="rect">
              <a:avLst/>
            </a:prstGeom>
            <a:solidFill>
              <a:schemeClr val="bg1"/>
            </a:solidFill>
          </p:spPr>
          <p:txBody>
            <a:bodyPr wrap="square" lIns="0" tIns="0" rIns="0" bIns="0" rtlCol="0">
              <a:spAutoFit/>
            </a:bodyPr>
            <a:lstStyle/>
            <a:p>
              <a:pPr algn="ctr"/>
              <a:r>
                <a:rPr lang="en-US" altLang="ko-KR" sz="800" b="1" dirty="0" smtClean="0">
                  <a:latin typeface="Franklin Gothic Book" panose="020B0503020102020204" pitchFamily="34" charset="0"/>
                </a:rPr>
                <a:t>Counter</a:t>
              </a:r>
            </a:p>
          </p:txBody>
        </p:sp>
        <p:sp>
          <p:nvSpPr>
            <p:cNvPr id="19" name="TextBox 18"/>
            <p:cNvSpPr txBox="1"/>
            <p:nvPr/>
          </p:nvSpPr>
          <p:spPr>
            <a:xfrm>
              <a:off x="3480750" y="4272808"/>
              <a:ext cx="1065850" cy="123111"/>
            </a:xfrm>
            <a:prstGeom prst="rect">
              <a:avLst/>
            </a:prstGeom>
            <a:solidFill>
              <a:schemeClr val="bg1"/>
            </a:solidFill>
          </p:spPr>
          <p:txBody>
            <a:bodyPr wrap="square" lIns="0" tIns="0" rIns="0" bIns="0" rtlCol="0">
              <a:spAutoFit/>
            </a:bodyPr>
            <a:lstStyle/>
            <a:p>
              <a:pPr algn="ctr"/>
              <a:r>
                <a:rPr lang="en-US" altLang="ko-KR" sz="800" b="1" dirty="0" smtClean="0">
                  <a:latin typeface="Franklin Gothic Book" panose="020B0503020102020204" pitchFamily="34" charset="0"/>
                </a:rPr>
                <a:t>Photo sensor</a:t>
              </a:r>
              <a:endParaRPr lang="ko-KR" altLang="en-US" sz="800" b="1">
                <a:latin typeface="Franklin Gothic Book" panose="020B0503020102020204" pitchFamily="34" charset="0"/>
              </a:endParaRPr>
            </a:p>
          </p:txBody>
        </p:sp>
        <p:sp>
          <p:nvSpPr>
            <p:cNvPr id="20" name="TextBox 19"/>
            <p:cNvSpPr txBox="1"/>
            <p:nvPr/>
          </p:nvSpPr>
          <p:spPr>
            <a:xfrm>
              <a:off x="4088288" y="4012185"/>
              <a:ext cx="458312" cy="123111"/>
            </a:xfrm>
            <a:prstGeom prst="rect">
              <a:avLst/>
            </a:prstGeom>
            <a:solidFill>
              <a:schemeClr val="bg1"/>
            </a:solidFill>
          </p:spPr>
          <p:txBody>
            <a:bodyPr wrap="square" lIns="0" tIns="0" rIns="0" bIns="0" rtlCol="0">
              <a:spAutoFit/>
            </a:bodyPr>
            <a:lstStyle/>
            <a:p>
              <a:pPr algn="ctr"/>
              <a:r>
                <a:rPr lang="en-US" altLang="ko-KR" sz="800" b="1" dirty="0" smtClean="0">
                  <a:latin typeface="Franklin Gothic Book" panose="020B0503020102020204" pitchFamily="34" charset="0"/>
                </a:rPr>
                <a:t>Motor</a:t>
              </a:r>
              <a:endParaRPr lang="ko-KR" altLang="en-US" sz="800" b="1">
                <a:latin typeface="Franklin Gothic Book" panose="020B0503020102020204" pitchFamily="34" charset="0"/>
              </a:endParaRPr>
            </a:p>
          </p:txBody>
        </p:sp>
        <p:sp>
          <p:nvSpPr>
            <p:cNvPr id="21" name="TextBox 20"/>
            <p:cNvSpPr txBox="1"/>
            <p:nvPr/>
          </p:nvSpPr>
          <p:spPr>
            <a:xfrm>
              <a:off x="4800599" y="4203506"/>
              <a:ext cx="458312" cy="492443"/>
            </a:xfrm>
            <a:prstGeom prst="rect">
              <a:avLst/>
            </a:prstGeom>
            <a:solidFill>
              <a:schemeClr val="bg1"/>
            </a:solidFill>
          </p:spPr>
          <p:txBody>
            <a:bodyPr wrap="square" lIns="0" tIns="0" rIns="0" bIns="0" rtlCol="0">
              <a:spAutoFit/>
            </a:bodyPr>
            <a:lstStyle/>
            <a:p>
              <a:pPr algn="ctr"/>
              <a:endParaRPr lang="en-US" altLang="ko-KR" sz="800" b="1" dirty="0">
                <a:latin typeface="Franklin Gothic Book" panose="020B0503020102020204" pitchFamily="34" charset="0"/>
              </a:endParaRPr>
            </a:p>
            <a:p>
              <a:pPr algn="ctr"/>
              <a:r>
                <a:rPr lang="en-US" altLang="ko-KR" sz="800" b="1" dirty="0" smtClean="0">
                  <a:latin typeface="Franklin Gothic Book" panose="020B0503020102020204" pitchFamily="34" charset="0"/>
                </a:rPr>
                <a:t>Lot separator</a:t>
              </a:r>
            </a:p>
            <a:p>
              <a:pPr algn="ctr"/>
              <a:endParaRPr lang="en-US" altLang="ko-KR" sz="800" b="1" dirty="0" smtClean="0">
                <a:latin typeface="Franklin Gothic Book" panose="020B0503020102020204" pitchFamily="34" charset="0"/>
              </a:endParaRPr>
            </a:p>
          </p:txBody>
        </p:sp>
        <p:sp>
          <p:nvSpPr>
            <p:cNvPr id="22" name="TextBox 21"/>
            <p:cNvSpPr txBox="1"/>
            <p:nvPr/>
          </p:nvSpPr>
          <p:spPr>
            <a:xfrm>
              <a:off x="5087062" y="2708276"/>
              <a:ext cx="672625" cy="123111"/>
            </a:xfrm>
            <a:prstGeom prst="rect">
              <a:avLst/>
            </a:prstGeom>
            <a:solidFill>
              <a:schemeClr val="bg1"/>
            </a:solidFill>
          </p:spPr>
          <p:txBody>
            <a:bodyPr wrap="square" lIns="0" tIns="0" rIns="0" bIns="0" rtlCol="0">
              <a:spAutoFit/>
            </a:bodyPr>
            <a:lstStyle/>
            <a:p>
              <a:pPr algn="ctr"/>
              <a:r>
                <a:rPr lang="en-US" altLang="ko-KR" sz="800" b="1" dirty="0" smtClean="0">
                  <a:latin typeface="Franklin Gothic Book" panose="020B0503020102020204" pitchFamily="34" charset="0"/>
                </a:rPr>
                <a:t>Counter</a:t>
              </a:r>
            </a:p>
          </p:txBody>
        </p:sp>
        <p:sp>
          <p:nvSpPr>
            <p:cNvPr id="23" name="TextBox 22"/>
            <p:cNvSpPr txBox="1"/>
            <p:nvPr/>
          </p:nvSpPr>
          <p:spPr>
            <a:xfrm>
              <a:off x="5666899" y="3063007"/>
              <a:ext cx="447358" cy="246221"/>
            </a:xfrm>
            <a:prstGeom prst="rect">
              <a:avLst/>
            </a:prstGeom>
            <a:solidFill>
              <a:schemeClr val="bg1"/>
            </a:solidFill>
          </p:spPr>
          <p:txBody>
            <a:bodyPr wrap="square" lIns="0" tIns="0" rIns="0" bIns="0" rtlCol="0">
              <a:spAutoFit/>
            </a:bodyPr>
            <a:lstStyle/>
            <a:p>
              <a:pPr algn="ctr"/>
              <a:r>
                <a:rPr lang="en-US" altLang="ko-KR" sz="800" b="1" dirty="0" err="1" smtClean="0">
                  <a:latin typeface="Franklin Gothic Book" panose="020B0503020102020204" pitchFamily="34" charset="0"/>
                </a:rPr>
                <a:t>Proxi</a:t>
              </a:r>
              <a:r>
                <a:rPr lang="en-US" altLang="ko-KR" sz="800" b="1" dirty="0" smtClean="0">
                  <a:latin typeface="Franklin Gothic Book" panose="020B0503020102020204" pitchFamily="34" charset="0"/>
                </a:rPr>
                <a:t>. </a:t>
              </a:r>
            </a:p>
            <a:p>
              <a:pPr algn="ctr"/>
              <a:r>
                <a:rPr lang="en-US" altLang="ko-KR" sz="800" b="1" dirty="0" smtClean="0">
                  <a:latin typeface="Franklin Gothic Book" panose="020B0503020102020204" pitchFamily="34" charset="0"/>
                </a:rPr>
                <a:t>sensor</a:t>
              </a:r>
              <a:endParaRPr lang="ko-KR" altLang="en-US" sz="800" b="1">
                <a:latin typeface="Franklin Gothic Book" panose="020B0503020102020204" pitchFamily="34" charset="0"/>
              </a:endParaRPr>
            </a:p>
          </p:txBody>
        </p:sp>
        <p:sp>
          <p:nvSpPr>
            <p:cNvPr id="24" name="TextBox 23"/>
            <p:cNvSpPr txBox="1"/>
            <p:nvPr/>
          </p:nvSpPr>
          <p:spPr>
            <a:xfrm>
              <a:off x="7055010" y="3766930"/>
              <a:ext cx="447358" cy="123111"/>
            </a:xfrm>
            <a:prstGeom prst="rect">
              <a:avLst/>
            </a:prstGeom>
            <a:solidFill>
              <a:schemeClr val="bg1"/>
            </a:solidFill>
          </p:spPr>
          <p:txBody>
            <a:bodyPr wrap="square" lIns="0" tIns="0" rIns="0" bIns="0" rtlCol="0">
              <a:spAutoFit/>
            </a:bodyPr>
            <a:lstStyle/>
            <a:p>
              <a:pPr algn="ctr"/>
              <a:r>
                <a:rPr lang="en-US" altLang="ko-KR" sz="800" b="1" dirty="0" smtClean="0">
                  <a:latin typeface="Franklin Gothic Book" panose="020B0503020102020204" pitchFamily="34" charset="0"/>
                </a:rPr>
                <a:t>Printer</a:t>
              </a:r>
            </a:p>
          </p:txBody>
        </p:sp>
        <p:sp>
          <p:nvSpPr>
            <p:cNvPr id="25" name="TextBox 24"/>
            <p:cNvSpPr txBox="1"/>
            <p:nvPr/>
          </p:nvSpPr>
          <p:spPr>
            <a:xfrm>
              <a:off x="7722235" y="4291427"/>
              <a:ext cx="459740" cy="246221"/>
            </a:xfrm>
            <a:prstGeom prst="rect">
              <a:avLst/>
            </a:prstGeom>
            <a:solidFill>
              <a:schemeClr val="bg1"/>
            </a:solidFill>
          </p:spPr>
          <p:txBody>
            <a:bodyPr wrap="square" lIns="0" tIns="0" rIns="0" bIns="0" rtlCol="0">
              <a:spAutoFit/>
            </a:bodyPr>
            <a:lstStyle/>
            <a:p>
              <a:pPr algn="ctr"/>
              <a:r>
                <a:rPr lang="en-US" altLang="ko-KR" sz="800" b="1" dirty="0" smtClean="0">
                  <a:latin typeface="Franklin Gothic Book" panose="020B0503020102020204" pitchFamily="34" charset="0"/>
                </a:rPr>
                <a:t>Photo </a:t>
              </a:r>
            </a:p>
            <a:p>
              <a:pPr algn="ctr"/>
              <a:r>
                <a:rPr lang="en-US" altLang="ko-KR" sz="800" b="1" dirty="0" smtClean="0">
                  <a:latin typeface="Franklin Gothic Book" panose="020B0503020102020204" pitchFamily="34" charset="0"/>
                </a:rPr>
                <a:t>sensor</a:t>
              </a:r>
              <a:endParaRPr lang="ko-KR" altLang="en-US" sz="800" b="1">
                <a:latin typeface="Franklin Gothic Book" panose="020B0503020102020204" pitchFamily="34" charset="0"/>
              </a:endParaRPr>
            </a:p>
          </p:txBody>
        </p:sp>
        <p:sp>
          <p:nvSpPr>
            <p:cNvPr id="26" name="TextBox 25"/>
            <p:cNvSpPr txBox="1"/>
            <p:nvPr/>
          </p:nvSpPr>
          <p:spPr>
            <a:xfrm>
              <a:off x="7845662" y="4836612"/>
              <a:ext cx="672625" cy="123111"/>
            </a:xfrm>
            <a:prstGeom prst="rect">
              <a:avLst/>
            </a:prstGeom>
            <a:solidFill>
              <a:schemeClr val="bg1"/>
            </a:solidFill>
          </p:spPr>
          <p:txBody>
            <a:bodyPr wrap="square" lIns="0" tIns="0" rIns="0" bIns="0" rtlCol="0">
              <a:spAutoFit/>
            </a:bodyPr>
            <a:lstStyle/>
            <a:p>
              <a:pPr algn="ctr"/>
              <a:r>
                <a:rPr lang="en-US" altLang="ko-KR" sz="800" b="1" dirty="0" smtClean="0">
                  <a:latin typeface="Franklin Gothic Book" panose="020B0503020102020204" pitchFamily="34" charset="0"/>
                </a:rPr>
                <a:t>Counter</a:t>
              </a:r>
            </a:p>
          </p:txBody>
        </p:sp>
        <p:sp>
          <p:nvSpPr>
            <p:cNvPr id="27" name="TextBox 26"/>
            <p:cNvSpPr txBox="1"/>
            <p:nvPr/>
          </p:nvSpPr>
          <p:spPr>
            <a:xfrm>
              <a:off x="8437880" y="4414537"/>
              <a:ext cx="459740" cy="246221"/>
            </a:xfrm>
            <a:prstGeom prst="rect">
              <a:avLst/>
            </a:prstGeom>
            <a:solidFill>
              <a:schemeClr val="bg1"/>
            </a:solidFill>
          </p:spPr>
          <p:txBody>
            <a:bodyPr wrap="square" lIns="0" tIns="0" rIns="0" bIns="0" rtlCol="0">
              <a:spAutoFit/>
            </a:bodyPr>
            <a:lstStyle/>
            <a:p>
              <a:pPr algn="ctr"/>
              <a:r>
                <a:rPr lang="en-US" altLang="ko-KR" sz="800" b="1" dirty="0" smtClean="0">
                  <a:latin typeface="Franklin Gothic Book" panose="020B0503020102020204" pitchFamily="34" charset="0"/>
                </a:rPr>
                <a:t>Photo </a:t>
              </a:r>
            </a:p>
            <a:p>
              <a:pPr algn="ctr"/>
              <a:r>
                <a:rPr lang="en-US" altLang="ko-KR" sz="800" b="1" dirty="0" smtClean="0">
                  <a:latin typeface="Franklin Gothic Book" panose="020B0503020102020204" pitchFamily="34" charset="0"/>
                </a:rPr>
                <a:t>sensor</a:t>
              </a:r>
              <a:endParaRPr lang="ko-KR" altLang="en-US" sz="800" b="1">
                <a:latin typeface="Franklin Gothic Book" panose="020B0503020102020204" pitchFamily="34" charset="0"/>
              </a:endParaRPr>
            </a:p>
          </p:txBody>
        </p:sp>
        <p:sp>
          <p:nvSpPr>
            <p:cNvPr id="28" name="TextBox 27"/>
            <p:cNvSpPr txBox="1"/>
            <p:nvPr/>
          </p:nvSpPr>
          <p:spPr>
            <a:xfrm>
              <a:off x="8058547" y="3443334"/>
              <a:ext cx="459740" cy="246221"/>
            </a:xfrm>
            <a:prstGeom prst="rect">
              <a:avLst/>
            </a:prstGeom>
            <a:solidFill>
              <a:schemeClr val="bg1"/>
            </a:solidFill>
          </p:spPr>
          <p:txBody>
            <a:bodyPr wrap="square" lIns="0" tIns="0" rIns="0" bIns="0" rtlCol="0">
              <a:spAutoFit/>
            </a:bodyPr>
            <a:lstStyle/>
            <a:p>
              <a:pPr algn="ctr"/>
              <a:r>
                <a:rPr lang="en-US" altLang="ko-KR" sz="800" b="1" dirty="0" smtClean="0">
                  <a:latin typeface="Franklin Gothic Book" panose="020B0503020102020204" pitchFamily="34" charset="0"/>
                </a:rPr>
                <a:t>Photo </a:t>
              </a:r>
            </a:p>
            <a:p>
              <a:pPr algn="ctr"/>
              <a:r>
                <a:rPr lang="en-US" altLang="ko-KR" sz="800" b="1" dirty="0" smtClean="0">
                  <a:latin typeface="Franklin Gothic Book" panose="020B0503020102020204" pitchFamily="34" charset="0"/>
                </a:rPr>
                <a:t>sensor</a:t>
              </a:r>
              <a:endParaRPr lang="ko-KR" altLang="en-US" sz="800" b="1">
                <a:latin typeface="Franklin Gothic Book" panose="020B0503020102020204" pitchFamily="34" charset="0"/>
              </a:endParaRPr>
            </a:p>
          </p:txBody>
        </p:sp>
        <p:sp>
          <p:nvSpPr>
            <p:cNvPr id="29" name="TextBox 28"/>
            <p:cNvSpPr txBox="1"/>
            <p:nvPr/>
          </p:nvSpPr>
          <p:spPr>
            <a:xfrm>
              <a:off x="9017318" y="3517742"/>
              <a:ext cx="488632" cy="246221"/>
            </a:xfrm>
            <a:prstGeom prst="rect">
              <a:avLst/>
            </a:prstGeom>
            <a:solidFill>
              <a:schemeClr val="bg1"/>
            </a:solidFill>
          </p:spPr>
          <p:txBody>
            <a:bodyPr wrap="square" lIns="0" tIns="0" rIns="0" bIns="0" rtlCol="0">
              <a:spAutoFit/>
            </a:bodyPr>
            <a:lstStyle/>
            <a:p>
              <a:pPr algn="ctr"/>
              <a:r>
                <a:rPr lang="en-US" altLang="ko-KR" sz="800" b="1" dirty="0" smtClean="0">
                  <a:latin typeface="Franklin Gothic Book" panose="020B0503020102020204" pitchFamily="34" charset="0"/>
                </a:rPr>
                <a:t>Photo </a:t>
              </a:r>
            </a:p>
            <a:p>
              <a:pPr algn="ctr"/>
              <a:r>
                <a:rPr lang="en-US" altLang="ko-KR" sz="800" b="1" dirty="0" smtClean="0">
                  <a:latin typeface="Franklin Gothic Book" panose="020B0503020102020204" pitchFamily="34" charset="0"/>
                </a:rPr>
                <a:t>sensor</a:t>
              </a:r>
              <a:endParaRPr lang="ko-KR" altLang="en-US" sz="800" b="1">
                <a:latin typeface="Franklin Gothic Book" panose="020B0503020102020204" pitchFamily="34" charset="0"/>
              </a:endParaRPr>
            </a:p>
          </p:txBody>
        </p:sp>
      </p:grpSp>
    </p:spTree>
    <p:extLst>
      <p:ext uri="{BB962C8B-B14F-4D97-AF65-F5344CB8AC3E}">
        <p14:creationId xmlns:p14="http://schemas.microsoft.com/office/powerpoint/2010/main" val="1987675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2" name="Text Box 4"/>
          <p:cNvSpPr txBox="1">
            <a:spLocks noChangeArrowheads="1"/>
          </p:cNvSpPr>
          <p:nvPr/>
        </p:nvSpPr>
        <p:spPr bwMode="auto">
          <a:xfrm>
            <a:off x="1675606" y="300258"/>
            <a:ext cx="88931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latinLnBrk="1" hangingPunct="1">
              <a:spcBef>
                <a:spcPct val="50000"/>
              </a:spcBef>
              <a:defRPr/>
            </a:pPr>
            <a:r>
              <a:rPr lang="en-US" altLang="ko-KR" sz="2800" dirty="0" smtClean="0">
                <a:effectLst>
                  <a:outerShdw blurRad="38100" dist="38100" dir="2700000" algn="tl">
                    <a:srgbClr val="C0C0C0"/>
                  </a:outerShdw>
                </a:effectLst>
                <a:latin typeface="HY견고딕" panose="02030600000101010101" pitchFamily="18" charset="-127"/>
                <a:ea typeface="HY견고딕" panose="02030600000101010101" pitchFamily="18" charset="-127"/>
              </a:rPr>
              <a:t>Counter Applications (Length control)</a:t>
            </a:r>
            <a:endParaRPr lang="en-US" altLang="ko-KR" sz="2800" dirty="0">
              <a:effectLst>
                <a:outerShdw blurRad="38100" dist="38100" dir="2700000" algn="tl">
                  <a:srgbClr val="C0C0C0"/>
                </a:outerShdw>
              </a:effectLst>
              <a:latin typeface="HY견고딕" panose="02030600000101010101" pitchFamily="18" charset="-127"/>
              <a:ea typeface="HY견고딕" panose="02030600000101010101" pitchFamily="18" charset="-127"/>
            </a:endParaRPr>
          </a:p>
        </p:txBody>
      </p:sp>
      <p:sp>
        <p:nvSpPr>
          <p:cNvPr id="79877" name="AutoShape 7"/>
          <p:cNvSpPr>
            <a:spLocks noChangeArrowheads="1"/>
          </p:cNvSpPr>
          <p:nvPr/>
        </p:nvSpPr>
        <p:spPr bwMode="auto">
          <a:xfrm>
            <a:off x="1812925" y="1184535"/>
            <a:ext cx="2768600" cy="523357"/>
          </a:xfrm>
          <a:prstGeom prst="roundRect">
            <a:avLst>
              <a:gd name="adj" fmla="val 18102"/>
            </a:avLst>
          </a:prstGeom>
          <a:solidFill>
            <a:srgbClr val="A3A3A3"/>
          </a:solidFill>
          <a:ln>
            <a:noFill/>
          </a:ln>
          <a:effectLst/>
          <a:extLst>
            <a:ext uri="{91240B29-F687-4F45-9708-019B960494DF}">
              <a14:hiddenLine xmlns:a14="http://schemas.microsoft.com/office/drawing/2010/main" w="31750" algn="ctr">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3600" bIns="3600"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1500" dirty="0" smtClean="0">
                <a:solidFill>
                  <a:schemeClr val="tx1"/>
                </a:solidFill>
              </a:rPr>
              <a:t>Cutting a sheet according to the preset length</a:t>
            </a:r>
            <a:endParaRPr lang="ko-KR" altLang="en-US" sz="1500" dirty="0">
              <a:solidFill>
                <a:schemeClr val="tx1"/>
              </a:solidFill>
            </a:endParaRPr>
          </a:p>
        </p:txBody>
      </p:sp>
      <p:sp>
        <p:nvSpPr>
          <p:cNvPr id="79880" name="AutoShape 12"/>
          <p:cNvSpPr>
            <a:spLocks noChangeArrowheads="1"/>
          </p:cNvSpPr>
          <p:nvPr/>
        </p:nvSpPr>
        <p:spPr bwMode="auto">
          <a:xfrm>
            <a:off x="4765676" y="1184535"/>
            <a:ext cx="2697163" cy="523357"/>
          </a:xfrm>
          <a:prstGeom prst="roundRect">
            <a:avLst>
              <a:gd name="adj" fmla="val 18102"/>
            </a:avLst>
          </a:prstGeom>
          <a:solidFill>
            <a:srgbClr val="A3A3A3"/>
          </a:solidFill>
          <a:ln>
            <a:noFill/>
          </a:ln>
          <a:effectLst/>
          <a:extLst>
            <a:ext uri="{91240B29-F687-4F45-9708-019B960494DF}">
              <a14:hiddenLine xmlns:a14="http://schemas.microsoft.com/office/drawing/2010/main" w="31750" algn="ctr">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3600" bIns="3600"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1500" dirty="0" smtClean="0">
                <a:solidFill>
                  <a:schemeClr val="tx1"/>
                </a:solidFill>
              </a:rPr>
              <a:t>Rolling the rope according to the preset size</a:t>
            </a:r>
            <a:endParaRPr lang="ko-KR" altLang="en-US" sz="1500">
              <a:solidFill>
                <a:schemeClr val="tx1"/>
              </a:solidFill>
            </a:endParaRPr>
          </a:p>
        </p:txBody>
      </p:sp>
      <p:sp>
        <p:nvSpPr>
          <p:cNvPr id="79881" name="AutoShape 14"/>
          <p:cNvSpPr>
            <a:spLocks noChangeArrowheads="1"/>
          </p:cNvSpPr>
          <p:nvPr/>
        </p:nvSpPr>
        <p:spPr bwMode="auto">
          <a:xfrm>
            <a:off x="7631114" y="1313345"/>
            <a:ext cx="2725737" cy="265736"/>
          </a:xfrm>
          <a:prstGeom prst="roundRect">
            <a:avLst>
              <a:gd name="adj" fmla="val 18102"/>
            </a:avLst>
          </a:prstGeom>
          <a:solidFill>
            <a:srgbClr val="A3A3A3"/>
          </a:solidFill>
          <a:ln>
            <a:noFill/>
          </a:ln>
          <a:effectLst/>
          <a:extLst>
            <a:ext uri="{91240B29-F687-4F45-9708-019B960494DF}">
              <a14:hiddenLine xmlns:a14="http://schemas.microsoft.com/office/drawing/2010/main" w="31750" algn="ctr">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3600" bIns="3600"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1500" dirty="0" smtClean="0">
                <a:solidFill>
                  <a:schemeClr val="tx1"/>
                </a:solidFill>
              </a:rPr>
              <a:t>Cutting the metal sheet</a:t>
            </a:r>
            <a:endParaRPr lang="ko-KR" altLang="en-US" sz="1500" dirty="0">
              <a:solidFill>
                <a:schemeClr val="tx1"/>
              </a:solidFill>
            </a:endParaRPr>
          </a:p>
        </p:txBody>
      </p:sp>
      <p:grpSp>
        <p:nvGrpSpPr>
          <p:cNvPr id="2" name="그룹 1"/>
          <p:cNvGrpSpPr/>
          <p:nvPr/>
        </p:nvGrpSpPr>
        <p:grpSpPr>
          <a:xfrm>
            <a:off x="1666875" y="2536509"/>
            <a:ext cx="8821738" cy="2712644"/>
            <a:chOff x="1666875" y="2536509"/>
            <a:chExt cx="8821738" cy="2712644"/>
          </a:xfrm>
        </p:grpSpPr>
        <p:sp>
          <p:nvSpPr>
            <p:cNvPr id="79875" name="AutoShape 5"/>
            <p:cNvSpPr>
              <a:spLocks noChangeArrowheads="1"/>
            </p:cNvSpPr>
            <p:nvPr/>
          </p:nvSpPr>
          <p:spPr bwMode="auto">
            <a:xfrm>
              <a:off x="1666875" y="3516839"/>
              <a:ext cx="8821738" cy="219611"/>
            </a:xfrm>
            <a:prstGeom prst="roundRect">
              <a:avLst>
                <a:gd name="adj" fmla="val 3593"/>
              </a:avLst>
            </a:prstGeom>
            <a:solidFill>
              <a:srgbClr val="336699"/>
            </a:solidFill>
            <a:ln>
              <a:noFill/>
            </a:ln>
            <a:effectLst>
              <a:outerShdw dist="35921" dir="2700000" algn="ctr" rotWithShape="0">
                <a:schemeClr val="bg2">
                  <a:alpha val="50000"/>
                </a:schemeClr>
              </a:outerShdw>
            </a:effectLst>
            <a:extLst>
              <a:ext uri="{91240B29-F687-4F45-9708-019B960494DF}">
                <a14:hiddenLine xmlns:a14="http://schemas.microsoft.com/office/drawing/2010/main" w="31750" algn="ctr">
                  <a:solidFill>
                    <a:schemeClr val="tx1"/>
                  </a:solidFill>
                  <a:round/>
                  <a:headEnd/>
                  <a:tailEnd/>
                </a14:hiddenLine>
              </a:ext>
            </a:extLst>
          </p:spPr>
          <p:txBody>
            <a:bodyPr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endParaRPr lang="ko-KR" altLang="en-US"/>
            </a:p>
          </p:txBody>
        </p:sp>
        <p:sp>
          <p:nvSpPr>
            <p:cNvPr id="79876" name="AutoShape 6"/>
            <p:cNvSpPr>
              <a:spLocks noChangeArrowheads="1"/>
            </p:cNvSpPr>
            <p:nvPr/>
          </p:nvSpPr>
          <p:spPr bwMode="auto">
            <a:xfrm>
              <a:off x="1847850" y="3677722"/>
              <a:ext cx="2700338" cy="221694"/>
            </a:xfrm>
            <a:prstGeom prst="roundRect">
              <a:avLst>
                <a:gd name="adj" fmla="val 5991"/>
              </a:avLst>
            </a:prstGeom>
            <a:solidFill>
              <a:schemeClr val="bg1"/>
            </a:solidFill>
            <a:ln>
              <a:noFill/>
            </a:ln>
            <a:effectLst/>
            <a:extLst>
              <a:ext uri="{91240B29-F687-4F45-9708-019B960494DF}">
                <a14:hiddenLine xmlns:a14="http://schemas.microsoft.com/office/drawing/2010/main" w="317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endParaRPr lang="ko-KR" altLang="en-US"/>
            </a:p>
          </p:txBody>
        </p:sp>
        <p:sp>
          <p:nvSpPr>
            <p:cNvPr id="79878" name="AutoShape 9"/>
            <p:cNvSpPr>
              <a:spLocks noChangeArrowheads="1"/>
            </p:cNvSpPr>
            <p:nvPr/>
          </p:nvSpPr>
          <p:spPr bwMode="auto">
            <a:xfrm>
              <a:off x="4764089" y="3677722"/>
              <a:ext cx="2700337" cy="221694"/>
            </a:xfrm>
            <a:prstGeom prst="roundRect">
              <a:avLst>
                <a:gd name="adj" fmla="val 5991"/>
              </a:avLst>
            </a:prstGeom>
            <a:solidFill>
              <a:schemeClr val="bg1"/>
            </a:solidFill>
            <a:ln>
              <a:noFill/>
            </a:ln>
            <a:effectLst/>
            <a:extLst>
              <a:ext uri="{91240B29-F687-4F45-9708-019B960494DF}">
                <a14:hiddenLine xmlns:a14="http://schemas.microsoft.com/office/drawing/2010/main" w="317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endParaRPr lang="ko-KR" altLang="en-US"/>
            </a:p>
          </p:txBody>
        </p:sp>
        <p:sp>
          <p:nvSpPr>
            <p:cNvPr id="79879" name="AutoShape 10"/>
            <p:cNvSpPr>
              <a:spLocks noChangeArrowheads="1"/>
            </p:cNvSpPr>
            <p:nvPr/>
          </p:nvSpPr>
          <p:spPr bwMode="auto">
            <a:xfrm>
              <a:off x="7643814" y="3677722"/>
              <a:ext cx="2700337" cy="221694"/>
            </a:xfrm>
            <a:prstGeom prst="roundRect">
              <a:avLst>
                <a:gd name="adj" fmla="val 5991"/>
              </a:avLst>
            </a:prstGeom>
            <a:solidFill>
              <a:schemeClr val="bg1"/>
            </a:solidFill>
            <a:ln>
              <a:noFill/>
            </a:ln>
            <a:effectLst/>
            <a:extLst>
              <a:ext uri="{91240B29-F687-4F45-9708-019B960494DF}">
                <a14:hiddenLine xmlns:a14="http://schemas.microsoft.com/office/drawing/2010/main" w="3175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endParaRPr lang="ko-KR" altLang="en-US"/>
            </a:p>
          </p:txBody>
        </p:sp>
        <p:pic>
          <p:nvPicPr>
            <p:cNvPr id="79882"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289" y="2744788"/>
              <a:ext cx="2592387" cy="197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83"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536509"/>
              <a:ext cx="2643188" cy="270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84"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0325" y="2852739"/>
              <a:ext cx="2628900"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778001" y="3237801"/>
              <a:ext cx="450849" cy="246221"/>
            </a:xfrm>
            <a:prstGeom prst="rect">
              <a:avLst/>
            </a:prstGeom>
            <a:solidFill>
              <a:schemeClr val="bg1"/>
            </a:solidFill>
          </p:spPr>
          <p:txBody>
            <a:bodyPr wrap="square" lIns="0" tIns="0" rIns="0" bIns="0" rtlCol="0">
              <a:spAutoFit/>
            </a:bodyPr>
            <a:lstStyle/>
            <a:p>
              <a:pPr algn="r"/>
              <a:r>
                <a:rPr lang="en-US" altLang="ko-KR" sz="800" b="1" dirty="0" smtClean="0">
                  <a:latin typeface="Franklin Gothic Book" panose="020B0503020102020204" pitchFamily="34" charset="0"/>
                </a:rPr>
                <a:t>Film</a:t>
              </a:r>
            </a:p>
            <a:p>
              <a:pPr algn="r"/>
              <a:endParaRPr lang="en-US" altLang="ko-KR" sz="800" b="1" dirty="0" smtClean="0">
                <a:latin typeface="Franklin Gothic Book" panose="020B0503020102020204" pitchFamily="34" charset="0"/>
              </a:endParaRPr>
            </a:p>
          </p:txBody>
        </p:sp>
        <p:sp>
          <p:nvSpPr>
            <p:cNvPr id="14" name="TextBox 13"/>
            <p:cNvSpPr txBox="1"/>
            <p:nvPr/>
          </p:nvSpPr>
          <p:spPr>
            <a:xfrm>
              <a:off x="1882777" y="3504851"/>
              <a:ext cx="672625" cy="123111"/>
            </a:xfrm>
            <a:prstGeom prst="rect">
              <a:avLst/>
            </a:prstGeom>
            <a:solidFill>
              <a:schemeClr val="bg1"/>
            </a:solidFill>
          </p:spPr>
          <p:txBody>
            <a:bodyPr wrap="square" lIns="0" tIns="0" rIns="0" bIns="0" rtlCol="0">
              <a:spAutoFit/>
            </a:bodyPr>
            <a:lstStyle/>
            <a:p>
              <a:pPr algn="ctr"/>
              <a:r>
                <a:rPr lang="en-US" altLang="ko-KR" sz="800" b="1" dirty="0" smtClean="0">
                  <a:latin typeface="Franklin Gothic Book" panose="020B0503020102020204" pitchFamily="34" charset="0"/>
                </a:rPr>
                <a:t>Encoder</a:t>
              </a:r>
            </a:p>
          </p:txBody>
        </p:sp>
        <p:sp>
          <p:nvSpPr>
            <p:cNvPr id="16" name="TextBox 15"/>
            <p:cNvSpPr txBox="1"/>
            <p:nvPr/>
          </p:nvSpPr>
          <p:spPr>
            <a:xfrm>
              <a:off x="1847850" y="4624421"/>
              <a:ext cx="672625" cy="123111"/>
            </a:xfrm>
            <a:prstGeom prst="rect">
              <a:avLst/>
            </a:prstGeom>
            <a:solidFill>
              <a:schemeClr val="bg1"/>
            </a:solidFill>
          </p:spPr>
          <p:txBody>
            <a:bodyPr wrap="square" lIns="0" tIns="0" rIns="0" bIns="0" rtlCol="0">
              <a:spAutoFit/>
            </a:bodyPr>
            <a:lstStyle/>
            <a:p>
              <a:pPr algn="ctr"/>
              <a:r>
                <a:rPr lang="en-US" altLang="ko-KR" sz="800" b="1" dirty="0" smtClean="0">
                  <a:latin typeface="Franklin Gothic Book" panose="020B0503020102020204" pitchFamily="34" charset="0"/>
                </a:rPr>
                <a:t>Counter</a:t>
              </a:r>
            </a:p>
          </p:txBody>
        </p:sp>
        <p:sp>
          <p:nvSpPr>
            <p:cNvPr id="17" name="TextBox 16"/>
            <p:cNvSpPr txBox="1"/>
            <p:nvPr/>
          </p:nvSpPr>
          <p:spPr>
            <a:xfrm>
              <a:off x="2580165" y="3832094"/>
              <a:ext cx="672625" cy="246221"/>
            </a:xfrm>
            <a:prstGeom prst="rect">
              <a:avLst/>
            </a:prstGeom>
            <a:solidFill>
              <a:schemeClr val="bg1"/>
            </a:solidFill>
          </p:spPr>
          <p:txBody>
            <a:bodyPr wrap="square" lIns="0" tIns="0" rIns="0" bIns="0" rtlCol="0">
              <a:spAutoFit/>
            </a:bodyPr>
            <a:lstStyle/>
            <a:p>
              <a:pPr algn="ctr"/>
              <a:r>
                <a:rPr lang="en-US" altLang="ko-KR" sz="800" b="1" dirty="0" smtClean="0">
                  <a:latin typeface="Franklin Gothic Book" panose="020B0503020102020204" pitchFamily="34" charset="0"/>
                </a:rPr>
                <a:t>Detecting</a:t>
              </a:r>
            </a:p>
            <a:p>
              <a:pPr algn="ctr"/>
              <a:r>
                <a:rPr lang="en-US" altLang="ko-KR" sz="800" b="1" dirty="0" smtClean="0">
                  <a:latin typeface="Franklin Gothic Book" panose="020B0503020102020204" pitchFamily="34" charset="0"/>
                </a:rPr>
                <a:t>part</a:t>
              </a:r>
            </a:p>
          </p:txBody>
        </p:sp>
        <p:sp>
          <p:nvSpPr>
            <p:cNvPr id="18" name="TextBox 17"/>
            <p:cNvSpPr txBox="1"/>
            <p:nvPr/>
          </p:nvSpPr>
          <p:spPr>
            <a:xfrm>
              <a:off x="3948587" y="2899670"/>
              <a:ext cx="672625" cy="123111"/>
            </a:xfrm>
            <a:prstGeom prst="rect">
              <a:avLst/>
            </a:prstGeom>
            <a:solidFill>
              <a:schemeClr val="bg1"/>
            </a:solidFill>
          </p:spPr>
          <p:txBody>
            <a:bodyPr wrap="square" lIns="0" tIns="0" rIns="0" bIns="0" rtlCol="0">
              <a:spAutoFit/>
            </a:bodyPr>
            <a:lstStyle/>
            <a:p>
              <a:pPr algn="ctr"/>
              <a:r>
                <a:rPr lang="en-US" altLang="ko-KR" sz="800" b="1" dirty="0" smtClean="0">
                  <a:latin typeface="Franklin Gothic Book" panose="020B0503020102020204" pitchFamily="34" charset="0"/>
                </a:rPr>
                <a:t>Cutter</a:t>
              </a:r>
            </a:p>
          </p:txBody>
        </p:sp>
        <p:sp>
          <p:nvSpPr>
            <p:cNvPr id="19" name="TextBox 18"/>
            <p:cNvSpPr txBox="1"/>
            <p:nvPr/>
          </p:nvSpPr>
          <p:spPr>
            <a:xfrm>
              <a:off x="5405119" y="5126042"/>
              <a:ext cx="672625" cy="123111"/>
            </a:xfrm>
            <a:prstGeom prst="rect">
              <a:avLst/>
            </a:prstGeom>
            <a:solidFill>
              <a:schemeClr val="bg1"/>
            </a:solidFill>
          </p:spPr>
          <p:txBody>
            <a:bodyPr wrap="square" lIns="0" tIns="0" rIns="0" bIns="0" rtlCol="0">
              <a:spAutoFit/>
            </a:bodyPr>
            <a:lstStyle/>
            <a:p>
              <a:pPr algn="ctr"/>
              <a:r>
                <a:rPr lang="en-US" altLang="ko-KR" sz="800" b="1" dirty="0" smtClean="0">
                  <a:latin typeface="Franklin Gothic Book" panose="020B0503020102020204" pitchFamily="34" charset="0"/>
                </a:rPr>
                <a:t>Encoder</a:t>
              </a:r>
            </a:p>
          </p:txBody>
        </p:sp>
        <p:sp>
          <p:nvSpPr>
            <p:cNvPr id="20" name="TextBox 19"/>
            <p:cNvSpPr txBox="1"/>
            <p:nvPr/>
          </p:nvSpPr>
          <p:spPr>
            <a:xfrm>
              <a:off x="6503749" y="5088724"/>
              <a:ext cx="672625" cy="123111"/>
            </a:xfrm>
            <a:prstGeom prst="rect">
              <a:avLst/>
            </a:prstGeom>
            <a:solidFill>
              <a:schemeClr val="bg1"/>
            </a:solidFill>
          </p:spPr>
          <p:txBody>
            <a:bodyPr wrap="square" lIns="0" tIns="0" rIns="0" bIns="0" rtlCol="0">
              <a:spAutoFit/>
            </a:bodyPr>
            <a:lstStyle/>
            <a:p>
              <a:pPr algn="ctr"/>
              <a:r>
                <a:rPr lang="en-US" altLang="ko-KR" sz="800" b="1" dirty="0" smtClean="0">
                  <a:latin typeface="Franklin Gothic Book" panose="020B0503020102020204" pitchFamily="34" charset="0"/>
                </a:rPr>
                <a:t>Counter</a:t>
              </a:r>
            </a:p>
          </p:txBody>
        </p:sp>
        <p:sp>
          <p:nvSpPr>
            <p:cNvPr id="21" name="TextBox 20"/>
            <p:cNvSpPr txBox="1"/>
            <p:nvPr/>
          </p:nvSpPr>
          <p:spPr>
            <a:xfrm>
              <a:off x="7023575" y="2946147"/>
              <a:ext cx="672625" cy="123111"/>
            </a:xfrm>
            <a:prstGeom prst="rect">
              <a:avLst/>
            </a:prstGeom>
            <a:solidFill>
              <a:schemeClr val="bg1"/>
            </a:solidFill>
          </p:spPr>
          <p:txBody>
            <a:bodyPr wrap="square" lIns="0" tIns="0" rIns="0" bIns="0" rtlCol="0">
              <a:spAutoFit/>
            </a:bodyPr>
            <a:lstStyle/>
            <a:p>
              <a:pPr algn="ctr"/>
              <a:r>
                <a:rPr lang="en-US" altLang="ko-KR" sz="800" b="1" dirty="0" smtClean="0">
                  <a:latin typeface="Franklin Gothic Book" panose="020B0503020102020204" pitchFamily="34" charset="0"/>
                </a:rPr>
                <a:t>Cutter</a:t>
              </a:r>
            </a:p>
          </p:txBody>
        </p:sp>
        <p:sp>
          <p:nvSpPr>
            <p:cNvPr id="22" name="TextBox 21"/>
            <p:cNvSpPr txBox="1"/>
            <p:nvPr/>
          </p:nvSpPr>
          <p:spPr>
            <a:xfrm>
              <a:off x="5641339" y="4615912"/>
              <a:ext cx="672625" cy="123111"/>
            </a:xfrm>
            <a:prstGeom prst="rect">
              <a:avLst/>
            </a:prstGeom>
            <a:solidFill>
              <a:schemeClr val="bg1"/>
            </a:solidFill>
          </p:spPr>
          <p:txBody>
            <a:bodyPr wrap="square" lIns="0" tIns="0" rIns="0" bIns="0" rtlCol="0">
              <a:spAutoFit/>
            </a:bodyPr>
            <a:lstStyle/>
            <a:p>
              <a:pPr algn="ctr"/>
              <a:endParaRPr lang="en-US" altLang="ko-KR" sz="800" b="1" dirty="0" smtClean="0">
                <a:latin typeface="Franklin Gothic Book" panose="020B0503020102020204" pitchFamily="34" charset="0"/>
              </a:endParaRPr>
            </a:p>
          </p:txBody>
        </p:sp>
        <p:sp>
          <p:nvSpPr>
            <p:cNvPr id="23" name="TextBox 22"/>
            <p:cNvSpPr txBox="1"/>
            <p:nvPr/>
          </p:nvSpPr>
          <p:spPr>
            <a:xfrm>
              <a:off x="8519003" y="4492801"/>
              <a:ext cx="672625" cy="246221"/>
            </a:xfrm>
            <a:prstGeom prst="rect">
              <a:avLst/>
            </a:prstGeom>
            <a:solidFill>
              <a:schemeClr val="bg1"/>
            </a:solidFill>
          </p:spPr>
          <p:txBody>
            <a:bodyPr wrap="square" lIns="0" tIns="0" rIns="0" bIns="0" rtlCol="0">
              <a:spAutoFit/>
            </a:bodyPr>
            <a:lstStyle/>
            <a:p>
              <a:pPr algn="ctr"/>
              <a:r>
                <a:rPr lang="en-US" altLang="ko-KR" sz="800" b="1" dirty="0" smtClean="0">
                  <a:latin typeface="Franklin Gothic Book" panose="020B0503020102020204" pitchFamily="34" charset="0"/>
                </a:rPr>
                <a:t>Rotary</a:t>
              </a:r>
            </a:p>
            <a:p>
              <a:pPr algn="ctr"/>
              <a:r>
                <a:rPr lang="en-US" altLang="ko-KR" sz="800" b="1" dirty="0" smtClean="0">
                  <a:latin typeface="Franklin Gothic Book" panose="020B0503020102020204" pitchFamily="34" charset="0"/>
                </a:rPr>
                <a:t>Encoder</a:t>
              </a:r>
            </a:p>
          </p:txBody>
        </p:sp>
        <p:sp>
          <p:nvSpPr>
            <p:cNvPr id="24" name="TextBox 23"/>
            <p:cNvSpPr txBox="1"/>
            <p:nvPr/>
          </p:nvSpPr>
          <p:spPr>
            <a:xfrm>
              <a:off x="9389982" y="4153439"/>
              <a:ext cx="966869" cy="123111"/>
            </a:xfrm>
            <a:prstGeom prst="rect">
              <a:avLst/>
            </a:prstGeom>
            <a:solidFill>
              <a:schemeClr val="bg1"/>
            </a:solidFill>
          </p:spPr>
          <p:txBody>
            <a:bodyPr wrap="square" lIns="0" tIns="0" rIns="0" bIns="0" rtlCol="0">
              <a:spAutoFit/>
            </a:bodyPr>
            <a:lstStyle/>
            <a:p>
              <a:pPr algn="ctr"/>
              <a:r>
                <a:rPr lang="en-US" altLang="ko-KR" sz="800" b="1" dirty="0" smtClean="0">
                  <a:latin typeface="Franklin Gothic Book" panose="020B0503020102020204" pitchFamily="34" charset="0"/>
                </a:rPr>
                <a:t>Controlling Cutter</a:t>
              </a:r>
            </a:p>
          </p:txBody>
        </p:sp>
        <p:sp>
          <p:nvSpPr>
            <p:cNvPr id="25" name="TextBox 24"/>
            <p:cNvSpPr txBox="1"/>
            <p:nvPr/>
          </p:nvSpPr>
          <p:spPr>
            <a:xfrm>
              <a:off x="9741375" y="2899669"/>
              <a:ext cx="672625" cy="123111"/>
            </a:xfrm>
            <a:prstGeom prst="rect">
              <a:avLst/>
            </a:prstGeom>
            <a:solidFill>
              <a:schemeClr val="bg1"/>
            </a:solidFill>
          </p:spPr>
          <p:txBody>
            <a:bodyPr wrap="square" lIns="0" tIns="0" rIns="0" bIns="0" rtlCol="0">
              <a:spAutoFit/>
            </a:bodyPr>
            <a:lstStyle/>
            <a:p>
              <a:pPr algn="ctr"/>
              <a:endParaRPr lang="en-US" altLang="ko-KR" sz="800" b="1" dirty="0" smtClean="0">
                <a:latin typeface="Franklin Gothic Book" panose="020B0503020102020204" pitchFamily="34" charset="0"/>
              </a:endParaRPr>
            </a:p>
          </p:txBody>
        </p:sp>
      </p:grpSp>
    </p:spTree>
    <p:extLst>
      <p:ext uri="{BB962C8B-B14F-4D97-AF65-F5344CB8AC3E}">
        <p14:creationId xmlns:p14="http://schemas.microsoft.com/office/powerpoint/2010/main" val="42339166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360000" y="360000"/>
            <a:ext cx="3177345" cy="369332"/>
          </a:xfrm>
          <a:prstGeom prst="rect">
            <a:avLst/>
          </a:prstGeom>
        </p:spPr>
        <p:txBody>
          <a:bodyPr wrap="none">
            <a:spAutoFit/>
          </a:bodyPr>
          <a:lstStyle/>
          <a:p>
            <a:r>
              <a:rPr lang="en-US" altLang="ko-KR" b="1" dirty="0">
                <a:solidFill>
                  <a:srgbClr val="444444"/>
                </a:solidFill>
                <a:latin typeface="Franklin Gothic Book" panose="020B0503020102020204" pitchFamily="34" charset="0"/>
              </a:rPr>
              <a:t>Product </a:t>
            </a:r>
            <a:r>
              <a:rPr lang="en-US" altLang="ko-KR" b="1" dirty="0" smtClean="0">
                <a:solidFill>
                  <a:srgbClr val="444444"/>
                </a:solidFill>
                <a:latin typeface="Franklin Gothic Book" panose="020B0503020102020204" pitchFamily="34" charset="0"/>
              </a:rPr>
              <a:t>Guide </a:t>
            </a:r>
            <a:r>
              <a:rPr lang="en-US" altLang="ko-KR" b="1" dirty="0">
                <a:solidFill>
                  <a:srgbClr val="444444"/>
                </a:solidFill>
                <a:latin typeface="Franklin Gothic Book" panose="020B0503020102020204" pitchFamily="34" charset="0"/>
              </a:rPr>
              <a:t>- </a:t>
            </a:r>
            <a:r>
              <a:rPr lang="en-US" altLang="ko-KR" b="1" dirty="0" smtClean="0">
                <a:solidFill>
                  <a:srgbClr val="444444"/>
                </a:solidFill>
                <a:latin typeface="Franklin Gothic Book" panose="020B0503020102020204" pitchFamily="34" charset="0"/>
              </a:rPr>
              <a:t>Digital </a:t>
            </a:r>
            <a:r>
              <a:rPr lang="en-US" altLang="ko-KR" b="1" dirty="0">
                <a:solidFill>
                  <a:srgbClr val="444444"/>
                </a:solidFill>
                <a:latin typeface="Franklin Gothic Book" panose="020B0503020102020204" pitchFamily="34" charset="0"/>
              </a:rPr>
              <a:t>Counter</a:t>
            </a:r>
            <a:endParaRPr lang="en-US" altLang="ko-KR" b="1" i="0" dirty="0">
              <a:solidFill>
                <a:srgbClr val="444444"/>
              </a:solidFill>
              <a:effectLst/>
              <a:latin typeface="Franklin Gothic Book" panose="020B0503020102020204" pitchFamily="34" charset="0"/>
            </a:endParaRPr>
          </a:p>
        </p:txBody>
      </p:sp>
      <p:sp>
        <p:nvSpPr>
          <p:cNvPr id="5" name="직사각형 4"/>
          <p:cNvSpPr/>
          <p:nvPr/>
        </p:nvSpPr>
        <p:spPr>
          <a:xfrm>
            <a:off x="360000" y="830329"/>
            <a:ext cx="10085662" cy="830997"/>
          </a:xfrm>
          <a:prstGeom prst="rect">
            <a:avLst/>
          </a:prstGeom>
        </p:spPr>
        <p:txBody>
          <a:bodyPr wrap="square">
            <a:spAutoFit/>
          </a:bodyPr>
          <a:lstStyle/>
          <a:p>
            <a:r>
              <a:rPr lang="en-US" altLang="ko-KR" sz="1600" dirty="0" smtClean="0">
                <a:solidFill>
                  <a:srgbClr val="444444"/>
                </a:solidFill>
                <a:latin typeface="Franklin Gothic Book" panose="020B0503020102020204" pitchFamily="34" charset="0"/>
              </a:rPr>
              <a:t>Hanyoung </a:t>
            </a:r>
            <a:r>
              <a:rPr lang="en-US" altLang="ko-KR" sz="1600" dirty="0" err="1" smtClean="0">
                <a:solidFill>
                  <a:srgbClr val="444444"/>
                </a:solidFill>
                <a:latin typeface="Franklin Gothic Book" panose="020B0503020102020204" pitchFamily="34" charset="0"/>
              </a:rPr>
              <a:t>Nux</a:t>
            </a:r>
            <a:r>
              <a:rPr lang="en-US" altLang="ko-KR" sz="1600" dirty="0" smtClean="0">
                <a:solidFill>
                  <a:srgbClr val="444444"/>
                </a:solidFill>
                <a:latin typeface="Franklin Gothic Book" panose="020B0503020102020204" pitchFamily="34" charset="0"/>
              </a:rPr>
              <a:t> </a:t>
            </a:r>
            <a:r>
              <a:rPr lang="en-US" altLang="ko-KR" sz="1600" dirty="0">
                <a:solidFill>
                  <a:srgbClr val="444444"/>
                </a:solidFill>
                <a:latin typeface="Franklin Gothic Book" panose="020B0503020102020204" pitchFamily="34" charset="0"/>
              </a:rPr>
              <a:t>offers a rich product portfolio of preset counters in order to support a variety of needs with various sizes, setting methods, and additional functions. </a:t>
            </a:r>
            <a:r>
              <a:rPr lang="en-US" altLang="ko-KR" sz="1600" b="1" dirty="0">
                <a:solidFill>
                  <a:srgbClr val="444444"/>
                </a:solidFill>
                <a:latin typeface="Franklin Gothic Book" panose="020B0503020102020204" pitchFamily="34" charset="0"/>
              </a:rPr>
              <a:t>The </a:t>
            </a:r>
            <a:r>
              <a:rPr lang="en-US" altLang="ko-KR" sz="1600" b="1" dirty="0" smtClean="0">
                <a:solidFill>
                  <a:srgbClr val="444444"/>
                </a:solidFill>
                <a:latin typeface="Franklin Gothic Book" panose="020B0503020102020204" pitchFamily="34" charset="0"/>
              </a:rPr>
              <a:t>GE </a:t>
            </a:r>
            <a:r>
              <a:rPr lang="en-US" altLang="ko-KR" sz="1600" b="1" dirty="0">
                <a:solidFill>
                  <a:srgbClr val="444444"/>
                </a:solidFill>
                <a:latin typeface="Franklin Gothic Book" panose="020B0503020102020204" pitchFamily="34" charset="0"/>
              </a:rPr>
              <a:t>series is a typical </a:t>
            </a:r>
            <a:r>
              <a:rPr lang="en-US" altLang="ko-KR" sz="1600" b="1" dirty="0" smtClean="0">
                <a:solidFill>
                  <a:srgbClr val="444444"/>
                </a:solidFill>
                <a:latin typeface="Franklin Gothic Book" panose="020B0503020102020204" pitchFamily="34" charset="0"/>
              </a:rPr>
              <a:t>Hanyoung  </a:t>
            </a:r>
            <a:r>
              <a:rPr lang="en-US" altLang="ko-KR" sz="1600" b="1" dirty="0" err="1" smtClean="0">
                <a:solidFill>
                  <a:srgbClr val="444444"/>
                </a:solidFill>
                <a:latin typeface="Franklin Gothic Book" panose="020B0503020102020204" pitchFamily="34" charset="0"/>
              </a:rPr>
              <a:t>Nux</a:t>
            </a:r>
            <a:r>
              <a:rPr lang="en-US" altLang="ko-KR" sz="1600" b="1" dirty="0" smtClean="0">
                <a:solidFill>
                  <a:srgbClr val="444444"/>
                </a:solidFill>
                <a:latin typeface="Franklin Gothic Book" panose="020B0503020102020204" pitchFamily="34" charset="0"/>
              </a:rPr>
              <a:t> preset</a:t>
            </a:r>
            <a:r>
              <a:rPr lang="en-US" altLang="ko-KR" sz="1600" b="1" dirty="0">
                <a:solidFill>
                  <a:srgbClr val="444444"/>
                </a:solidFill>
                <a:latin typeface="Franklin Gothic Book" panose="020B0503020102020204" pitchFamily="34" charset="0"/>
              </a:rPr>
              <a:t> counter</a:t>
            </a:r>
            <a:r>
              <a:rPr lang="en-US" altLang="ko-KR" sz="1600" dirty="0">
                <a:solidFill>
                  <a:srgbClr val="444444"/>
                </a:solidFill>
                <a:latin typeface="Franklin Gothic Book" panose="020B0503020102020204" pitchFamily="34" charset="0"/>
              </a:rPr>
              <a:t>. </a:t>
            </a:r>
            <a:endParaRPr lang="en-US" altLang="ko-KR" sz="1600" dirty="0" smtClean="0">
              <a:solidFill>
                <a:srgbClr val="444444"/>
              </a:solidFill>
              <a:latin typeface="Franklin Gothic Book" panose="020B0503020102020204" pitchFamily="34" charset="0"/>
            </a:endParaRPr>
          </a:p>
          <a:p>
            <a:r>
              <a:rPr lang="en-US" altLang="ko-KR" sz="1600" dirty="0" smtClean="0">
                <a:solidFill>
                  <a:srgbClr val="444444"/>
                </a:solidFill>
                <a:latin typeface="Franklin Gothic Book" panose="020B0503020102020204" pitchFamily="34" charset="0"/>
              </a:rPr>
              <a:t>The GE </a:t>
            </a:r>
            <a:r>
              <a:rPr lang="en-US" altLang="ko-KR" sz="1600" dirty="0">
                <a:solidFill>
                  <a:srgbClr val="444444"/>
                </a:solidFill>
                <a:latin typeface="Franklin Gothic Book" panose="020B0503020102020204" pitchFamily="34" charset="0"/>
              </a:rPr>
              <a:t>series is equipped with rich functions and can be used in a wide variety of applications. </a:t>
            </a:r>
            <a:endParaRPr lang="ko-KR" altLang="en-US" sz="1600">
              <a:latin typeface="Franklin Gothic Book" panose="020B0503020102020204" pitchFamily="34" charset="0"/>
            </a:endParaRPr>
          </a:p>
        </p:txBody>
      </p:sp>
      <p:sp>
        <p:nvSpPr>
          <p:cNvPr id="9" name="Rectangle 8"/>
          <p:cNvSpPr>
            <a:spLocks noChangeArrowheads="1"/>
          </p:cNvSpPr>
          <p:nvPr/>
        </p:nvSpPr>
        <p:spPr bwMode="auto">
          <a:xfrm>
            <a:off x="5439009" y="14700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800" b="0" i="0" u="none" strike="noStrike" cap="none" normalizeH="0" baseline="0" smtClean="0">
                <a:ln>
                  <a:noFill/>
                </a:ln>
                <a:solidFill>
                  <a:schemeClr val="tx1"/>
                </a:solidFill>
                <a:effectLst/>
                <a:latin typeface="Franklin Gothic Book" panose="020B0503020102020204" pitchFamily="34" charset="0"/>
              </a:rPr>
              <a:t/>
            </a:r>
            <a:br>
              <a:rPr kumimoji="0" lang="ko-KR" altLang="ko-KR" sz="1800" b="0" i="0" u="none" strike="noStrike" cap="none" normalizeH="0" baseline="0" smtClean="0">
                <a:ln>
                  <a:noFill/>
                </a:ln>
                <a:solidFill>
                  <a:schemeClr val="tx1"/>
                </a:solidFill>
                <a:effectLst/>
                <a:latin typeface="Franklin Gothic Book" panose="020B0503020102020204" pitchFamily="34" charset="0"/>
              </a:rPr>
            </a:br>
            <a:endParaRPr kumimoji="0" lang="ko-KR" altLang="ko-KR" sz="1800" b="0" i="0" u="none" strike="noStrike" cap="none" normalizeH="0" baseline="0" smtClean="0">
              <a:ln>
                <a:noFill/>
              </a:ln>
              <a:solidFill>
                <a:schemeClr val="tx1"/>
              </a:solidFill>
              <a:effectLst/>
              <a:latin typeface="Franklin Gothic Book" panose="020B0503020102020204" pitchFamily="34" charset="0"/>
            </a:endParaRPr>
          </a:p>
        </p:txBody>
      </p:sp>
      <p:sp>
        <p:nvSpPr>
          <p:cNvPr id="10" name="직사각형 9"/>
          <p:cNvSpPr/>
          <p:nvPr/>
        </p:nvSpPr>
        <p:spPr>
          <a:xfrm>
            <a:off x="6018577" y="3548975"/>
            <a:ext cx="5489369" cy="1169551"/>
          </a:xfrm>
          <a:prstGeom prst="rect">
            <a:avLst/>
          </a:prstGeom>
        </p:spPr>
        <p:txBody>
          <a:bodyPr wrap="square">
            <a:spAutoFit/>
          </a:bodyPr>
          <a:lstStyle/>
          <a:p>
            <a:r>
              <a:rPr lang="en-US" altLang="ko-KR" sz="1400" b="1" u="sng" dirty="0" smtClean="0">
                <a:solidFill>
                  <a:schemeClr val="accent1">
                    <a:lumMod val="75000"/>
                  </a:schemeClr>
                </a:solidFill>
                <a:latin typeface="Franklin Gothic Book" panose="020B0503020102020204" pitchFamily="34" charset="0"/>
              </a:rPr>
              <a:t>GF series</a:t>
            </a:r>
            <a:r>
              <a:rPr lang="en-US" altLang="ko-KR" sz="1400" dirty="0">
                <a:latin typeface="Franklin Gothic Book" panose="020B0503020102020204" pitchFamily="34" charset="0"/>
              </a:rPr>
              <a:t/>
            </a:r>
            <a:br>
              <a:rPr lang="en-US" altLang="ko-KR" sz="1400" dirty="0">
                <a:latin typeface="Franklin Gothic Book" panose="020B0503020102020204" pitchFamily="34" charset="0"/>
              </a:rPr>
            </a:br>
            <a:r>
              <a:rPr lang="en-US" altLang="ko-KR" sz="1400" dirty="0">
                <a:latin typeface="Franklin Gothic Book" panose="020B0503020102020204" pitchFamily="34" charset="0"/>
              </a:rPr>
              <a:t>- Counter/Timer </a:t>
            </a:r>
            <a:br>
              <a:rPr lang="en-US" altLang="ko-KR" sz="1400" dirty="0">
                <a:latin typeface="Franklin Gothic Book" panose="020B0503020102020204" pitchFamily="34" charset="0"/>
              </a:rPr>
            </a:br>
            <a:r>
              <a:rPr lang="en-US" altLang="ko-KR" sz="1400" dirty="0">
                <a:latin typeface="Franklin Gothic Book" panose="020B0503020102020204" pitchFamily="34" charset="0"/>
              </a:rPr>
              <a:t>- Set up digit of decimal points </a:t>
            </a:r>
            <a:br>
              <a:rPr lang="en-US" altLang="ko-KR" sz="1400" dirty="0">
                <a:latin typeface="Franklin Gothic Book" panose="020B0503020102020204" pitchFamily="34" charset="0"/>
              </a:rPr>
            </a:br>
            <a:r>
              <a:rPr lang="en-US" altLang="ko-KR" sz="1400" dirty="0">
                <a:latin typeface="Franklin Gothic Book" panose="020B0503020102020204" pitchFamily="34" charset="0"/>
              </a:rPr>
              <a:t>- Selection of voltage/non-voltage inputs </a:t>
            </a:r>
            <a:br>
              <a:rPr lang="en-US" altLang="ko-KR" sz="1400" dirty="0">
                <a:latin typeface="Franklin Gothic Book" panose="020B0503020102020204" pitchFamily="34" charset="0"/>
              </a:rPr>
            </a:br>
            <a:r>
              <a:rPr lang="en-US" altLang="ko-KR" sz="1400" dirty="0">
                <a:latin typeface="Franklin Gothic Book" panose="020B0503020102020204" pitchFamily="34" charset="0"/>
              </a:rPr>
              <a:t>- Timer range 16 kinds (10/60hexadecimal digits each 8 kinds)</a:t>
            </a:r>
            <a:endParaRPr lang="ko-KR" altLang="en-US" sz="1400">
              <a:latin typeface="Franklin Gothic Book" panose="020B0503020102020204" pitchFamily="34" charset="0"/>
            </a:endParaRPr>
          </a:p>
        </p:txBody>
      </p:sp>
      <p:pic>
        <p:nvPicPr>
          <p:cNvPr id="27652" name="Picture 4" descr="http://kor.hynux.com/Goods/1306/1306100048M.jpg"/>
          <p:cNvPicPr>
            <a:picLocks noChangeAspect="1" noChangeArrowheads="1"/>
          </p:cNvPicPr>
          <p:nvPr/>
        </p:nvPicPr>
        <p:blipFill rotWithShape="1">
          <a:blip r:embed="rId2">
            <a:extLst>
              <a:ext uri="{28A0092B-C50C-407E-A947-70E740481C1C}">
                <a14:useLocalDpi xmlns:a14="http://schemas.microsoft.com/office/drawing/2010/main" val="0"/>
              </a:ext>
            </a:extLst>
          </a:blip>
          <a:srcRect t="33276" b="22513"/>
          <a:stretch/>
        </p:blipFill>
        <p:spPr bwMode="auto">
          <a:xfrm>
            <a:off x="340152" y="2177767"/>
            <a:ext cx="3780219" cy="1392713"/>
          </a:xfrm>
          <a:prstGeom prst="rect">
            <a:avLst/>
          </a:prstGeom>
          <a:noFill/>
          <a:extLst>
            <a:ext uri="{909E8E84-426E-40DD-AFC4-6F175D3DCCD1}">
              <a14:hiddenFill xmlns:a14="http://schemas.microsoft.com/office/drawing/2010/main">
                <a:solidFill>
                  <a:srgbClr val="FFFFFF"/>
                </a:solidFill>
              </a14:hiddenFill>
            </a:ext>
          </a:extLst>
        </p:spPr>
      </p:pic>
      <p:sp>
        <p:nvSpPr>
          <p:cNvPr id="6" name="직사각형 5"/>
          <p:cNvSpPr/>
          <p:nvPr/>
        </p:nvSpPr>
        <p:spPr>
          <a:xfrm>
            <a:off x="294320" y="3422297"/>
            <a:ext cx="3603334" cy="1600438"/>
          </a:xfrm>
          <a:prstGeom prst="rect">
            <a:avLst/>
          </a:prstGeom>
        </p:spPr>
        <p:txBody>
          <a:bodyPr wrap="square">
            <a:spAutoFit/>
          </a:bodyPr>
          <a:lstStyle/>
          <a:p>
            <a:r>
              <a:rPr lang="en-US" altLang="ko-KR" sz="1400" b="1" dirty="0">
                <a:latin typeface="Franklin Gothic Book" panose="020B0503020102020204" pitchFamily="34" charset="0"/>
                <a:hlinkClick r:id="rId3"/>
              </a:rPr>
              <a:t>GE </a:t>
            </a:r>
            <a:r>
              <a:rPr lang="en-US" altLang="ko-KR" sz="1400" b="1" dirty="0" smtClean="0">
                <a:latin typeface="Franklin Gothic Book" panose="020B0503020102020204" pitchFamily="34" charset="0"/>
                <a:hlinkClick r:id="rId3"/>
              </a:rPr>
              <a:t>series</a:t>
            </a:r>
            <a:endParaRPr lang="en-US" altLang="ko-KR" sz="1400" b="1" dirty="0" smtClean="0">
              <a:latin typeface="Franklin Gothic Book" panose="020B0503020102020204" pitchFamily="34" charset="0"/>
            </a:endParaRPr>
          </a:p>
          <a:p>
            <a:r>
              <a:rPr lang="en-US" altLang="ko-KR" sz="1400" dirty="0">
                <a:latin typeface="Franklin Gothic Book" panose="020B0503020102020204" pitchFamily="34" charset="0"/>
              </a:rPr>
              <a:t>- Counter/Timer </a:t>
            </a:r>
            <a:br>
              <a:rPr lang="en-US" altLang="ko-KR" sz="1400" dirty="0">
                <a:latin typeface="Franklin Gothic Book" panose="020B0503020102020204" pitchFamily="34" charset="0"/>
              </a:rPr>
            </a:br>
            <a:r>
              <a:rPr lang="en-US" altLang="ko-KR" sz="1400" dirty="0">
                <a:latin typeface="Franklin Gothic Book" panose="020B0503020102020204" pitchFamily="34" charset="0"/>
              </a:rPr>
              <a:t>- Batch function</a:t>
            </a:r>
            <a:br>
              <a:rPr lang="en-US" altLang="ko-KR" sz="1400" dirty="0">
                <a:latin typeface="Franklin Gothic Book" panose="020B0503020102020204" pitchFamily="34" charset="0"/>
              </a:rPr>
            </a:br>
            <a:r>
              <a:rPr lang="en-US" altLang="ko-KR" sz="1400" dirty="0">
                <a:latin typeface="Franklin Gothic Book" panose="020B0503020102020204" pitchFamily="34" charset="0"/>
              </a:rPr>
              <a:t>- NPN/PNP input selectable</a:t>
            </a:r>
            <a:br>
              <a:rPr lang="en-US" altLang="ko-KR" sz="1400" dirty="0">
                <a:latin typeface="Franklin Gothic Book" panose="020B0503020102020204" pitchFamily="34" charset="0"/>
              </a:rPr>
            </a:br>
            <a:r>
              <a:rPr lang="en-US" altLang="ko-KR" sz="1400" dirty="0">
                <a:latin typeface="Franklin Gothic Book" panose="020B0503020102020204" pitchFamily="34" charset="0"/>
              </a:rPr>
              <a:t>- Pre-scale setting </a:t>
            </a:r>
            <a:br>
              <a:rPr lang="en-US" altLang="ko-KR" sz="1400" dirty="0">
                <a:latin typeface="Franklin Gothic Book" panose="020B0503020102020204" pitchFamily="34" charset="0"/>
              </a:rPr>
            </a:br>
            <a:r>
              <a:rPr lang="en-US" altLang="ko-KR" sz="1400" dirty="0">
                <a:latin typeface="Franklin Gothic Book" panose="020B0503020102020204" pitchFamily="34" charset="0"/>
              </a:rPr>
              <a:t>- Display decimal points up to 4 digits </a:t>
            </a:r>
            <a:br>
              <a:rPr lang="en-US" altLang="ko-KR" sz="1400" dirty="0">
                <a:latin typeface="Franklin Gothic Book" panose="020B0503020102020204" pitchFamily="34" charset="0"/>
              </a:rPr>
            </a:br>
            <a:r>
              <a:rPr lang="en-US" altLang="ko-KR" sz="1400" dirty="0">
                <a:latin typeface="Franklin Gothic Book" panose="020B0503020102020204" pitchFamily="34" charset="0"/>
              </a:rPr>
              <a:t>- Off set setting</a:t>
            </a:r>
            <a:endParaRPr lang="ko-KR" altLang="en-US" sz="1400">
              <a:latin typeface="Franklin Gothic Book" panose="020B0503020102020204" pitchFamily="34" charset="0"/>
            </a:endParaRPr>
          </a:p>
        </p:txBody>
      </p:sp>
      <p:pic>
        <p:nvPicPr>
          <p:cNvPr id="27654" name="Picture 6" descr="product image">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541" b="29722"/>
          <a:stretch/>
        </p:blipFill>
        <p:spPr bwMode="auto">
          <a:xfrm>
            <a:off x="7359022" y="2573636"/>
            <a:ext cx="4300569" cy="1258007"/>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product imag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6752" y="4901956"/>
            <a:ext cx="1809750" cy="1524001"/>
          </a:xfrm>
          <a:prstGeom prst="rect">
            <a:avLst/>
          </a:prstGeom>
          <a:noFill/>
          <a:extLst>
            <a:ext uri="{909E8E84-426E-40DD-AFC4-6F175D3DCCD1}">
              <a14:hiddenFill xmlns:a14="http://schemas.microsoft.com/office/drawing/2010/main">
                <a:solidFill>
                  <a:srgbClr val="FFFFFF"/>
                </a:solidFill>
              </a14:hiddenFill>
            </a:ext>
          </a:extLst>
        </p:spPr>
      </p:pic>
      <p:sp>
        <p:nvSpPr>
          <p:cNvPr id="22" name="직사각형 21"/>
          <p:cNvSpPr/>
          <p:nvPr/>
        </p:nvSpPr>
        <p:spPr>
          <a:xfrm>
            <a:off x="4730898" y="4825519"/>
            <a:ext cx="5256248" cy="1600438"/>
          </a:xfrm>
          <a:prstGeom prst="rect">
            <a:avLst/>
          </a:prstGeom>
        </p:spPr>
        <p:txBody>
          <a:bodyPr wrap="square">
            <a:spAutoFit/>
          </a:bodyPr>
          <a:lstStyle/>
          <a:p>
            <a:r>
              <a:rPr lang="en-US" altLang="ko-KR" sz="1400" b="1" u="sng" dirty="0" smtClean="0">
                <a:solidFill>
                  <a:schemeClr val="accent1">
                    <a:lumMod val="75000"/>
                  </a:schemeClr>
                </a:solidFill>
                <a:latin typeface="Franklin Gothic Book" panose="020B0503020102020204" pitchFamily="34" charset="0"/>
              </a:rPr>
              <a:t>LC1(Totalizer)</a:t>
            </a:r>
            <a:r>
              <a:rPr lang="en-US" altLang="ko-KR" sz="1400" dirty="0">
                <a:latin typeface="Franklin Gothic Book" panose="020B0503020102020204" pitchFamily="34" charset="0"/>
              </a:rPr>
              <a:t/>
            </a:r>
            <a:br>
              <a:rPr lang="en-US" altLang="ko-KR" sz="1400" dirty="0">
                <a:latin typeface="Franklin Gothic Book" panose="020B0503020102020204" pitchFamily="34" charset="0"/>
              </a:rPr>
            </a:br>
            <a:r>
              <a:rPr lang="en-US" altLang="ko-KR" sz="1400" dirty="0">
                <a:latin typeface="Franklin Gothic Book" panose="020B0503020102020204" pitchFamily="34" charset="0"/>
              </a:rPr>
              <a:t>- Compact size LCD indicating total counter </a:t>
            </a:r>
            <a:br>
              <a:rPr lang="en-US" altLang="ko-KR" sz="1400" dirty="0">
                <a:latin typeface="Franklin Gothic Book" panose="020B0503020102020204" pitchFamily="34" charset="0"/>
              </a:rPr>
            </a:br>
            <a:r>
              <a:rPr lang="en-US" altLang="ko-KR" sz="1400" dirty="0">
                <a:latin typeface="Franklin Gothic Book" panose="020B0503020102020204" pitchFamily="34" charset="0"/>
              </a:rPr>
              <a:t>- Battery built in so external power is not needed </a:t>
            </a:r>
            <a:br>
              <a:rPr lang="en-US" altLang="ko-KR" sz="1400" dirty="0">
                <a:latin typeface="Franklin Gothic Book" panose="020B0503020102020204" pitchFamily="34" charset="0"/>
              </a:rPr>
            </a:br>
            <a:r>
              <a:rPr lang="en-US" altLang="ko-KR" sz="1400" dirty="0">
                <a:latin typeface="Franklin Gothic Book" panose="020B0503020102020204" pitchFamily="34" charset="0"/>
              </a:rPr>
              <a:t>- Reusing possible by replacing to the new battery </a:t>
            </a:r>
            <a:br>
              <a:rPr lang="en-US" altLang="ko-KR" sz="1400" dirty="0">
                <a:latin typeface="Franklin Gothic Book" panose="020B0503020102020204" pitchFamily="34" charset="0"/>
              </a:rPr>
            </a:br>
            <a:r>
              <a:rPr lang="en-US" altLang="ko-KR" sz="1400" dirty="0">
                <a:latin typeface="Franklin Gothic Book" panose="020B0503020102020204" pitchFamily="34" charset="0"/>
              </a:rPr>
              <a:t>- Long battery life due to the less power consumption </a:t>
            </a:r>
            <a:br>
              <a:rPr lang="en-US" altLang="ko-KR" sz="1400" dirty="0">
                <a:latin typeface="Franklin Gothic Book" panose="020B0503020102020204" pitchFamily="34" charset="0"/>
              </a:rPr>
            </a:br>
            <a:r>
              <a:rPr lang="en-US" altLang="ko-KR" sz="1400" dirty="0">
                <a:latin typeface="Franklin Gothic Book" panose="020B0503020102020204" pitchFamily="34" charset="0"/>
              </a:rPr>
              <a:t>- Non-voltage input of voltage input </a:t>
            </a:r>
            <a:br>
              <a:rPr lang="en-US" altLang="ko-KR" sz="1400" dirty="0">
                <a:latin typeface="Franklin Gothic Book" panose="020B0503020102020204" pitchFamily="34" charset="0"/>
              </a:rPr>
            </a:br>
            <a:r>
              <a:rPr lang="en-US" altLang="ko-KR" sz="1400" dirty="0">
                <a:latin typeface="Franklin Gothic Book" panose="020B0503020102020204" pitchFamily="34" charset="0"/>
              </a:rPr>
              <a:t>- IP66 protective structure(front side)</a:t>
            </a:r>
            <a:endParaRPr lang="ko-KR" altLang="en-US" sz="1400">
              <a:latin typeface="Franklin Gothic Book" panose="020B0503020102020204" pitchFamily="34" charset="0"/>
            </a:endParaRPr>
          </a:p>
        </p:txBody>
      </p:sp>
      <p:cxnSp>
        <p:nvCxnSpPr>
          <p:cNvPr id="25" name="직선 연결선 24"/>
          <p:cNvCxnSpPr/>
          <p:nvPr/>
        </p:nvCxnSpPr>
        <p:spPr>
          <a:xfrm>
            <a:off x="294320" y="2009346"/>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2964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60000" y="360000"/>
            <a:ext cx="5181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fontAlgn="t" latinLnBrk="0"/>
            <a:r>
              <a:rPr kumimoji="0" lang="ko-KR" altLang="ko-KR" b="1" i="0" u="none" strike="noStrike" cap="none" normalizeH="0" baseline="0" smtClean="0">
                <a:ln>
                  <a:noFill/>
                </a:ln>
                <a:solidFill>
                  <a:srgbClr val="444444"/>
                </a:solidFill>
                <a:latin typeface="Franklin Gothic Book" panose="020B0503020102020204" pitchFamily="34" charset="0"/>
                <a:ea typeface="Noto Sans"/>
              </a:rPr>
              <a:t>3. </a:t>
            </a:r>
            <a:r>
              <a:rPr lang="en-US" altLang="ko-KR" b="1" smtClean="0">
                <a:latin typeface="Franklin Gothic Book" panose="020B0503020102020204" pitchFamily="34" charset="0"/>
              </a:rPr>
              <a:t>OFF-delay Operations</a:t>
            </a:r>
            <a:endParaRPr kumimoji="0" lang="ko-KR" altLang="ko-KR" b="0" i="0" u="none" strike="noStrike" cap="none" normalizeH="0" baseline="0" dirty="0" smtClean="0">
              <a:ln>
                <a:noFill/>
              </a:ln>
              <a:solidFill>
                <a:srgbClr val="444444"/>
              </a:solidFill>
              <a:latin typeface="Franklin Gothic Book" panose="020B0503020102020204" pitchFamily="34" charset="0"/>
              <a:ea typeface="Noto Sans"/>
            </a:endParaRPr>
          </a:p>
        </p:txBody>
      </p:sp>
      <p:sp>
        <p:nvSpPr>
          <p:cNvPr id="5" name="직사각형 4"/>
          <p:cNvSpPr/>
          <p:nvPr/>
        </p:nvSpPr>
        <p:spPr>
          <a:xfrm>
            <a:off x="406400" y="2363177"/>
            <a:ext cx="6096000" cy="338554"/>
          </a:xfrm>
          <a:prstGeom prst="rect">
            <a:avLst/>
          </a:prstGeom>
        </p:spPr>
        <p:txBody>
          <a:bodyPr>
            <a:spAutoFit/>
          </a:bodyPr>
          <a:lstStyle/>
          <a:p>
            <a:r>
              <a:rPr lang="en-US" altLang="ko-KR" sz="1600" b="1" dirty="0" smtClean="0">
                <a:latin typeface="Franklin Gothic Book" panose="020B0503020102020204" pitchFamily="34" charset="0"/>
              </a:rPr>
              <a:t>Application Examples </a:t>
            </a:r>
            <a:r>
              <a:rPr lang="en-US" altLang="ko-KR" sz="1600" b="1" dirty="0">
                <a:latin typeface="Franklin Gothic Book" panose="020B0503020102020204" pitchFamily="34" charset="0"/>
              </a:rPr>
              <a:t>for OFF-delay Operations</a:t>
            </a:r>
            <a:endParaRPr lang="ko-KR" altLang="en-US" sz="1600" dirty="0">
              <a:latin typeface="Franklin Gothic Book" panose="020B0503020102020204" pitchFamily="34" charset="0"/>
            </a:endParaRPr>
          </a:p>
        </p:txBody>
      </p:sp>
      <p:grpSp>
        <p:nvGrpSpPr>
          <p:cNvPr id="12" name="그룹 11"/>
          <p:cNvGrpSpPr/>
          <p:nvPr/>
        </p:nvGrpSpPr>
        <p:grpSpPr>
          <a:xfrm>
            <a:off x="725178" y="2995495"/>
            <a:ext cx="8474198" cy="2374900"/>
            <a:chOff x="725178" y="2995495"/>
            <a:chExt cx="8474198" cy="2374900"/>
          </a:xfrm>
        </p:grpSpPr>
        <p:pic>
          <p:nvPicPr>
            <p:cNvPr id="4100" name="Picture 4" descr="https://dzi3irdbkivnd.cloudfront.net/public/groupcourse/9329/curriculum/14381/groupactivity/177180/32792/%7B324F1D35-DBBF-4A3E-B245-34AD2599010D%7D.1440330742.JPG?AWSAccessKeyId=AKIAJKC5T2AUROR7LFKQ&amp;Expires=1482892607&amp;Signature=%2F83KC3qOExm1T82pvenfwR%2BNE60%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4376" y="3779720"/>
              <a:ext cx="1905000" cy="15906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178" y="2995495"/>
              <a:ext cx="2987675" cy="2374900"/>
            </a:xfrm>
            <a:prstGeom prst="rect">
              <a:avLst/>
            </a:prstGeom>
            <a:noFill/>
            <a:ln>
              <a:noFill/>
            </a:ln>
            <a:effectLst/>
            <a:extLst>
              <a:ext uri="{909E8E84-426E-40DD-AFC4-6F175D3DCCD1}">
                <a14:hiddenFill xmlns:a14="http://schemas.microsoft.com/office/drawing/2010/main">
                  <a:solidFill>
                    <a:srgbClr val="A3A3A3"/>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ctangle 119"/>
          <p:cNvSpPr>
            <a:spLocks noChangeArrowheads="1"/>
          </p:cNvSpPr>
          <p:nvPr/>
        </p:nvSpPr>
        <p:spPr bwMode="auto">
          <a:xfrm>
            <a:off x="406400" y="5626369"/>
            <a:ext cx="5471886" cy="584775"/>
          </a:xfrm>
          <a:prstGeom prst="rect">
            <a:avLst/>
          </a:prstGeom>
          <a:solidFill>
            <a:schemeClr val="bg1">
              <a:lumMod val="85000"/>
            </a:schemeClr>
          </a:solidFill>
          <a:ln>
            <a:noFill/>
          </a:ln>
          <a:effectLst>
            <a:outerShdw dist="35921" dir="2700000" algn="ctr" rotWithShape="0">
              <a:schemeClr val="bg2"/>
            </a:outerShdw>
          </a:effectLst>
          <a:extLst/>
        </p:spPr>
        <p:txBody>
          <a:bodyPr wrap="squar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algn="l" eaLnBrk="1" hangingPunct="1"/>
            <a:r>
              <a:rPr lang="en-US" altLang="ko-KR" sz="1600" dirty="0" smtClean="0">
                <a:solidFill>
                  <a:schemeClr val="tx1"/>
                </a:solidFill>
                <a:latin typeface="Franklin Gothic Book" panose="020B0503020102020204" pitchFamily="34" charset="0"/>
              </a:rPr>
              <a:t>The car’s indoor light is automatically on for a certain time for drivers who is about to get in the car.</a:t>
            </a:r>
            <a:endParaRPr lang="en-US" altLang="ko-KR" sz="1600" dirty="0">
              <a:solidFill>
                <a:schemeClr val="tx1"/>
              </a:solidFill>
              <a:latin typeface="Franklin Gothic Book" panose="020B0503020102020204" pitchFamily="34" charset="0"/>
            </a:endParaRPr>
          </a:p>
        </p:txBody>
      </p:sp>
      <p:pic>
        <p:nvPicPr>
          <p:cNvPr id="5134" name="Picture 14" descr="https://dzi3irdbkivnd.cloudfront.net/public/groupcourse/9329/curriculum/14381/groupactivity/177180/32792/%7B26482E60-2D77-414F-9831-E7C08731553F%7D-1.1440330468.JPG?AWSAccessKeyId=AKIAJKC5T2AUROR7LFKQ&amp;Expires=1483594449&amp;Signature=yGn0VcwSjBzu59kHlrMUZqM6lWQ%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6825" y="360000"/>
            <a:ext cx="2818864" cy="105181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119"/>
          <p:cNvSpPr>
            <a:spLocks noChangeArrowheads="1"/>
          </p:cNvSpPr>
          <p:nvPr/>
        </p:nvSpPr>
        <p:spPr bwMode="auto">
          <a:xfrm>
            <a:off x="6502400" y="5577816"/>
            <a:ext cx="5099050" cy="584775"/>
          </a:xfrm>
          <a:prstGeom prst="rect">
            <a:avLst/>
          </a:prstGeom>
          <a:solidFill>
            <a:schemeClr val="bg1">
              <a:lumMod val="85000"/>
            </a:schemeClr>
          </a:solidFill>
          <a:ln>
            <a:noFill/>
          </a:ln>
          <a:effectLst>
            <a:outerShdw dist="35921" dir="2700000" algn="ctr" rotWithShape="0">
              <a:schemeClr val="bg2"/>
            </a:outerShdw>
          </a:effectLst>
          <a:extLst/>
        </p:spPr>
        <p:txBody>
          <a:bodyPr wrap="square">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algn="l"/>
            <a:r>
              <a:rPr lang="en-US" altLang="ko-KR" sz="1600" dirty="0">
                <a:solidFill>
                  <a:schemeClr val="tx1"/>
                </a:solidFill>
                <a:latin typeface="Franklin Gothic Book" panose="020B0503020102020204" pitchFamily="34" charset="0"/>
              </a:rPr>
              <a:t>The fan stops running one minute after the switch is turned OFF.</a:t>
            </a:r>
            <a:endParaRPr lang="ko-KR" altLang="en-US" sz="1600">
              <a:solidFill>
                <a:schemeClr val="tx1"/>
              </a:solidFill>
              <a:latin typeface="Franklin Gothic Book" panose="020B0503020102020204" pitchFamily="34" charset="0"/>
            </a:endParaRPr>
          </a:p>
        </p:txBody>
      </p:sp>
      <p:sp>
        <p:nvSpPr>
          <p:cNvPr id="13" name="직사각형 12"/>
          <p:cNvSpPr/>
          <p:nvPr/>
        </p:nvSpPr>
        <p:spPr>
          <a:xfrm>
            <a:off x="3355975" y="360000"/>
            <a:ext cx="5163540" cy="830997"/>
          </a:xfrm>
          <a:prstGeom prst="rect">
            <a:avLst/>
          </a:prstGeom>
        </p:spPr>
        <p:txBody>
          <a:bodyPr wrap="square">
            <a:spAutoFit/>
          </a:bodyPr>
          <a:lstStyle/>
          <a:p>
            <a:pPr fontAlgn="t"/>
            <a:r>
              <a:rPr lang="en-US" altLang="ko-KR" sz="1600" dirty="0" smtClean="0">
                <a:latin typeface="Franklin Gothic Book" panose="020B0503020102020204" pitchFamily="34" charset="0"/>
              </a:rPr>
              <a:t>When </a:t>
            </a:r>
            <a:r>
              <a:rPr lang="en-US" altLang="ko-KR" sz="1600" dirty="0">
                <a:latin typeface="Franklin Gothic Book" panose="020B0503020102020204" pitchFamily="34" charset="0"/>
              </a:rPr>
              <a:t>the timer is supplied with power, the output becomes ON at the same time, and remains ON </a:t>
            </a:r>
            <a:r>
              <a:rPr lang="en-US" altLang="ko-KR" sz="1600" b="1" dirty="0">
                <a:latin typeface="Franklin Gothic Book" panose="020B0503020102020204" pitchFamily="34" charset="0"/>
              </a:rPr>
              <a:t>only for the preset time</a:t>
            </a:r>
            <a:r>
              <a:rPr lang="en-US" altLang="ko-KR" sz="1600" dirty="0" smtClean="0">
                <a:latin typeface="Franklin Gothic Book" panose="020B0503020102020204" pitchFamily="34" charset="0"/>
              </a:rPr>
              <a:t>.</a:t>
            </a:r>
            <a:endParaRPr lang="en-US" altLang="ko-KR" sz="1600" dirty="0">
              <a:latin typeface="Franklin Gothic Book" panose="020B0503020102020204" pitchFamily="34" charset="0"/>
            </a:endParaRPr>
          </a:p>
        </p:txBody>
      </p:sp>
      <p:cxnSp>
        <p:nvCxnSpPr>
          <p:cNvPr id="15" name="직선 연결선 14"/>
          <p:cNvCxnSpPr/>
          <p:nvPr/>
        </p:nvCxnSpPr>
        <p:spPr>
          <a:xfrm>
            <a:off x="360000" y="159755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944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30199" y="401119"/>
            <a:ext cx="219617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fontAlgn="t" latinLnBrk="0"/>
            <a:r>
              <a:rPr lang="en-US" altLang="ko-KR" b="1" dirty="0">
                <a:latin typeface="Franklin Gothic Book" panose="020B0503020102020204" pitchFamily="34" charset="0"/>
              </a:rPr>
              <a:t>4. Flicker </a:t>
            </a:r>
            <a:r>
              <a:rPr lang="en-US" altLang="ko-KR" b="1" dirty="0" smtClean="0">
                <a:latin typeface="Franklin Gothic Book" panose="020B0503020102020204" pitchFamily="34" charset="0"/>
              </a:rPr>
              <a:t>Operations</a:t>
            </a:r>
            <a:endParaRPr kumimoji="0" lang="ko-KR" altLang="ko-KR" b="0" i="0" u="none" strike="noStrike" cap="none" normalizeH="0" baseline="0" dirty="0" smtClean="0">
              <a:ln>
                <a:noFill/>
              </a:ln>
              <a:solidFill>
                <a:srgbClr val="444444"/>
              </a:solidFill>
              <a:effectLst/>
              <a:latin typeface="Franklin Gothic Book" panose="020B0503020102020204" pitchFamily="34" charset="0"/>
              <a:ea typeface="Noto Sans"/>
            </a:endParaRPr>
          </a:p>
        </p:txBody>
      </p:sp>
      <p:sp>
        <p:nvSpPr>
          <p:cNvPr id="6" name="Rectangle 59"/>
          <p:cNvSpPr>
            <a:spLocks noChangeArrowheads="1"/>
          </p:cNvSpPr>
          <p:nvPr/>
        </p:nvSpPr>
        <p:spPr bwMode="auto">
          <a:xfrm>
            <a:off x="771525" y="5393321"/>
            <a:ext cx="4537075" cy="307777"/>
          </a:xfrm>
          <a:prstGeom prst="rect">
            <a:avLst/>
          </a:prstGeom>
          <a:noFill/>
          <a:ln>
            <a:noFill/>
          </a:ln>
          <a:effectLst>
            <a:outerShdw dist="35921" dir="2700000" algn="ctr" rotWithShape="0">
              <a:schemeClr val="bg2"/>
            </a:outerShdw>
          </a:effectLst>
          <a:extLst/>
        </p:spPr>
        <p:txBody>
          <a:bodyP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1400" b="0" dirty="0" smtClean="0">
                <a:solidFill>
                  <a:schemeClr val="tx1"/>
                </a:solidFill>
                <a:latin typeface="Franklin Gothic Book" panose="020B0503020102020204" pitchFamily="34" charset="0"/>
              </a:rPr>
              <a:t>The fountain jets and stops in alternate 2 minutes.</a:t>
            </a:r>
            <a:endParaRPr lang="en-US" altLang="ko-KR" sz="1400" b="0" dirty="0">
              <a:solidFill>
                <a:schemeClr val="tx1"/>
              </a:solidFill>
              <a:latin typeface="Franklin Gothic Book" panose="020B0503020102020204" pitchFamily="34" charset="0"/>
            </a:endParaRPr>
          </a:p>
        </p:txBody>
      </p:sp>
      <p:pic>
        <p:nvPicPr>
          <p:cNvPr id="7" name="Picture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491" y="2875798"/>
            <a:ext cx="2987675" cy="2484437"/>
          </a:xfrm>
          <a:prstGeom prst="rect">
            <a:avLst/>
          </a:prstGeom>
          <a:noFill/>
          <a:ln>
            <a:noFill/>
          </a:ln>
          <a:effectLst/>
          <a:extLst>
            <a:ext uri="{909E8E84-426E-40DD-AFC4-6F175D3DCCD1}">
              <a14:hiddenFill xmlns:a14="http://schemas.microsoft.com/office/drawing/2010/main">
                <a:solidFill>
                  <a:srgbClr val="A3A3A3"/>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5" name="Picture 1" descr="https://dzi3irdbkivnd.cloudfront.net/public/groupcourse/9329/curriculum/14381/groupactivity/177180/32792/%7B337FE1E9-87A3-4105-9EB7-085193C12600%7D-1.1440330473.JPG?AWSAccessKeyId=AKIAJKC5T2AUROR7LFKQ&amp;Expires=1483594449&amp;Signature=NwaUrBhoGw%2BENEDtPV0sX6Mu15o%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7564" y="401119"/>
            <a:ext cx="2520950" cy="1050396"/>
          </a:xfrm>
          <a:prstGeom prst="rect">
            <a:avLst/>
          </a:prstGeom>
          <a:noFill/>
          <a:extLst>
            <a:ext uri="{909E8E84-426E-40DD-AFC4-6F175D3DCCD1}">
              <a14:hiddenFill xmlns:a14="http://schemas.microsoft.com/office/drawing/2010/main">
                <a:solidFill>
                  <a:srgbClr val="FFFFFF"/>
                </a:solidFill>
              </a14:hiddenFill>
            </a:ext>
          </a:extLst>
        </p:spPr>
      </p:pic>
      <p:sp>
        <p:nvSpPr>
          <p:cNvPr id="3" name="직사각형 2"/>
          <p:cNvSpPr/>
          <p:nvPr/>
        </p:nvSpPr>
        <p:spPr>
          <a:xfrm>
            <a:off x="330199" y="2444234"/>
            <a:ext cx="3935949" cy="338554"/>
          </a:xfrm>
          <a:prstGeom prst="rect">
            <a:avLst/>
          </a:prstGeom>
        </p:spPr>
        <p:txBody>
          <a:bodyPr wrap="none">
            <a:spAutoFit/>
          </a:bodyPr>
          <a:lstStyle/>
          <a:p>
            <a:r>
              <a:rPr lang="en-US" altLang="ko-KR" sz="1600" b="1" dirty="0" smtClean="0">
                <a:solidFill>
                  <a:srgbClr val="444444"/>
                </a:solidFill>
                <a:latin typeface="Franklin Gothic Book" panose="020B0503020102020204" pitchFamily="34" charset="0"/>
              </a:rPr>
              <a:t>Application Examples </a:t>
            </a:r>
            <a:r>
              <a:rPr lang="en-US" altLang="ko-KR" sz="1600" b="1" dirty="0">
                <a:solidFill>
                  <a:srgbClr val="444444"/>
                </a:solidFill>
                <a:latin typeface="Franklin Gothic Book" panose="020B0503020102020204" pitchFamily="34" charset="0"/>
              </a:rPr>
              <a:t>for Flicker Operations</a:t>
            </a:r>
            <a:endParaRPr lang="ko-KR" altLang="en-US" sz="1600">
              <a:latin typeface="Franklin Gothic Book" panose="020B0503020102020204" pitchFamily="34" charset="0"/>
            </a:endParaRPr>
          </a:p>
        </p:txBody>
      </p:sp>
      <p:pic>
        <p:nvPicPr>
          <p:cNvPr id="6148" name="Picture 4" descr="https://dzi3irdbkivnd.cloudfront.net/public/groupcourse/9329/curriculum/14381/groupactivity/177180/32792/%7B3389E0FA-FB41-4462-AE1D-BD97323A8296%7D.1440330776.JPG?AWSAccessKeyId=AKIAJKC5T2AUROR7LFKQ&amp;Expires=1483594449&amp;Signature=hq1xkdghyGtcHvfpCe5h5gUDsKE%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2975" y="2628900"/>
            <a:ext cx="2571750" cy="2600325"/>
          </a:xfrm>
          <a:prstGeom prst="rect">
            <a:avLst/>
          </a:prstGeom>
          <a:noFill/>
          <a:extLst>
            <a:ext uri="{909E8E84-426E-40DD-AFC4-6F175D3DCCD1}">
              <a14:hiddenFill xmlns:a14="http://schemas.microsoft.com/office/drawing/2010/main">
                <a:solidFill>
                  <a:srgbClr val="FFFFFF"/>
                </a:solidFill>
              </a14:hiddenFill>
            </a:ext>
          </a:extLst>
        </p:spPr>
      </p:pic>
      <p:sp>
        <p:nvSpPr>
          <p:cNvPr id="8" name="직사각형 7"/>
          <p:cNvSpPr/>
          <p:nvPr/>
        </p:nvSpPr>
        <p:spPr>
          <a:xfrm>
            <a:off x="5715000" y="5393321"/>
            <a:ext cx="6096000" cy="954107"/>
          </a:xfrm>
          <a:prstGeom prst="rect">
            <a:avLst/>
          </a:prstGeom>
        </p:spPr>
        <p:txBody>
          <a:bodyPr>
            <a:spAutoFit/>
          </a:bodyPr>
          <a:lstStyle/>
          <a:p>
            <a:pPr fontAlgn="t"/>
            <a:r>
              <a:rPr lang="en-US" altLang="ko-KR" sz="1400" dirty="0">
                <a:solidFill>
                  <a:srgbClr val="444444"/>
                </a:solidFill>
                <a:latin typeface="Franklin Gothic Book" panose="020B0503020102020204" pitchFamily="34" charset="0"/>
              </a:rPr>
              <a:t>When a product abnormality is detected, a lamp blinks to notify the operator. When defective goods are detected by the photoelectric sensors, the timer output repeats ON/OFF at a certain interval and blinks the lamp.</a:t>
            </a:r>
          </a:p>
          <a:p>
            <a:pPr fontAlgn="t"/>
            <a:r>
              <a:rPr lang="en-US" altLang="ko-KR" sz="1400" dirty="0">
                <a:solidFill>
                  <a:srgbClr val="444444"/>
                </a:solidFill>
                <a:latin typeface="Franklin Gothic Book" panose="020B0503020102020204" pitchFamily="34" charset="0"/>
              </a:rPr>
              <a:t>Note: The available operating modes vary according to the timer model.</a:t>
            </a:r>
            <a:endParaRPr lang="en-US" altLang="ko-KR" sz="1400" b="0" i="0" dirty="0">
              <a:solidFill>
                <a:srgbClr val="444444"/>
              </a:solidFill>
              <a:effectLst/>
              <a:latin typeface="Franklin Gothic Book" panose="020B0503020102020204" pitchFamily="34" charset="0"/>
            </a:endParaRPr>
          </a:p>
        </p:txBody>
      </p:sp>
      <p:cxnSp>
        <p:nvCxnSpPr>
          <p:cNvPr id="13" name="직선 연결선 12"/>
          <p:cNvCxnSpPr/>
          <p:nvPr/>
        </p:nvCxnSpPr>
        <p:spPr>
          <a:xfrm>
            <a:off x="360000" y="159755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직사각형 8"/>
          <p:cNvSpPr/>
          <p:nvPr/>
        </p:nvSpPr>
        <p:spPr>
          <a:xfrm>
            <a:off x="3424237" y="401119"/>
            <a:ext cx="6096000" cy="584775"/>
          </a:xfrm>
          <a:prstGeom prst="rect">
            <a:avLst/>
          </a:prstGeom>
        </p:spPr>
        <p:txBody>
          <a:bodyPr>
            <a:spAutoFit/>
          </a:bodyPr>
          <a:lstStyle/>
          <a:p>
            <a:pPr lvl="0" fontAlgn="t" latinLnBrk="0"/>
            <a:r>
              <a:rPr lang="en-US" altLang="ko-KR" sz="1600" dirty="0" smtClean="0">
                <a:latin typeface="Franklin Gothic Book" panose="020B0503020102020204" pitchFamily="34" charset="0"/>
              </a:rPr>
              <a:t>When </a:t>
            </a:r>
            <a:r>
              <a:rPr lang="en-US" altLang="ko-KR" sz="1600" dirty="0">
                <a:latin typeface="Franklin Gothic Book" panose="020B0503020102020204" pitchFamily="34" charset="0"/>
              </a:rPr>
              <a:t>the timer is supplied with power, </a:t>
            </a:r>
          </a:p>
          <a:p>
            <a:pPr lvl="0" fontAlgn="t" latinLnBrk="0"/>
            <a:r>
              <a:rPr lang="en-US" altLang="ko-KR" sz="1600" dirty="0">
                <a:latin typeface="Franklin Gothic Book" panose="020B0503020102020204" pitchFamily="34" charset="0"/>
              </a:rPr>
              <a:t>the output repeats </a:t>
            </a:r>
            <a:r>
              <a:rPr lang="en-US" altLang="ko-KR" sz="1600" b="1" dirty="0">
                <a:latin typeface="Franklin Gothic Book" panose="020B0503020102020204" pitchFamily="34" charset="0"/>
              </a:rPr>
              <a:t>ON/OFF for each preset time</a:t>
            </a:r>
            <a:r>
              <a:rPr lang="en-US" altLang="ko-KR" sz="1600" dirty="0">
                <a:latin typeface="Franklin Gothic Book" panose="020B0503020102020204" pitchFamily="34" charset="0"/>
              </a:rPr>
              <a:t>.</a:t>
            </a:r>
            <a:endParaRPr lang="ko-KR" altLang="ko-KR" sz="1600" dirty="0">
              <a:solidFill>
                <a:srgbClr val="444444"/>
              </a:solidFill>
              <a:latin typeface="Franklin Gothic Book" panose="020B0503020102020204" pitchFamily="34" charset="0"/>
              <a:ea typeface="Noto Sans"/>
            </a:endParaRPr>
          </a:p>
        </p:txBody>
      </p:sp>
    </p:spTree>
    <p:extLst>
      <p:ext uri="{BB962C8B-B14F-4D97-AF65-F5344CB8AC3E}">
        <p14:creationId xmlns:p14="http://schemas.microsoft.com/office/powerpoint/2010/main" val="28761648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60000" y="360000"/>
            <a:ext cx="22875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fontAlgn="t" latinLnBrk="0"/>
            <a:r>
              <a:rPr lang="en-US" altLang="ko-KR" b="1" dirty="0" smtClean="0">
                <a:latin typeface="Franklin Gothic Book" panose="020B0503020102020204" pitchFamily="34" charset="0"/>
              </a:rPr>
              <a:t>2</a:t>
            </a:r>
            <a:r>
              <a:rPr lang="en-US" altLang="ko-KR" b="1" dirty="0">
                <a:latin typeface="Franklin Gothic Book" panose="020B0503020102020204" pitchFamily="34" charset="0"/>
              </a:rPr>
              <a:t>. Interval </a:t>
            </a:r>
            <a:r>
              <a:rPr lang="en-US" altLang="ko-KR" b="1" dirty="0" smtClean="0">
                <a:latin typeface="Franklin Gothic Book" panose="020B0503020102020204" pitchFamily="34" charset="0"/>
              </a:rPr>
              <a:t>Operations</a:t>
            </a:r>
            <a:endParaRPr kumimoji="0" lang="ko-KR" altLang="ko-KR" b="0" i="0" u="none" strike="noStrike" cap="none" normalizeH="0" baseline="0" dirty="0" smtClean="0">
              <a:ln>
                <a:noFill/>
              </a:ln>
              <a:solidFill>
                <a:srgbClr val="444444"/>
              </a:solidFill>
              <a:effectLst/>
              <a:latin typeface="Franklin Gothic Book" panose="020B0503020102020204" pitchFamily="34" charset="0"/>
              <a:ea typeface="Noto Sans"/>
            </a:endParaRPr>
          </a:p>
        </p:txBody>
      </p:sp>
      <p:sp>
        <p:nvSpPr>
          <p:cNvPr id="6" name="직사각형 5"/>
          <p:cNvSpPr/>
          <p:nvPr/>
        </p:nvSpPr>
        <p:spPr>
          <a:xfrm>
            <a:off x="310230" y="2007142"/>
            <a:ext cx="7358537" cy="830997"/>
          </a:xfrm>
          <a:prstGeom prst="rect">
            <a:avLst/>
          </a:prstGeom>
        </p:spPr>
        <p:txBody>
          <a:bodyPr wrap="square">
            <a:spAutoFit/>
          </a:bodyPr>
          <a:lstStyle/>
          <a:p>
            <a:r>
              <a:rPr lang="en-US" altLang="ko-KR" sz="1600" b="1" dirty="0" smtClean="0">
                <a:latin typeface="Franklin Gothic Book" panose="020B0503020102020204" pitchFamily="34" charset="0"/>
              </a:rPr>
              <a:t>Application Examples </a:t>
            </a:r>
            <a:r>
              <a:rPr lang="en-US" altLang="ko-KR" sz="1600" b="1" dirty="0">
                <a:latin typeface="Franklin Gothic Book" panose="020B0503020102020204" pitchFamily="34" charset="0"/>
              </a:rPr>
              <a:t>for Interval </a:t>
            </a:r>
            <a:r>
              <a:rPr lang="en-US" altLang="ko-KR" sz="1600" b="1" dirty="0" smtClean="0">
                <a:latin typeface="Franklin Gothic Book" panose="020B0503020102020204" pitchFamily="34" charset="0"/>
              </a:rPr>
              <a:t>Operation</a:t>
            </a:r>
            <a:r>
              <a:rPr lang="ko-KR" altLang="en-US" sz="1600" dirty="0">
                <a:latin typeface="Franklin Gothic Book" panose="020B0503020102020204" pitchFamily="34" charset="0"/>
              </a:rPr>
              <a:t/>
            </a:r>
            <a:br>
              <a:rPr lang="ko-KR" altLang="en-US" sz="1600" dirty="0">
                <a:latin typeface="Franklin Gothic Book" panose="020B0503020102020204" pitchFamily="34" charset="0"/>
              </a:rPr>
            </a:br>
            <a:r>
              <a:rPr lang="ko-KR" altLang="en-US" sz="1600">
                <a:latin typeface="Franklin Gothic Book" panose="020B0503020102020204" pitchFamily="34" charset="0"/>
              </a:rPr>
              <a:t/>
            </a:r>
            <a:br>
              <a:rPr lang="ko-KR" altLang="en-US" sz="1600">
                <a:latin typeface="Franklin Gothic Book" panose="020B0503020102020204" pitchFamily="34" charset="0"/>
              </a:rPr>
            </a:br>
            <a:r>
              <a:rPr lang="en-US" altLang="ko-KR" sz="1600" dirty="0">
                <a:latin typeface="Franklin Gothic Book" panose="020B0503020102020204" pitchFamily="34" charset="0"/>
              </a:rPr>
              <a:t>Automatic Cleaning of the Detection Surface of the Photoelectric Sensor</a:t>
            </a:r>
            <a:endParaRPr lang="ko-KR" altLang="en-US" sz="1600" dirty="0">
              <a:latin typeface="Franklin Gothic Book" panose="020B0503020102020204" pitchFamily="34" charset="0"/>
            </a:endParaRPr>
          </a:p>
        </p:txBody>
      </p:sp>
      <p:sp>
        <p:nvSpPr>
          <p:cNvPr id="7" name="직사각형 6"/>
          <p:cNvSpPr/>
          <p:nvPr/>
        </p:nvSpPr>
        <p:spPr>
          <a:xfrm>
            <a:off x="5738675" y="5813575"/>
            <a:ext cx="6096000" cy="830997"/>
          </a:xfrm>
          <a:prstGeom prst="rect">
            <a:avLst/>
          </a:prstGeom>
          <a:solidFill>
            <a:schemeClr val="bg1">
              <a:lumMod val="85000"/>
            </a:schemeClr>
          </a:solidFill>
        </p:spPr>
        <p:txBody>
          <a:bodyPr>
            <a:spAutoFit/>
          </a:bodyPr>
          <a:lstStyle/>
          <a:p>
            <a:pPr fontAlgn="t"/>
            <a:r>
              <a:rPr lang="en-US" altLang="ko-KR" sz="1600" b="1" dirty="0">
                <a:latin typeface="Franklin Gothic Book" panose="020B0503020102020204" pitchFamily="34" charset="0"/>
              </a:rPr>
              <a:t>Blows air for a certain period to get rid of dust from the surface of the photoelectric sensor. As soon as the photoelectric sensor detects the workpiece, the preset time air compressor starts to run</a:t>
            </a:r>
            <a:r>
              <a:rPr lang="en-US" altLang="ko-KR" sz="1600" b="1" dirty="0" smtClean="0">
                <a:latin typeface="Franklin Gothic Book" panose="020B0503020102020204" pitchFamily="34" charset="0"/>
              </a:rPr>
              <a:t>.</a:t>
            </a:r>
            <a:endParaRPr lang="ko-KR" altLang="en-US" sz="1600" b="1" dirty="0">
              <a:latin typeface="Franklin Gothic Book" panose="020B0503020102020204" pitchFamily="34" charset="0"/>
            </a:endParaRPr>
          </a:p>
        </p:txBody>
      </p:sp>
      <p:sp>
        <p:nvSpPr>
          <p:cNvPr id="8" name="Rectangle 64"/>
          <p:cNvSpPr>
            <a:spLocks noChangeArrowheads="1"/>
          </p:cNvSpPr>
          <p:nvPr/>
        </p:nvSpPr>
        <p:spPr bwMode="auto">
          <a:xfrm>
            <a:off x="469900" y="5813575"/>
            <a:ext cx="4537075" cy="584775"/>
          </a:xfrm>
          <a:prstGeom prst="rect">
            <a:avLst/>
          </a:prstGeom>
          <a:solidFill>
            <a:schemeClr val="bg1">
              <a:lumMod val="85000"/>
            </a:schemeClr>
          </a:solidFill>
          <a:ln>
            <a:noFill/>
          </a:ln>
          <a:effectLst>
            <a:outerShdw dist="35921" dir="2700000" algn="ctr" rotWithShape="0">
              <a:schemeClr val="bg2"/>
            </a:outerShdw>
          </a:effectLst>
          <a:extLst/>
        </p:spPr>
        <p:txBody>
          <a:bodyPr>
            <a:spAutoFit/>
          </a:bodyPr>
          <a:lstStyle>
            <a:lvl1pPr algn="ctr" latinLnBrk="1">
              <a:spcBef>
                <a:spcPct val="50000"/>
              </a:spcBef>
              <a:defRPr kumimoji="1" sz="800" b="1">
                <a:solidFill>
                  <a:srgbClr val="FFFF99"/>
                </a:solidFill>
                <a:latin typeface="Arial" panose="020B0604020202020204" pitchFamily="34" charset="0"/>
                <a:ea typeface="굴림" panose="020B0600000101010101" pitchFamily="50" charset="-127"/>
              </a:defRPr>
            </a:lvl1pPr>
            <a:lvl2pPr marL="742950" indent="-285750" algn="ctr" latinLnBrk="1">
              <a:spcBef>
                <a:spcPct val="50000"/>
              </a:spcBef>
              <a:defRPr kumimoji="1" sz="800" b="1">
                <a:solidFill>
                  <a:srgbClr val="FFFF99"/>
                </a:solidFill>
                <a:latin typeface="Arial" panose="020B0604020202020204" pitchFamily="34" charset="0"/>
                <a:ea typeface="굴림" panose="020B0600000101010101" pitchFamily="50" charset="-127"/>
              </a:defRPr>
            </a:lvl2pPr>
            <a:lvl3pPr marL="11430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3pPr>
            <a:lvl4pPr marL="16002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4pPr>
            <a:lvl5pPr marL="2057400" indent="-228600" algn="ctr" latinLnBrk="1">
              <a:spcBef>
                <a:spcPct val="50000"/>
              </a:spcBef>
              <a:defRPr kumimoji="1" sz="800" b="1">
                <a:solidFill>
                  <a:srgbClr val="FFFF99"/>
                </a:solidFill>
                <a:latin typeface="Arial" panose="020B0604020202020204" pitchFamily="34" charset="0"/>
                <a:ea typeface="굴림" panose="020B0600000101010101" pitchFamily="50" charset="-127"/>
              </a:defRPr>
            </a:lvl5pPr>
            <a:lvl6pPr marL="25146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6pPr>
            <a:lvl7pPr marL="29718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7pPr>
            <a:lvl8pPr marL="34290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8pPr>
            <a:lvl9pPr marL="3886200" indent="-228600" algn="ctr" eaLnBrk="0" fontAlgn="base" hangingPunct="0">
              <a:spcBef>
                <a:spcPct val="50000"/>
              </a:spcBef>
              <a:spcAft>
                <a:spcPct val="0"/>
              </a:spcAft>
              <a:defRPr kumimoji="1" sz="800" b="1">
                <a:solidFill>
                  <a:srgbClr val="FFFF99"/>
                </a:solidFill>
                <a:latin typeface="Arial" panose="020B0604020202020204" pitchFamily="34" charset="0"/>
                <a:ea typeface="굴림" panose="020B0600000101010101" pitchFamily="50" charset="-127"/>
              </a:defRPr>
            </a:lvl9pPr>
          </a:lstStyle>
          <a:p>
            <a:pPr eaLnBrk="1" hangingPunct="1"/>
            <a:r>
              <a:rPr lang="en-US" altLang="ko-KR" sz="1600" dirty="0" smtClean="0">
                <a:solidFill>
                  <a:schemeClr val="tx1"/>
                </a:solidFill>
                <a:latin typeface="Franklin Gothic Book" panose="020B0503020102020204" pitchFamily="34" charset="0"/>
              </a:rPr>
              <a:t>Operation is continuing for 5 minutes after inserting coin.</a:t>
            </a:r>
            <a:endParaRPr lang="en-US" altLang="ko-KR" sz="1600" dirty="0">
              <a:solidFill>
                <a:schemeClr val="tx1"/>
              </a:solidFill>
              <a:latin typeface="Franklin Gothic Book" panose="020B0503020102020204" pitchFamily="34" charset="0"/>
            </a:endParaRPr>
          </a:p>
        </p:txBody>
      </p:sp>
      <p:pic>
        <p:nvPicPr>
          <p:cNvPr id="9" name="Picture 1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018" y="3042178"/>
            <a:ext cx="2916238" cy="2579687"/>
          </a:xfrm>
          <a:prstGeom prst="rect">
            <a:avLst/>
          </a:prstGeom>
          <a:noFill/>
          <a:ln>
            <a:noFill/>
          </a:ln>
          <a:effectLst/>
          <a:extLst>
            <a:ext uri="{909E8E84-426E-40DD-AFC4-6F175D3DCCD1}">
              <a14:hiddenFill xmlns:a14="http://schemas.microsoft.com/office/drawing/2010/main">
                <a:solidFill>
                  <a:srgbClr val="A3A3A3"/>
                </a:solidFill>
              </a14:hiddenFill>
            </a:ext>
            <a:ext uri="{91240B29-F687-4F45-9708-019B960494DF}">
              <a14:hiddenLine xmlns:a14="http://schemas.microsoft.com/office/drawing/2010/main" w="317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그림 2"/>
          <p:cNvPicPr>
            <a:picLocks noChangeAspect="1"/>
          </p:cNvPicPr>
          <p:nvPr/>
        </p:nvPicPr>
        <p:blipFill rotWithShape="1">
          <a:blip r:embed="rId3"/>
          <a:srcRect l="31951" t="35316" r="45298" b="34714"/>
          <a:stretch/>
        </p:blipFill>
        <p:spPr>
          <a:xfrm>
            <a:off x="6506027" y="3042178"/>
            <a:ext cx="3514399" cy="2460081"/>
          </a:xfrm>
          <a:prstGeom prst="rect">
            <a:avLst/>
          </a:prstGeom>
        </p:spPr>
      </p:pic>
      <p:sp>
        <p:nvSpPr>
          <p:cNvPr id="5" name="직사각형 4"/>
          <p:cNvSpPr/>
          <p:nvPr/>
        </p:nvSpPr>
        <p:spPr>
          <a:xfrm>
            <a:off x="2876275" y="360000"/>
            <a:ext cx="5724800" cy="830997"/>
          </a:xfrm>
          <a:prstGeom prst="rect">
            <a:avLst/>
          </a:prstGeom>
        </p:spPr>
        <p:txBody>
          <a:bodyPr wrap="square">
            <a:spAutoFit/>
          </a:bodyPr>
          <a:lstStyle/>
          <a:p>
            <a:pPr lvl="0" fontAlgn="t" latinLnBrk="0"/>
            <a:r>
              <a:rPr lang="en-US" altLang="ko-KR" sz="1600" dirty="0" smtClean="0">
                <a:latin typeface="Franklin Gothic Book" panose="020B0503020102020204" pitchFamily="34" charset="0"/>
              </a:rPr>
              <a:t>When </a:t>
            </a:r>
            <a:r>
              <a:rPr lang="en-US" altLang="ko-KR" sz="1600" dirty="0">
                <a:latin typeface="Franklin Gothic Book" panose="020B0503020102020204" pitchFamily="34" charset="0"/>
              </a:rPr>
              <a:t>the timer is supplied with power, the output turns ON at the same time. </a:t>
            </a:r>
            <a:r>
              <a:rPr lang="en-US" altLang="ko-KR" sz="1600" b="1" dirty="0" smtClean="0">
                <a:latin typeface="Franklin Gothic Book" panose="020B0503020102020204" pitchFamily="34" charset="0"/>
              </a:rPr>
              <a:t>The </a:t>
            </a:r>
            <a:r>
              <a:rPr lang="en-US" altLang="ko-KR" sz="1600" b="1" dirty="0">
                <a:latin typeface="Franklin Gothic Book" panose="020B0503020102020204" pitchFamily="34" charset="0"/>
              </a:rPr>
              <a:t>output stays on for a preset time interval.</a:t>
            </a:r>
            <a:endParaRPr lang="ko-KR" altLang="ko-KR" sz="1600">
              <a:solidFill>
                <a:srgbClr val="444444"/>
              </a:solidFill>
              <a:latin typeface="Franklin Gothic Book" panose="020B0503020102020204" pitchFamily="34" charset="0"/>
              <a:ea typeface="Noto Sans"/>
            </a:endParaRPr>
          </a:p>
          <a:p>
            <a:pPr lvl="0" eaLnBrk="0" fontAlgn="t" latinLnBrk="0" hangingPunct="0">
              <a:spcBef>
                <a:spcPct val="0"/>
              </a:spcBef>
              <a:spcAft>
                <a:spcPct val="0"/>
              </a:spcAft>
            </a:pPr>
            <a:r>
              <a:rPr lang="ko-KR" altLang="ko-KR" sz="1600" dirty="0">
                <a:solidFill>
                  <a:srgbClr val="444444"/>
                </a:solidFill>
                <a:latin typeface="Franklin Gothic Book" panose="020B0503020102020204" pitchFamily="34" charset="0"/>
                <a:ea typeface="Noto Sans"/>
              </a:rPr>
              <a:t>  </a:t>
            </a:r>
          </a:p>
        </p:txBody>
      </p:sp>
      <p:cxnSp>
        <p:nvCxnSpPr>
          <p:cNvPr id="12" name="직선 연결선 11"/>
          <p:cNvCxnSpPr/>
          <p:nvPr/>
        </p:nvCxnSpPr>
        <p:spPr>
          <a:xfrm>
            <a:off x="360000" y="1620000"/>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0" name="그룹 9"/>
          <p:cNvGrpSpPr/>
          <p:nvPr/>
        </p:nvGrpSpPr>
        <p:grpSpPr>
          <a:xfrm>
            <a:off x="8829800" y="360000"/>
            <a:ext cx="2381251" cy="981075"/>
            <a:chOff x="8829800" y="360000"/>
            <a:chExt cx="2381251" cy="981075"/>
          </a:xfrm>
        </p:grpSpPr>
        <p:pic>
          <p:nvPicPr>
            <p:cNvPr id="3074" name="Picture 2" descr="https://dzi3irdbkivnd.cloudfront.net/public/groupcourse/9329/curriculum/14381/groupactivity/177180/32792/%7BB9593D0D-603E-4EE1-8010-2464423CBE37%7D.1440812672.JPG?AWSAccessKeyId=AKIAJKC5T2AUROR7LFKQ&amp;Expires=1482892607&amp;Signature=a%2B8xoC9ds%2BQH384OyUOAsZvcU3Y%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9801" y="360000"/>
              <a:ext cx="2381250" cy="9810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829801" y="360000"/>
              <a:ext cx="579133" cy="276999"/>
            </a:xfrm>
            <a:prstGeom prst="rect">
              <a:avLst/>
            </a:prstGeom>
            <a:solidFill>
              <a:schemeClr val="bg1"/>
            </a:solidFill>
          </p:spPr>
          <p:txBody>
            <a:bodyPr wrap="none" rtlCol="0">
              <a:spAutoFit/>
            </a:bodyPr>
            <a:lstStyle/>
            <a:p>
              <a:r>
                <a:rPr lang="en-US" altLang="ko-KR" sz="1200" b="1" dirty="0" smtClean="0">
                  <a:latin typeface="Franklin Gothic Book" panose="020B0503020102020204" pitchFamily="34" charset="0"/>
                </a:rPr>
                <a:t>Power</a:t>
              </a:r>
              <a:endParaRPr lang="ko-KR" altLang="en-US" sz="1200" b="1">
                <a:latin typeface="Franklin Gothic Book" panose="020B0503020102020204" pitchFamily="34" charset="0"/>
              </a:endParaRPr>
            </a:p>
          </p:txBody>
        </p:sp>
        <p:sp>
          <p:nvSpPr>
            <p:cNvPr id="14" name="TextBox 13"/>
            <p:cNvSpPr txBox="1"/>
            <p:nvPr/>
          </p:nvSpPr>
          <p:spPr>
            <a:xfrm>
              <a:off x="8829800" y="948315"/>
              <a:ext cx="627095" cy="276999"/>
            </a:xfrm>
            <a:prstGeom prst="rect">
              <a:avLst/>
            </a:prstGeom>
            <a:solidFill>
              <a:schemeClr val="bg1"/>
            </a:solidFill>
          </p:spPr>
          <p:txBody>
            <a:bodyPr wrap="none" rtlCol="0">
              <a:spAutoFit/>
            </a:bodyPr>
            <a:lstStyle/>
            <a:p>
              <a:r>
                <a:rPr lang="en-US" altLang="ko-KR" sz="1200" b="1" dirty="0" smtClean="0">
                  <a:latin typeface="Franklin Gothic Book" panose="020B0503020102020204" pitchFamily="34" charset="0"/>
                </a:rPr>
                <a:t>Output</a:t>
              </a:r>
              <a:endParaRPr lang="ko-KR" altLang="en-US" sz="1200" b="1">
                <a:latin typeface="Franklin Gothic Book" panose="020B0503020102020204" pitchFamily="34" charset="0"/>
              </a:endParaRPr>
            </a:p>
          </p:txBody>
        </p:sp>
      </p:grpSp>
    </p:spTree>
    <p:extLst>
      <p:ext uri="{BB962C8B-B14F-4D97-AF65-F5344CB8AC3E}">
        <p14:creationId xmlns:p14="http://schemas.microsoft.com/office/powerpoint/2010/main" val="18690648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360000" y="360000"/>
            <a:ext cx="2183739" cy="369332"/>
          </a:xfrm>
          <a:prstGeom prst="rect">
            <a:avLst/>
          </a:prstGeom>
        </p:spPr>
        <p:txBody>
          <a:bodyPr wrap="none">
            <a:spAutoFit/>
          </a:bodyPr>
          <a:lstStyle/>
          <a:p>
            <a:r>
              <a:rPr lang="en-US" altLang="ko-KR" b="1" dirty="0">
                <a:latin typeface="Franklin Gothic Book" panose="020B0503020102020204" pitchFamily="34" charset="0"/>
              </a:rPr>
              <a:t>Timer Start Methods</a:t>
            </a:r>
          </a:p>
        </p:txBody>
      </p:sp>
      <p:sp>
        <p:nvSpPr>
          <p:cNvPr id="5" name="직사각형 4"/>
          <p:cNvSpPr/>
          <p:nvPr/>
        </p:nvSpPr>
        <p:spPr>
          <a:xfrm>
            <a:off x="3184070" y="360000"/>
            <a:ext cx="8042730" cy="830997"/>
          </a:xfrm>
          <a:prstGeom prst="rect">
            <a:avLst/>
          </a:prstGeom>
        </p:spPr>
        <p:txBody>
          <a:bodyPr wrap="square">
            <a:spAutoFit/>
          </a:bodyPr>
          <a:lstStyle/>
          <a:p>
            <a:r>
              <a:rPr lang="en-US" altLang="ko-KR" sz="1600" dirty="0">
                <a:latin typeface="Franklin Gothic Book" panose="020B0503020102020204" pitchFamily="34" charset="0"/>
              </a:rPr>
              <a:t>The operating mode is divided into two types according to the start method. The operations which we learned in the previous section are for the power ON start. </a:t>
            </a:r>
            <a:endParaRPr lang="en-US" altLang="ko-KR" sz="1600" dirty="0" smtClean="0">
              <a:latin typeface="Franklin Gothic Book" panose="020B0503020102020204" pitchFamily="34" charset="0"/>
            </a:endParaRPr>
          </a:p>
          <a:p>
            <a:r>
              <a:rPr lang="en-US" altLang="ko-KR" sz="1600" dirty="0" smtClean="0">
                <a:latin typeface="Franklin Gothic Book" panose="020B0503020102020204" pitchFamily="34" charset="0"/>
              </a:rPr>
              <a:t>Let </a:t>
            </a:r>
            <a:r>
              <a:rPr lang="en-US" altLang="ko-KR" sz="1600" dirty="0">
                <a:latin typeface="Franklin Gothic Book" panose="020B0503020102020204" pitchFamily="34" charset="0"/>
              </a:rPr>
              <a:t>us use the ON-delay operation as an example to look at the differences.</a:t>
            </a:r>
            <a:endParaRPr lang="ko-KR" altLang="en-US" sz="1600">
              <a:latin typeface="Franklin Gothic Book" panose="020B0503020102020204" pitchFamily="34" charset="0"/>
            </a:endParaRPr>
          </a:p>
        </p:txBody>
      </p:sp>
      <p:sp>
        <p:nvSpPr>
          <p:cNvPr id="7" name="직사각형 6"/>
          <p:cNvSpPr/>
          <p:nvPr/>
        </p:nvSpPr>
        <p:spPr>
          <a:xfrm>
            <a:off x="504663" y="2026945"/>
            <a:ext cx="2193293" cy="646331"/>
          </a:xfrm>
          <a:prstGeom prst="rect">
            <a:avLst/>
          </a:prstGeom>
        </p:spPr>
        <p:txBody>
          <a:bodyPr wrap="none">
            <a:spAutoFit/>
          </a:bodyPr>
          <a:lstStyle/>
          <a:p>
            <a:r>
              <a:rPr lang="en-US" altLang="ko-KR" b="1" dirty="0" smtClean="0">
                <a:latin typeface="Franklin Gothic Book" panose="020B0503020102020204" pitchFamily="34" charset="0"/>
              </a:rPr>
              <a:t>1. </a:t>
            </a:r>
            <a:r>
              <a:rPr lang="en-US" altLang="ko-KR" dirty="0" smtClean="0">
                <a:latin typeface="Franklin Gothic Book" panose="020B0503020102020204" pitchFamily="34" charset="0"/>
                <a:ea typeface="HY견고딕" panose="02030600000101010101" pitchFamily="18" charset="-127"/>
              </a:rPr>
              <a:t>POWER ON-DELAY</a:t>
            </a:r>
            <a:endParaRPr lang="ko-KR" altLang="en-US" smtClean="0">
              <a:latin typeface="Franklin Gothic Book" panose="020B0503020102020204" pitchFamily="34" charset="0"/>
              <a:ea typeface="HY견고딕" panose="02030600000101010101" pitchFamily="18" charset="-127"/>
            </a:endParaRPr>
          </a:p>
          <a:p>
            <a:endParaRPr lang="ko-KR" altLang="en-US" dirty="0">
              <a:latin typeface="Franklin Gothic Book" panose="020B0503020102020204" pitchFamily="34" charset="0"/>
            </a:endParaRPr>
          </a:p>
        </p:txBody>
      </p:sp>
      <p:sp>
        <p:nvSpPr>
          <p:cNvPr id="8" name="직사각형 7"/>
          <p:cNvSpPr/>
          <p:nvPr/>
        </p:nvSpPr>
        <p:spPr>
          <a:xfrm>
            <a:off x="504663" y="2580943"/>
            <a:ext cx="5359109" cy="338554"/>
          </a:xfrm>
          <a:prstGeom prst="rect">
            <a:avLst/>
          </a:prstGeom>
        </p:spPr>
        <p:txBody>
          <a:bodyPr wrap="square">
            <a:spAutoFit/>
          </a:bodyPr>
          <a:lstStyle/>
          <a:p>
            <a:r>
              <a:rPr lang="en-US" altLang="ko-KR" sz="1600" dirty="0">
                <a:latin typeface="Franklin Gothic Book" panose="020B0503020102020204" pitchFamily="34" charset="0"/>
              </a:rPr>
              <a:t>Timing is </a:t>
            </a:r>
            <a:r>
              <a:rPr lang="en-US" altLang="ko-KR" sz="1600" b="1" dirty="0">
                <a:latin typeface="Franklin Gothic Book" panose="020B0503020102020204" pitchFamily="34" charset="0"/>
              </a:rPr>
              <a:t>triggered by power ON/OFF to the timer </a:t>
            </a:r>
            <a:r>
              <a:rPr lang="en-US" altLang="ko-KR" sz="1600" dirty="0" smtClean="0">
                <a:latin typeface="Franklin Gothic Book" panose="020B0503020102020204" pitchFamily="34" charset="0"/>
              </a:rPr>
              <a:t>.</a:t>
            </a:r>
            <a:endParaRPr lang="ko-KR" altLang="en-US" sz="1600">
              <a:latin typeface="Franklin Gothic Book" panose="020B0503020102020204" pitchFamily="34" charset="0"/>
            </a:endParaRPr>
          </a:p>
        </p:txBody>
      </p:sp>
      <p:sp>
        <p:nvSpPr>
          <p:cNvPr id="11" name="직사각형 10"/>
          <p:cNvSpPr/>
          <p:nvPr/>
        </p:nvSpPr>
        <p:spPr>
          <a:xfrm>
            <a:off x="5863772" y="1957055"/>
            <a:ext cx="6096000" cy="369332"/>
          </a:xfrm>
          <a:prstGeom prst="rect">
            <a:avLst/>
          </a:prstGeom>
        </p:spPr>
        <p:txBody>
          <a:bodyPr>
            <a:spAutoFit/>
          </a:bodyPr>
          <a:lstStyle/>
          <a:p>
            <a:r>
              <a:rPr lang="en-US" altLang="ko-KR" b="1" dirty="0">
                <a:latin typeface="Franklin Gothic Book" panose="020B0503020102020204" pitchFamily="34" charset="0"/>
              </a:rPr>
              <a:t>2. </a:t>
            </a:r>
            <a:r>
              <a:rPr lang="en-US" altLang="ko-KR" dirty="0" smtClean="0">
                <a:latin typeface="Franklin Gothic Book" panose="020B0503020102020204" pitchFamily="34" charset="0"/>
                <a:ea typeface="HY견고딕" panose="02030600000101010101" pitchFamily="18" charset="-127"/>
              </a:rPr>
              <a:t>SIGNAL ON-DELAY</a:t>
            </a:r>
            <a:endParaRPr lang="ko-KR" altLang="en-US">
              <a:latin typeface="Franklin Gothic Book" panose="020B0503020102020204" pitchFamily="34" charset="0"/>
            </a:endParaRPr>
          </a:p>
        </p:txBody>
      </p:sp>
      <p:sp>
        <p:nvSpPr>
          <p:cNvPr id="12" name="직사각형 11"/>
          <p:cNvSpPr/>
          <p:nvPr/>
        </p:nvSpPr>
        <p:spPr>
          <a:xfrm>
            <a:off x="5863772" y="2516699"/>
            <a:ext cx="6096000" cy="830997"/>
          </a:xfrm>
          <a:prstGeom prst="rect">
            <a:avLst/>
          </a:prstGeom>
        </p:spPr>
        <p:txBody>
          <a:bodyPr>
            <a:spAutoFit/>
          </a:bodyPr>
          <a:lstStyle/>
          <a:p>
            <a:r>
              <a:rPr lang="en-US" altLang="ko-KR" sz="1600" dirty="0" smtClean="0">
                <a:latin typeface="Franklin Gothic Book" panose="020B0503020102020204" pitchFamily="34" charset="0"/>
              </a:rPr>
              <a:t>Voltage </a:t>
            </a:r>
            <a:r>
              <a:rPr lang="en-US" altLang="ko-KR" sz="1600" dirty="0">
                <a:latin typeface="Franklin Gothic Book" panose="020B0503020102020204" pitchFamily="34" charset="0"/>
              </a:rPr>
              <a:t>is applied to the power supply unit of the timer in advance, and timing is started </a:t>
            </a:r>
            <a:r>
              <a:rPr lang="en-US" altLang="ko-KR" sz="1600" b="1" dirty="0">
                <a:latin typeface="Franklin Gothic Book" panose="020B0503020102020204" pitchFamily="34" charset="0"/>
              </a:rPr>
              <a:t>upon being triggered by ON/OFF of the input signal</a:t>
            </a:r>
            <a:r>
              <a:rPr lang="en-US" altLang="ko-KR" sz="1600" dirty="0">
                <a:latin typeface="Franklin Gothic Book" panose="020B0503020102020204" pitchFamily="34" charset="0"/>
              </a:rPr>
              <a:t>. </a:t>
            </a:r>
            <a:endParaRPr lang="ko-KR" altLang="en-US" sz="1600">
              <a:latin typeface="Franklin Gothic Book" panose="020B0503020102020204" pitchFamily="34" charset="0"/>
            </a:endParaRPr>
          </a:p>
        </p:txBody>
      </p:sp>
      <p:pic>
        <p:nvPicPr>
          <p:cNvPr id="8194" name="Picture 2" descr="https://dzi3irdbkivnd.cloudfront.net/public/groupcourse/9329/curriculum/14381/groupactivity/177181/32792/en.1449786079843.JPG?AWSAccessKeyId=AKIAJKC5T2AUROR7LFKQ&amp;Expires=1483595884&amp;Signature=SJsNjkO%2FizioXfc29O8%2BRKYnSFc%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175" y="3948377"/>
            <a:ext cx="2667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dzi3irdbkivnd.cloudfront.net/public/groupcourse/9329/curriculum/14381/groupactivity/177181/32792/en.1449785863461.JPG?AWSAccessKeyId=AKIAJKC5T2AUROR7LFKQ&amp;Expires=1483595884&amp;Signature=NGLVJYXvgfoimzUvpzb8dPUCG%2Bc%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5435" y="3948376"/>
            <a:ext cx="2667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2" name="직사각형 1"/>
          <p:cNvSpPr/>
          <p:nvPr/>
        </p:nvSpPr>
        <p:spPr>
          <a:xfrm>
            <a:off x="5863772" y="5368094"/>
            <a:ext cx="6096000" cy="523220"/>
          </a:xfrm>
          <a:prstGeom prst="rect">
            <a:avLst/>
          </a:prstGeom>
        </p:spPr>
        <p:txBody>
          <a:bodyPr>
            <a:spAutoFit/>
          </a:bodyPr>
          <a:lstStyle/>
          <a:p>
            <a:r>
              <a:rPr lang="en-US" altLang="ko-KR" sz="1400" dirty="0">
                <a:latin typeface="Franklin Gothic Book" panose="020B0503020102020204" pitchFamily="34" charset="0"/>
              </a:rPr>
              <a:t>External inputs are necessary for models that use the signal start method. They thus have many terminals. Accuracy will also be affected.</a:t>
            </a:r>
            <a:endParaRPr lang="ko-KR" altLang="en-US" sz="1400">
              <a:latin typeface="Franklin Gothic Book" panose="020B0503020102020204" pitchFamily="34" charset="0"/>
            </a:endParaRPr>
          </a:p>
        </p:txBody>
      </p:sp>
      <p:sp>
        <p:nvSpPr>
          <p:cNvPr id="3" name="직사각형 2"/>
          <p:cNvSpPr/>
          <p:nvPr/>
        </p:nvSpPr>
        <p:spPr>
          <a:xfrm>
            <a:off x="2193472" y="6106476"/>
            <a:ext cx="8686800" cy="307777"/>
          </a:xfrm>
          <a:prstGeom prst="rect">
            <a:avLst/>
          </a:prstGeom>
        </p:spPr>
        <p:txBody>
          <a:bodyPr wrap="square">
            <a:spAutoFit/>
          </a:bodyPr>
          <a:lstStyle/>
          <a:p>
            <a:r>
              <a:rPr lang="en-US" altLang="ko-KR" sz="1400" dirty="0">
                <a:latin typeface="Franklin Gothic Book" panose="020B0503020102020204" pitchFamily="34" charset="0"/>
              </a:rPr>
              <a:t>*The available start methods and operation modes vary according to the timer model</a:t>
            </a:r>
            <a:endParaRPr lang="ko-KR" altLang="en-US" sz="1400">
              <a:latin typeface="Franklin Gothic Book" panose="020B0503020102020204" pitchFamily="34" charset="0"/>
            </a:endParaRPr>
          </a:p>
        </p:txBody>
      </p:sp>
      <p:cxnSp>
        <p:nvCxnSpPr>
          <p:cNvPr id="17" name="직선 연결선 16"/>
          <p:cNvCxnSpPr/>
          <p:nvPr/>
        </p:nvCxnSpPr>
        <p:spPr>
          <a:xfrm>
            <a:off x="360000" y="1597552"/>
            <a:ext cx="114485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3924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1427</TotalTime>
  <Words>3083</Words>
  <Application>Microsoft Office PowerPoint</Application>
  <PresentationFormat>와이드스크린</PresentationFormat>
  <Paragraphs>486</Paragraphs>
  <Slides>53</Slides>
  <Notes>4</Notes>
  <HiddenSlides>0</HiddenSlides>
  <MMClips>4</MMClips>
  <ScaleCrop>false</ScaleCrop>
  <HeadingPairs>
    <vt:vector size="8" baseType="variant">
      <vt:variant>
        <vt:lpstr>사용한 글꼴</vt:lpstr>
      </vt:variant>
      <vt:variant>
        <vt:i4>8</vt:i4>
      </vt:variant>
      <vt:variant>
        <vt:lpstr>테마</vt:lpstr>
      </vt:variant>
      <vt:variant>
        <vt:i4>1</vt:i4>
      </vt:variant>
      <vt:variant>
        <vt:lpstr>포함된 OLE 서버</vt:lpstr>
      </vt:variant>
      <vt:variant>
        <vt:i4>1</vt:i4>
      </vt:variant>
      <vt:variant>
        <vt:lpstr>슬라이드 제목</vt:lpstr>
      </vt:variant>
      <vt:variant>
        <vt:i4>53</vt:i4>
      </vt:variant>
    </vt:vector>
  </HeadingPairs>
  <TitlesOfParts>
    <vt:vector size="63" baseType="lpstr">
      <vt:lpstr>Arial Unicode MS</vt:lpstr>
      <vt:lpstr>HY견고딕</vt:lpstr>
      <vt:lpstr>Noto Sans</vt:lpstr>
      <vt:lpstr>굴림</vt:lpstr>
      <vt:lpstr>굴림체</vt:lpstr>
      <vt:lpstr>맑은 고딕</vt:lpstr>
      <vt:lpstr>Arial</vt:lpstr>
      <vt:lpstr>Franklin Gothic Book</vt:lpstr>
      <vt:lpstr>Office 테마</vt:lpstr>
      <vt:lpstr>Image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HanyoungNUX</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tra0900</dc:creator>
  <cp:lastModifiedBy>tra0900</cp:lastModifiedBy>
  <cp:revision>255</cp:revision>
  <dcterms:created xsi:type="dcterms:W3CDTF">2016-12-27T06:47:12Z</dcterms:created>
  <dcterms:modified xsi:type="dcterms:W3CDTF">2017-01-24T07:37:17Z</dcterms:modified>
</cp:coreProperties>
</file>