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  <p:sldMasterId id="2147483788" r:id="rId2"/>
    <p:sldMasterId id="2147483789" r:id="rId3"/>
  </p:sldMasterIdLst>
  <p:notesMasterIdLst>
    <p:notesMasterId r:id="rId24"/>
  </p:notesMasterIdLst>
  <p:handoutMasterIdLst>
    <p:handoutMasterId r:id="rId25"/>
  </p:handoutMasterIdLst>
  <p:sldIdLst>
    <p:sldId id="454" r:id="rId4"/>
    <p:sldId id="455" r:id="rId5"/>
    <p:sldId id="456" r:id="rId6"/>
    <p:sldId id="458" r:id="rId7"/>
    <p:sldId id="459" r:id="rId8"/>
    <p:sldId id="460" r:id="rId9"/>
    <p:sldId id="461" r:id="rId10"/>
    <p:sldId id="463" r:id="rId11"/>
    <p:sldId id="464" r:id="rId12"/>
    <p:sldId id="462" r:id="rId13"/>
    <p:sldId id="465" r:id="rId14"/>
    <p:sldId id="466" r:id="rId15"/>
    <p:sldId id="467" r:id="rId16"/>
    <p:sldId id="468" r:id="rId17"/>
    <p:sldId id="469" r:id="rId18"/>
    <p:sldId id="470" r:id="rId19"/>
    <p:sldId id="471" r:id="rId20"/>
    <p:sldId id="474" r:id="rId21"/>
    <p:sldId id="476" r:id="rId22"/>
    <p:sldId id="477" r:id="rId23"/>
  </p:sldIdLst>
  <p:sldSz cx="9144000" cy="6858000" type="screen4x3"/>
  <p:notesSz cx="6797675" cy="987425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sz="1300" b="1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9pPr>
  </p:defaultTextStyle>
  <p:extLst>
    <p:ext uri="{2D200454-40CA-4A62-9FC3-DE9A4176ACB9}">
      <p15:notesGuideLst xmlns:p15="http://schemas.microsoft.com/office/powerpoint/2012/main" xmlns="" xmlns:p14="http://schemas.microsoft.com/office/powerpoint/2010/main">
        <p15:guide id="1" orient="horz" pos="3109" userDrawn="1">
          <p15:clr>
            <a:srgbClr val="A4A3A4"/>
          </p15:clr>
        </p15:guide>
        <p15:guide id="2" pos="2141" userDrawn="1">
          <p15:clr>
            <a:srgbClr val="A4A3A4"/>
          </p15:clr>
        </p15:guide>
        <p15:guide id="3" orient="horz" pos="3107">
          <p15:clr>
            <a:srgbClr val="A4A3A4"/>
          </p15:clr>
        </p15:guide>
        <p15:guide id="4" pos="2122">
          <p15:clr>
            <a:srgbClr val="A4A3A4"/>
          </p15:clr>
        </p15:guide>
      </p15:notesGuideLst>
    </p:ext>
    <p:ext uri="{EFAFB233-063F-42B5-8137-9DF3F51BA10A}">
      <p15:sldGuideLst xmlns:p15="http://schemas.microsoft.com/office/powerpoint/2012/main" xmlns:p14="http://schemas.microsoft.com/office/powerpoint/2010/main" xmlns="">
        <p15:guide id="1" orient="horz" pos="2159" userDrawn="0">
          <p15:clr>
            <a:srgbClr val="A4A3A4"/>
          </p15:clr>
        </p15:guide>
        <p15:guide id="2" pos="2879" userDrawn="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</p:extLst>
  </p:showPr>
  <p:clrMru>
    <a:srgbClr val="0000FF"/>
    <a:srgbClr val="0000CC"/>
    <a:srgbClr val="CEFEE4"/>
    <a:srgbClr val="8DB4E2"/>
    <a:srgbClr val="00CC66"/>
    <a:srgbClr val="66FF33"/>
    <a:srgbClr val="0066FF"/>
    <a:srgbClr val="FFFFCC"/>
    <a:srgbClr val="FFCCCC"/>
    <a:srgbClr val="CCFF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밝은 스타일 1 - 강조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12C8C85-51F0-491E-9774-3900AFEF0FD7}" styleName="밝은 스타일 2 - 강조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75DCB02-9BB8-47FD-8907-85C794F793BA}" styleName="테마 스타일 1 - 강조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90" autoAdjust="0"/>
    <p:restoredTop sz="99764" autoAdjust="0"/>
  </p:normalViewPr>
  <p:slideViewPr>
    <p:cSldViewPr snapToObjects="1">
      <p:cViewPr>
        <p:scale>
          <a:sx n="100" d="100"/>
          <a:sy n="100" d="100"/>
        </p:scale>
        <p:origin x="-234" y="-258"/>
      </p:cViewPr>
      <p:guideLst>
        <p:guide orient="horz" pos="2159"/>
        <p:guide pos="28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Objects="1">
      <p:cViewPr varScale="1">
        <p:scale>
          <a:sx n="75" d="100"/>
          <a:sy n="75" d="100"/>
        </p:scale>
        <p:origin x="-2250" y="-114"/>
      </p:cViewPr>
      <p:guideLst>
        <p:guide orient="horz" pos="2159"/>
        <p:guide pos="2879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20000"/>
              </a:spcBef>
              <a:defRPr sz="1200"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80298"/>
            <a:ext cx="2945659" cy="4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20000"/>
              </a:spcBef>
              <a:defRPr sz="1200"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380298"/>
            <a:ext cx="2945659" cy="4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/>
            </a:lvl1pPr>
          </a:lstStyle>
          <a:p>
            <a:pPr>
              <a:defRPr/>
            </a:pPr>
            <a:fld id="{4C9A0469-1982-43AF-82F8-A75FBFAC5869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6867304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20000"/>
              </a:spcBef>
              <a:defRPr sz="1200"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0"/>
            <a:ext cx="2945659" cy="4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690951"/>
            <a:ext cx="4984962" cy="4442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80298"/>
            <a:ext cx="2945659" cy="4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20000"/>
              </a:spcBef>
              <a:defRPr sz="1200"/>
            </a:lvl1pPr>
          </a:lstStyle>
          <a:p>
            <a:pPr>
              <a:defRPr/>
            </a:pPr>
            <a:endParaRPr lang="en-US" altLang="ko-KR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80298"/>
            <a:ext cx="2945659" cy="4939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8" tIns="45719" rIns="91438" bIns="45719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20000"/>
              </a:spcBef>
              <a:defRPr sz="1200"/>
            </a:lvl1pPr>
          </a:lstStyle>
          <a:p>
            <a:pPr>
              <a:defRPr/>
            </a:pPr>
            <a:fld id="{DB23AA90-5BA4-4387-955F-DBEC1CC8DF59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xmlns="" val="376946782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F8FFF-A0C1-4F66-91C8-7219E3DECFB3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555AB-4795-49A1-810D-FD4608F5C689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566171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A967E-D381-4667-913A-CD22EF69B613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1EDD9-DA24-4FF1-A2B5-0933B86BA0F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8627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79CF1-5E2F-435D-A9D0-6BABD8B10043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E6623A-FEAD-47C4-8C0F-63E70F67D9C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876302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1404361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ctr"/>
          <a:lstStyle>
            <a:lvl1pPr algn="ctr">
              <a:defRPr sz="4500" b="1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2686050" y="5138738"/>
            <a:ext cx="3771900" cy="614362"/>
          </a:xfrm>
        </p:spPr>
        <p:txBody>
          <a:bodyPr anchor="ctr"/>
          <a:lstStyle>
            <a:lvl1pPr marL="0" indent="0" algn="ctr">
              <a:buNone/>
              <a:defRPr sz="1800" b="1"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dirty="0" smtClean="0"/>
              <a:t>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3"/>
          </p:nvPr>
        </p:nvSpPr>
        <p:spPr>
          <a:xfrm>
            <a:off x="628650" y="152400"/>
            <a:ext cx="4067175" cy="495300"/>
          </a:xfrm>
        </p:spPr>
        <p:txBody>
          <a:bodyPr anchor="ctr"/>
          <a:lstStyle>
            <a:lvl1pPr marL="0" indent="0">
              <a:buNone/>
              <a:defRPr b="1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 lvl="0"/>
            <a:r>
              <a:rPr lang="ko-KR" altLang="en-US" dirty="0" smtClean="0"/>
              <a:t>마스터 텍스트 스타일</a:t>
            </a:r>
            <a:endParaRPr lang="ko-KR" altLang="en-US" dirty="0"/>
          </a:p>
        </p:txBody>
      </p:sp>
      <p:sp>
        <p:nvSpPr>
          <p:cNvPr id="18" name="텍스트 개체 틀 17"/>
          <p:cNvSpPr>
            <a:spLocks noGrp="1"/>
          </p:cNvSpPr>
          <p:nvPr>
            <p:ph type="body" sz="quarter" idx="14"/>
          </p:nvPr>
        </p:nvSpPr>
        <p:spPr>
          <a:xfrm>
            <a:off x="3471863" y="3727035"/>
            <a:ext cx="2200275" cy="6985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b="1">
                <a:latin typeface="굴림" panose="020B0600000101010101" pitchFamily="50" charset="-127"/>
                <a:ea typeface="굴림" panose="020B0600000101010101" pitchFamily="50" charset="-127"/>
              </a:defRPr>
            </a:lvl1pPr>
          </a:lstStyle>
          <a:p>
            <a:pPr lvl="0"/>
            <a:r>
              <a:rPr lang="ko-KR" altLang="en-US" dirty="0" smtClean="0"/>
              <a:t>마스터 텍스트 스타일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377374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71450" indent="-171450">
              <a:buFont typeface="맑은 고딕" panose="020B0503020000020004" pitchFamily="50" charset="-127"/>
              <a:buChar char="□"/>
              <a:defRPr b="1"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600075" indent="-257175">
              <a:buFont typeface="Wingdings" panose="05000000000000000000" pitchFamily="2" charset="2"/>
              <a:buChar char="l"/>
              <a:defRPr b="1" baseline="0"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857250" indent="-171450">
              <a:buFont typeface="Arial" panose="020B0604020202020204" pitchFamily="34" charset="0"/>
              <a:buChar char="•"/>
              <a:defRPr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200150" indent="-171450">
              <a:buFont typeface="맑은 고딕" panose="020B0503020000020004" pitchFamily="50" charset="-127"/>
              <a:buChar char="-"/>
              <a:defRPr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1371600" indent="0">
              <a:buFont typeface="맑은 고딕" panose="020B0503020000020004" pitchFamily="50" charset="-127"/>
              <a:buNone/>
              <a:defRPr/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48717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19872" y="6356351"/>
            <a:ext cx="2057400" cy="365125"/>
          </a:xfrm>
        </p:spPr>
        <p:txBody>
          <a:bodyPr/>
          <a:lstStyle>
            <a:lvl1pPr algn="ctr">
              <a:defRPr/>
            </a:lvl1pPr>
          </a:lstStyle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862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>
            <a:lvl1pPr>
              <a:defRPr>
                <a:latin typeface="+mj-ea"/>
                <a:ea typeface="+mj-ea"/>
              </a:defRPr>
            </a:lvl1pPr>
            <a:lvl2pPr>
              <a:defRPr>
                <a:latin typeface="+mj-ea"/>
                <a:ea typeface="+mj-ea"/>
              </a:defRPr>
            </a:lvl2pPr>
            <a:lvl3pPr>
              <a:defRPr>
                <a:latin typeface="+mj-ea"/>
                <a:ea typeface="+mj-ea"/>
              </a:defRPr>
            </a:lvl3pPr>
            <a:lvl4pPr>
              <a:defRPr>
                <a:latin typeface="+mj-ea"/>
                <a:ea typeface="+mj-ea"/>
              </a:defRPr>
            </a:lvl4pPr>
            <a:lvl5pPr>
              <a:defRPr>
                <a:latin typeface="+mj-ea"/>
                <a:ea typeface="+mj-ea"/>
              </a:defRPr>
            </a:lvl5pPr>
          </a:lstStyle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>
            <a:lvl1pPr>
              <a:defRPr>
                <a:latin typeface="+mj-ea"/>
                <a:ea typeface="+mj-ea"/>
              </a:defRPr>
            </a:lvl1pPr>
            <a:lvl2pPr>
              <a:defRPr>
                <a:latin typeface="+mj-ea"/>
                <a:ea typeface="+mj-ea"/>
              </a:defRPr>
            </a:lvl2pPr>
            <a:lvl3pPr>
              <a:defRPr>
                <a:latin typeface="+mj-ea"/>
                <a:ea typeface="+mj-ea"/>
              </a:defRPr>
            </a:lvl3pPr>
            <a:lvl4pPr>
              <a:defRPr>
                <a:latin typeface="+mj-ea"/>
                <a:ea typeface="+mj-ea"/>
              </a:defRPr>
            </a:lvl4pPr>
            <a:lvl5pPr>
              <a:defRPr>
                <a:latin typeface="+mj-ea"/>
                <a:ea typeface="+mj-ea"/>
              </a:defRPr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09570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55951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850747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9129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5F8B02-A1FC-4A0B-AB59-0AC40977CC1B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DB90AE-735F-40C8-91D0-9D08C75C86C7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1440116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9631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293068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422534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22FB0-C6E8-4341-B672-DF51D1150DBB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A8695-EE14-4E68-948B-38DDF9346DD8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6015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2017-01-05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2017-01-05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09864-2261-4D39-AACB-F247A9AB6185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FBDBA-5836-4CFA-8828-647098180C61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41954150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2017-01-05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2017-01-05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B2A52-8ABD-48EC-8BDD-C29E6E4E44AB}" type="datetimeFigureOut">
              <a:rPr lang="ko-KR" altLang="en-US" smtClean="0"/>
              <a:pPr/>
              <a:t>2017-01-05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F70800-CE2D-40B7-A4D6-A477F916D85B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AC8C2-DF4D-4413-89CD-2CEA98378E6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585587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FFCCA-AE54-45C8-86B9-1F3256CA38BC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14CCA-5D0A-4FB2-83CE-A7E192308A92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705977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55157-37B7-47EA-AC82-8944F5D5A4F5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7ACB1-7D6F-43FB-B4DC-49C06EA45405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8552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4957F-2B06-4286-B261-2C29E69A3418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CD36A-9C39-4D83-9BE8-DD05735D760D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147556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89B41-DFB8-4661-91EB-F7FE13070592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5AC4F-E88A-4C90-9A51-833C77F8309F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598549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4DA05-B303-497C-BFD0-AEDB269839AC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195D0-8C9E-43A9-B6CE-D8E63A21DA28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624273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latinLnBrk="1" hangingPunct="1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fld id="{2B2C3F36-B7BB-4785-B276-0C936325E273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2017-01-05</a:t>
            </a:fld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203575" y="63087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latinLnBrk="1" hangingPunct="1">
              <a:spcBef>
                <a:spcPct val="20000"/>
              </a:spcBef>
              <a:defRPr sz="1200">
                <a:solidFill>
                  <a:schemeClr val="tx1">
                    <a:tint val="75000"/>
                  </a:schemeClr>
                </a:solidFill>
                <a:latin typeface="굴림" pitchFamily="50" charset="-127"/>
                <a:ea typeface="굴림" pitchFamily="50" charset="-127"/>
              </a:defRPr>
            </a:lvl1pPr>
          </a:lstStyle>
          <a:p>
            <a:pPr>
              <a:defRPr/>
            </a:pPr>
            <a:r>
              <a:rPr lang="en-US" altLang="ko-KR" dirty="0">
                <a:solidFill>
                  <a:prstClr val="black">
                    <a:tint val="75000"/>
                  </a:prstClr>
                </a:solidFill>
              </a:rPr>
              <a:t>- # -</a:t>
            </a:r>
            <a:endParaRPr lang="ko-KR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spcBef>
                <a:spcPct val="20000"/>
              </a:spcBef>
              <a:defRPr sz="1200">
                <a:solidFill>
                  <a:srgbClr val="898989"/>
                </a:solidFill>
                <a:latin typeface="굴림" charset="-127"/>
                <a:ea typeface="굴림" charset="-127"/>
              </a:defRPr>
            </a:lvl1pPr>
          </a:lstStyle>
          <a:p>
            <a:pPr>
              <a:defRPr/>
            </a:pPr>
            <a:fld id="{166DD345-EA1F-4F12-B465-94F6AD46038C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291010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 descr="마스터페이지.jpg"/>
          <p:cNvPicPr preferRelativeResize="0">
            <a:picLocks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2"/>
            <a:ext cx="9144000" cy="6857999"/>
          </a:xfrm>
          <a:prstGeom prst="rect">
            <a:avLst/>
          </a:prstGeom>
        </p:spPr>
      </p:pic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136526"/>
            <a:ext cx="7886700" cy="523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796925"/>
            <a:ext cx="7886700" cy="53800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5022FB0-C6E8-4341-B672-DF51D1150DBB}" type="datetimeFigureOut">
              <a:rPr kumimoji="0" lang="ko-KR" altLang="en-US" b="0" smtClean="0">
                <a:solidFill>
                  <a:prstClr val="black">
                    <a:tint val="7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2017-01-05</a:t>
            </a:fld>
            <a:endParaRPr kumimoji="0" lang="ko-KR" altLang="en-US" b="0" dirty="0">
              <a:solidFill>
                <a:prstClr val="black">
                  <a:tint val="7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b="0" dirty="0">
              <a:solidFill>
                <a:prstClr val="black">
                  <a:tint val="7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613A8695-EE14-4E68-948B-38DDF9346DD8}" type="slidenum">
              <a:rPr kumimoji="0" lang="ko-KR" altLang="en-US" b="0" smtClean="0">
                <a:solidFill>
                  <a:prstClr val="black">
                    <a:tint val="75000"/>
                  </a:prstClr>
                </a:solidFill>
                <a:latin typeface="맑은 고딕" panose="020F0502020204030204"/>
                <a:ea typeface="맑은 고딕" panose="020B0503020000020004" pitchFamily="50" charset="-127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ko-KR" altLang="en-US" b="0" dirty="0">
              <a:solidFill>
                <a:prstClr val="black">
                  <a:tint val="75000"/>
                </a:prstClr>
              </a:solidFill>
              <a:latin typeface="맑은 고딕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5365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2100" b="1" kern="1200">
          <a:solidFill>
            <a:schemeClr val="tx1"/>
          </a:solidFill>
          <a:latin typeface="굴림" panose="020B0600000101010101" pitchFamily="50" charset="-127"/>
          <a:ea typeface="굴림" panose="020B0600000101010101" pitchFamily="50" charset="-127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2B2A52-8ABD-48EC-8BDD-C29E6E4E44AB}" type="datetimeFigureOut">
              <a:rPr lang="ko-KR" altLang="en-US" smtClean="0"/>
              <a:pPr/>
              <a:t>2017-01-05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B08D4-95AB-4144-95DB-6E6CF06F5FCF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ynux.com/" TargetMode="Externa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2">
                    <a:lumMod val="75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Global Business Department</a:t>
            </a:r>
            <a:endParaRPr lang="ko-KR" altLang="en-US" dirty="0">
              <a:solidFill>
                <a:schemeClr val="tx2">
                  <a:lumMod val="75000"/>
                </a:schemeClr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Hanyoung </a:t>
            </a:r>
            <a:r>
              <a:rPr lang="en-US" altLang="ko-KR" dirty="0" err="1" smtClean="0">
                <a:solidFill>
                  <a:srgbClr val="FF0000"/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Nux</a:t>
            </a:r>
            <a:endParaRPr lang="ko-KR" altLang="en-US" dirty="0">
              <a:solidFill>
                <a:srgbClr val="FF0000"/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2073042"/>
            <a:ext cx="6803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0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pitchFamily="50" charset="-127"/>
                <a:ea typeface="Arial Unicode MS" pitchFamily="50" charset="-127"/>
                <a:cs typeface="Arial Unicode MS" pitchFamily="50" charset="-127"/>
              </a:rPr>
              <a:t>Common Question &amp; Answer</a:t>
            </a:r>
            <a:endParaRPr lang="ko-KR" altLang="en-US" sz="4000" dirty="0">
              <a:solidFill>
                <a:schemeClr val="tx1">
                  <a:lumMod val="85000"/>
                  <a:lumOff val="15000"/>
                </a:schemeClr>
              </a:solidFill>
              <a:latin typeface="Arial Unicode MS" pitchFamily="50" charset="-127"/>
              <a:ea typeface="Arial Unicode MS" pitchFamily="50" charset="-127"/>
              <a:cs typeface="Arial Unicode MS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561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+mj-ea"/>
                <a:ea typeface="+mj-ea"/>
              </a:rPr>
              <a:t>2. </a:t>
            </a:r>
            <a:r>
              <a:rPr lang="en-US" altLang="ko-KR" sz="2400" dirty="0" smtClean="0">
                <a:latin typeface="+mj-ea"/>
                <a:ea typeface="+mj-ea"/>
              </a:rPr>
              <a:t>Graphic Recorder</a:t>
            </a:r>
            <a:endParaRPr lang="ko-KR" altLang="en-US" sz="2400" dirty="0"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2-1 GR200</a:t>
            </a:r>
          </a:p>
          <a:p>
            <a:pPr>
              <a:buNone/>
            </a:pPr>
            <a:endParaRPr lang="en-US" altLang="ko-KR" sz="160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What is the capacity and brand of the SD 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card for the one 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of the storage </a:t>
            </a:r>
            <a:endParaRPr lang="en-US" altLang="ko-KR" sz="1600" b="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devices 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of the GR200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?</a:t>
            </a:r>
            <a:endParaRPr lang="en-US" altLang="ko-KR" sz="1600" b="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It is 2GB SanDisk.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>
              <a:buNone/>
            </a:pP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Is it possible to modify the date or range of the graph viewer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?</a:t>
            </a:r>
            <a:endParaRPr lang="en-US" altLang="ko-KR" sz="1600" b="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Modification is not possible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.</a:t>
            </a:r>
          </a:p>
          <a:p>
            <a:pPr>
              <a:buNone/>
            </a:pP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 I can not save the settings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.</a:t>
            </a:r>
            <a:endParaRPr lang="en-US" altLang="ko-KR" sz="1600" b="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When the graphic recorder is recording, the setting is not changed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.</a:t>
            </a:r>
          </a:p>
          <a:p>
            <a:pPr>
              <a:buNone/>
            </a:pP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Can I record the pressure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?</a:t>
            </a:r>
            <a:endParaRPr lang="en-US" altLang="ko-KR" sz="1600" b="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Pressure can also be recorded if GR200 can accept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input.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+mj-ea"/>
                <a:ea typeface="+mj-ea"/>
              </a:rPr>
              <a:t>2. </a:t>
            </a:r>
            <a:r>
              <a:rPr lang="en-US" altLang="ko-KR" sz="2400" dirty="0" smtClean="0">
                <a:latin typeface="+mj-ea"/>
                <a:ea typeface="+mj-ea"/>
              </a:rPr>
              <a:t>Graphic Recorder</a:t>
            </a:r>
            <a:endParaRPr lang="ko-KR" altLang="en-US" sz="2400" dirty="0"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>
                <a:latin typeface="+mj-ea"/>
                <a:ea typeface="+mj-ea"/>
              </a:rPr>
              <a:t>2-1 GR200</a:t>
            </a:r>
          </a:p>
          <a:p>
            <a:pPr>
              <a:buNone/>
            </a:pPr>
            <a:endParaRPr lang="en-US" altLang="ko-KR" sz="1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 How do I view the recorded files stored on the SD card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?</a:t>
            </a:r>
            <a:endParaRPr lang="en-US" altLang="ko-KR" sz="1600" b="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latin typeface="+mj-ea"/>
                <a:ea typeface="+mj-ea"/>
              </a:rPr>
              <a:t>A: </a:t>
            </a:r>
            <a:r>
              <a:rPr lang="en-US" altLang="ko-KR" sz="1600" b="0" dirty="0" smtClean="0">
                <a:latin typeface="+mj-ea"/>
                <a:ea typeface="+mj-ea"/>
              </a:rPr>
              <a:t>Use the program with d</a:t>
            </a:r>
            <a:r>
              <a:rPr lang="en-US" altLang="ko-KR" sz="1600" b="0" dirty="0" smtClean="0">
                <a:latin typeface="+mj-ea"/>
                <a:ea typeface="+mj-ea"/>
              </a:rPr>
              <a:t>ownloading the </a:t>
            </a:r>
            <a:r>
              <a:rPr lang="en-US" altLang="ko-KR" sz="1600" b="0" dirty="0" smtClean="0">
                <a:latin typeface="+mj-ea"/>
                <a:ea typeface="+mj-ea"/>
              </a:rPr>
              <a:t>GR200 communication program from </a:t>
            </a:r>
            <a:r>
              <a:rPr lang="en-US" altLang="ko-KR" sz="1600" b="0" dirty="0" smtClean="0">
                <a:latin typeface="+mj-ea"/>
                <a:ea typeface="+mj-ea"/>
                <a:hlinkClick r:id="rId2"/>
              </a:rPr>
              <a:t>www.hynux.com</a:t>
            </a:r>
            <a:r>
              <a:rPr lang="en-US" altLang="ko-KR" sz="1600" b="0" dirty="0" smtClean="0">
                <a:latin typeface="+mj-ea"/>
                <a:ea typeface="+mj-ea"/>
              </a:rPr>
              <a:t>. You will view the contents of the recorded file.</a:t>
            </a:r>
          </a:p>
          <a:p>
            <a:pPr>
              <a:buNone/>
            </a:pPr>
            <a:endParaRPr lang="en-US" altLang="ko-KR" sz="1600" b="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What is the DI contact at GR200?</a:t>
            </a:r>
            <a:endParaRPr lang="en-US" altLang="ko-KR" sz="1600" b="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latin typeface="+mj-ea"/>
                <a:ea typeface="+mj-ea"/>
              </a:rPr>
              <a:t>A: </a:t>
            </a:r>
            <a:r>
              <a:rPr lang="en-US" altLang="ko-KR" sz="1600" b="0" dirty="0" smtClean="0">
                <a:latin typeface="+mj-ea"/>
                <a:ea typeface="+mj-ea"/>
              </a:rPr>
              <a:t>A contact that gives a signal from outside can give signals such as </a:t>
            </a:r>
            <a:r>
              <a:rPr lang="en-US" altLang="ko-KR" sz="1600" b="0" dirty="0" smtClean="0">
                <a:latin typeface="+mj-ea"/>
                <a:ea typeface="+mj-ea"/>
              </a:rPr>
              <a:t>end/start/</a:t>
            </a:r>
          </a:p>
          <a:p>
            <a:pPr>
              <a:buNone/>
            </a:pPr>
            <a:r>
              <a:rPr lang="en-US" altLang="ko-KR" sz="1600" b="0" dirty="0" smtClean="0">
                <a:latin typeface="+mj-ea"/>
                <a:ea typeface="+mj-ea"/>
              </a:rPr>
              <a:t>stop </a:t>
            </a:r>
            <a:r>
              <a:rPr lang="en-US" altLang="ko-KR" sz="1600" b="0" dirty="0" smtClean="0">
                <a:latin typeface="+mj-ea"/>
                <a:ea typeface="+mj-ea"/>
              </a:rPr>
              <a:t>via external contact</a:t>
            </a:r>
            <a:r>
              <a:rPr lang="en-US" altLang="ko-KR" sz="1600" b="0" dirty="0" smtClean="0">
                <a:latin typeface="+mj-ea"/>
                <a:ea typeface="+mj-ea"/>
              </a:rPr>
              <a:t>.</a:t>
            </a:r>
          </a:p>
          <a:p>
            <a:pPr>
              <a:buNone/>
            </a:pPr>
            <a:endParaRPr lang="en-US" altLang="ko-KR" sz="1600" b="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How long will my default SD card be stored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? </a:t>
            </a:r>
            <a:endParaRPr lang="en-US" altLang="ko-KR" sz="1600" b="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latin typeface="+mj-ea"/>
                <a:ea typeface="+mj-ea"/>
              </a:rPr>
              <a:t>A: </a:t>
            </a:r>
            <a:r>
              <a:rPr lang="en-US" altLang="ko-KR" sz="1600" b="0" dirty="0" smtClean="0">
                <a:latin typeface="+mj-ea"/>
                <a:ea typeface="+mj-ea"/>
              </a:rPr>
              <a:t>You can store about 1 year in 1 second. </a:t>
            </a:r>
            <a:endParaRPr lang="en-US" altLang="ko-KR" sz="1600" b="0" dirty="0" smtClean="0">
              <a:latin typeface="+mj-ea"/>
              <a:ea typeface="+mj-ea"/>
            </a:endParaRPr>
          </a:p>
          <a:p>
            <a:pPr>
              <a:buNone/>
            </a:pPr>
            <a:endParaRPr lang="en-US" altLang="ko-KR" sz="1600" b="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Is it possible to communicate with PC?</a:t>
            </a:r>
            <a:endParaRPr lang="en-US" altLang="ko-KR" sz="1600" b="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latin typeface="+mj-ea"/>
                <a:ea typeface="+mj-ea"/>
              </a:rPr>
              <a:t>A: </a:t>
            </a:r>
            <a:r>
              <a:rPr lang="en-US" altLang="ko-KR" sz="1600" b="0" dirty="0" smtClean="0">
                <a:latin typeface="+mj-ea"/>
                <a:ea typeface="+mj-ea"/>
              </a:rPr>
              <a:t> The RS232 connector enables communication with the </a:t>
            </a:r>
            <a:r>
              <a:rPr lang="en-US" altLang="ko-KR" sz="1600" b="0" dirty="0" smtClean="0">
                <a:latin typeface="+mj-ea"/>
                <a:ea typeface="+mj-ea"/>
              </a:rPr>
              <a:t>PC.</a:t>
            </a:r>
            <a:endParaRPr lang="en-US" altLang="ko-KR" sz="1600" b="0" dirty="0" smtClean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+mj-ea"/>
                <a:ea typeface="+mj-ea"/>
              </a:rPr>
              <a:t>2. </a:t>
            </a:r>
            <a:r>
              <a:rPr lang="en-US" altLang="ko-KR" sz="2400" dirty="0" smtClean="0">
                <a:latin typeface="+mj-ea"/>
                <a:ea typeface="+mj-ea"/>
              </a:rPr>
              <a:t>Graphic Recorder</a:t>
            </a:r>
            <a:endParaRPr lang="ko-KR" altLang="en-US" sz="2400" dirty="0"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altLang="ko-KR" dirty="0" smtClean="0">
                <a:latin typeface="+mj-ea"/>
                <a:ea typeface="+mj-ea"/>
              </a:rPr>
              <a:t>2-1 GR200</a:t>
            </a:r>
          </a:p>
          <a:p>
            <a:pPr>
              <a:buNone/>
            </a:pPr>
            <a:endParaRPr lang="en-US" altLang="ko-KR" sz="160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Is it possible to get 0 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– 5V 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voltage input?</a:t>
            </a:r>
            <a:endParaRPr lang="en-US" altLang="ko-KR" sz="1600" b="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latin typeface="+mj-ea"/>
                <a:ea typeface="+mj-ea"/>
              </a:rPr>
              <a:t>A: </a:t>
            </a:r>
            <a:r>
              <a:rPr lang="en-US" altLang="ko-KR" sz="1600" b="0" dirty="0" smtClean="0">
                <a:latin typeface="+mj-ea"/>
                <a:ea typeface="+mj-ea"/>
              </a:rPr>
              <a:t>Input voltage value can be recorded by changing the input value of channel to </a:t>
            </a:r>
            <a:endParaRPr lang="en-US" altLang="ko-KR" sz="1600" b="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latin typeface="+mj-ea"/>
                <a:ea typeface="+mj-ea"/>
              </a:rPr>
              <a:t>0 </a:t>
            </a:r>
            <a:r>
              <a:rPr lang="en-US" altLang="ko-KR" sz="1600" b="0" dirty="0" smtClean="0">
                <a:latin typeface="+mj-ea"/>
                <a:ea typeface="+mj-ea"/>
              </a:rPr>
              <a:t>- 5V and adjusting the </a:t>
            </a:r>
            <a:r>
              <a:rPr lang="en-US" altLang="ko-KR" sz="1600" b="0" dirty="0" smtClean="0">
                <a:latin typeface="+mj-ea"/>
                <a:ea typeface="+mj-ea"/>
              </a:rPr>
              <a:t>upper/lower </a:t>
            </a:r>
            <a:r>
              <a:rPr lang="en-US" altLang="ko-KR" sz="1600" b="0" dirty="0" smtClean="0">
                <a:latin typeface="+mj-ea"/>
                <a:ea typeface="+mj-ea"/>
              </a:rPr>
              <a:t>limit value with 0 - 30V range</a:t>
            </a:r>
            <a:r>
              <a:rPr lang="en-US" altLang="ko-KR" sz="1600" b="0" dirty="0" smtClean="0">
                <a:latin typeface="+mj-ea"/>
                <a:ea typeface="+mj-ea"/>
              </a:rPr>
              <a:t>.</a:t>
            </a:r>
          </a:p>
          <a:p>
            <a:pPr>
              <a:buNone/>
            </a:pPr>
            <a:endParaRPr lang="en-US" altLang="ko-KR" sz="1600" b="0" dirty="0" smtClean="0"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+mj-ea"/>
                <a:ea typeface="+mj-ea"/>
              </a:rPr>
              <a:t>How do I calibrate the recorder temperature?</a:t>
            </a:r>
            <a:endParaRPr lang="en-US" altLang="ko-KR" sz="1600" b="0" dirty="0" smtClean="0">
              <a:solidFill>
                <a:srgbClr val="FF0000"/>
              </a:solidFill>
              <a:latin typeface="+mj-ea"/>
              <a:ea typeface="+mj-ea"/>
            </a:endParaRPr>
          </a:p>
          <a:p>
            <a:pPr>
              <a:buNone/>
            </a:pPr>
            <a:r>
              <a:rPr lang="en-US" altLang="ko-KR" sz="1600" b="0" dirty="0" smtClean="0">
                <a:latin typeface="+mj-ea"/>
                <a:ea typeface="+mj-ea"/>
              </a:rPr>
              <a:t>A: </a:t>
            </a:r>
            <a:r>
              <a:rPr lang="en-US" altLang="ko-KR" sz="1600" b="0" dirty="0" smtClean="0">
                <a:latin typeface="+mj-ea"/>
                <a:ea typeface="+mj-ea"/>
              </a:rPr>
              <a:t>Channel setting </a:t>
            </a:r>
            <a:r>
              <a:rPr lang="en-US" altLang="ko-KR" sz="1600" b="0" dirty="0" smtClean="0">
                <a:latin typeface="+mj-ea"/>
                <a:ea typeface="+mj-ea"/>
                <a:sym typeface="Wingdings" pitchFamily="2" charset="2"/>
              </a:rPr>
              <a:t></a:t>
            </a:r>
            <a:r>
              <a:rPr lang="en-US" altLang="ko-KR" sz="1600" b="0" dirty="0" smtClean="0">
                <a:latin typeface="+mj-ea"/>
                <a:ea typeface="+mj-ea"/>
              </a:rPr>
              <a:t> </a:t>
            </a:r>
            <a:r>
              <a:rPr lang="en-US" altLang="ko-KR" sz="1600" b="0" dirty="0" smtClean="0">
                <a:latin typeface="+mj-ea"/>
                <a:ea typeface="+mj-ea"/>
              </a:rPr>
              <a:t>additional setting </a:t>
            </a:r>
            <a:r>
              <a:rPr lang="en-US" altLang="ko-KR" sz="1600" b="0" dirty="0" smtClean="0">
                <a:latin typeface="+mj-ea"/>
                <a:ea typeface="+mj-ea"/>
                <a:sym typeface="Wingdings" pitchFamily="2" charset="2"/>
              </a:rPr>
              <a:t></a:t>
            </a:r>
            <a:r>
              <a:rPr lang="en-US" altLang="ko-KR" sz="1600" b="0" dirty="0" smtClean="0">
                <a:latin typeface="+mj-ea"/>
                <a:ea typeface="+mj-ea"/>
              </a:rPr>
              <a:t> </a:t>
            </a:r>
            <a:r>
              <a:rPr lang="en-US" altLang="ko-KR" sz="1600" b="0" dirty="0" smtClean="0">
                <a:latin typeface="+mj-ea"/>
                <a:ea typeface="+mj-ea"/>
              </a:rPr>
              <a:t>Channel </a:t>
            </a:r>
            <a:r>
              <a:rPr lang="en-US" altLang="ko-KR" sz="1600" b="0" dirty="0" smtClean="0">
                <a:latin typeface="+mj-ea"/>
                <a:ea typeface="+mj-ea"/>
              </a:rPr>
              <a:t>compensation(input as</a:t>
            </a:r>
          </a:p>
          <a:p>
            <a:pPr>
              <a:buNone/>
            </a:pPr>
            <a:r>
              <a:rPr lang="en-US" altLang="ko-KR" sz="1600" b="0" dirty="0" smtClean="0">
                <a:latin typeface="+mj-ea"/>
                <a:ea typeface="+mj-ea"/>
              </a:rPr>
              <a:t>deviation </a:t>
            </a:r>
            <a:r>
              <a:rPr lang="en-US" altLang="ko-KR" sz="1600" b="0" dirty="0" smtClean="0">
                <a:latin typeface="+mj-ea"/>
                <a:ea typeface="+mj-ea"/>
              </a:rPr>
              <a:t>value</a:t>
            </a:r>
            <a:r>
              <a:rPr lang="en-US" altLang="ko-KR" sz="1600" b="0" dirty="0" smtClean="0">
                <a:latin typeface="+mj-ea"/>
                <a:ea typeface="+mj-ea"/>
              </a:rPr>
              <a:t>)</a:t>
            </a:r>
            <a:endParaRPr lang="en-US" altLang="ko-KR" sz="1600" b="0" dirty="0" smtClean="0"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136525"/>
            <a:ext cx="7887335" cy="524510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+mj-ea"/>
                <a:ea typeface="+mj-ea"/>
              </a:rPr>
              <a:t>3. </a:t>
            </a:r>
            <a:r>
              <a:rPr lang="en-US" altLang="ko-KR" sz="2400" dirty="0" smtClean="0">
                <a:latin typeface="+mj-ea"/>
                <a:ea typeface="+mj-ea"/>
              </a:rPr>
              <a:t>Counter/Timer</a:t>
            </a:r>
            <a:endParaRPr lang="ko-KR" altLang="en-US" sz="2400" dirty="0"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796925"/>
            <a:ext cx="7887335" cy="5380990"/>
          </a:xfrm>
        </p:spPr>
        <p:txBody>
          <a:bodyPr vert="horz" wrap="square" lIns="91440" tIns="45720" rIns="91440" bIns="45720" numCol="1" anchor="t">
            <a:normAutofit/>
          </a:bodyPr>
          <a:lstStyle/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2100" b="1" cap="none" dirty="0" smtClean="0">
                <a:latin typeface="맑은 고딕" charset="0"/>
                <a:ea typeface="맑은 고딕" charset="0"/>
              </a:rPr>
              <a:t>3-1 GE Series</a:t>
            </a:r>
            <a:endParaRPr lang="ko-KR" altLang="en-US" sz="2100" b="1" cap="none" dirty="0" smtClean="0"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1" cap="none" dirty="0" smtClean="0"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It counts missing or skipped.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cap="none" dirty="0" smtClean="0">
                <a:latin typeface="맑은 고딕" charset="0"/>
                <a:ea typeface="맑은 고딕" charset="0"/>
              </a:rPr>
              <a:t>Please check the pre-scale setting value and also check CPS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setting.</a:t>
            </a: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en-US" altLang="ko-KR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: I used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GX(the old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product) and replaced it with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GE Series,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but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it is not working.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Sometimes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it is set to NPN type and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that can not count normally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. Please </a:t>
            </a:r>
            <a:endParaRPr lang="en-US" altLang="ko-KR" sz="1600" b="0" dirty="0" smtClean="0"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latin typeface="맑은 고딕" charset="0"/>
                <a:ea typeface="맑은 고딕" charset="0"/>
              </a:rPr>
              <a:t>change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to PNP type and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check it again.</a:t>
            </a:r>
            <a:endParaRPr lang="ko-KR" altLang="en-US" sz="1600" b="0" cap="none" dirty="0" smtClean="0"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What is the 12V voltage output on the rear panel of the product?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cap="none" dirty="0" smtClean="0">
                <a:latin typeface="맑은 고딕" charset="0"/>
                <a:ea typeface="맑은 고딕" charset="0"/>
              </a:rPr>
              <a:t>It is v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oltage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for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counting in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PNP type. The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dip switch must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be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switched for changing PNP type</a:t>
            </a:r>
            <a:r>
              <a:rPr lang="ko-KR" altLang="en-US" sz="1600" b="0" dirty="0" smtClean="0">
                <a:latin typeface="맑은 고딕" charset="0"/>
                <a:ea typeface="맑은 고딕" charset="0"/>
              </a:rPr>
              <a:t>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from NPN type on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the side of the product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.</a:t>
            </a:r>
          </a:p>
          <a:p>
            <a:pPr>
              <a:spcBef>
                <a:spcPts val="800"/>
              </a:spcBef>
              <a:buNone/>
            </a:pPr>
            <a:endParaRPr lang="ko-KR" altLang="en-US" sz="1600" b="0" cap="none" dirty="0" smtClean="0"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What is CPS?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cap="none" dirty="0" smtClean="0">
                <a:latin typeface="맑은 고딕" charset="0"/>
                <a:ea typeface="맑은 고딕" charset="0"/>
              </a:rPr>
              <a:t>It is an a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bbreviation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for count per second, which is the value of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counting in 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one </a:t>
            </a:r>
            <a:endParaRPr lang="en-US" altLang="ko-KR" sz="1600" b="0" dirty="0" smtClean="0"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latin typeface="맑은 고딕" charset="0"/>
                <a:ea typeface="맑은 고딕" charset="0"/>
              </a:rPr>
              <a:t>second</a:t>
            </a:r>
            <a:r>
              <a:rPr lang="en-US" altLang="ko-KR" sz="1600" b="0" dirty="0" smtClean="0">
                <a:latin typeface="맑은 고딕" charset="0"/>
                <a:ea typeface="맑은 고딕" charset="0"/>
              </a:rPr>
              <a:t>.  </a:t>
            </a:r>
            <a:endParaRPr lang="ko-KR" altLang="en-US" sz="1600" b="0" cap="none" dirty="0" smtClean="0"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136525"/>
            <a:ext cx="7887335" cy="524510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+mj-ea"/>
                <a:ea typeface="+mj-ea"/>
              </a:rPr>
              <a:t>3. </a:t>
            </a:r>
            <a:r>
              <a:rPr lang="en-US" altLang="ko-KR" sz="2400" dirty="0" smtClean="0">
                <a:latin typeface="+mj-ea"/>
                <a:ea typeface="+mj-ea"/>
              </a:rPr>
              <a:t>Counter/Timer</a:t>
            </a:r>
            <a:endParaRPr lang="ko-KR" altLang="en-US" sz="2400" dirty="0"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796925"/>
            <a:ext cx="7887335" cy="5380990"/>
          </a:xfrm>
        </p:spPr>
        <p:txBody>
          <a:bodyPr vert="horz" wrap="square" lIns="91440" tIns="45720" rIns="91440" bIns="45720" numCol="1" anchor="t">
            <a:normAutofit lnSpcReduction="10000"/>
          </a:bodyPr>
          <a:lstStyle/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2100" b="1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3-1 GE Series</a:t>
            </a:r>
            <a:endParaRPr lang="ko-KR" altLang="en-US" sz="21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What is Batch output?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It is a function to count the number of outputs. When you want to count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how</a:t>
            </a: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many times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the output has been made, set the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target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value in the Batch setting 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value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.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OUT lamp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lights up and it is counted according to the OUT contact point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.</a:t>
            </a:r>
          </a:p>
          <a:p>
            <a:pPr>
              <a:spcBef>
                <a:spcPts val="800"/>
              </a:spcBef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How do I connect the encoder?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Please c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onnect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to CP1 (black), brown (12V), blue (0V) and CP2 (white) when 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only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two phases are connected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How do I pause the timer when using the timer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You can short the INHINIT terminal after checking the rear wiring diagram and terminal block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.</a:t>
            </a:r>
          </a:p>
          <a:p>
            <a:pPr>
              <a:spcBef>
                <a:spcPts val="800"/>
              </a:spcBef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Can I reset the counter automatically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in permanence? 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When O-MD is set to C, it repeats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reset automatically.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136525"/>
            <a:ext cx="7887335" cy="524510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3. </a:t>
            </a:r>
            <a:r>
              <a:rPr lang="en-US" altLang="ko-K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Counter/Timer</a:t>
            </a:r>
            <a:endParaRPr lang="ko-KR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796925"/>
            <a:ext cx="7887335" cy="5380990"/>
          </a:xfrm>
        </p:spPr>
        <p:txBody>
          <a:bodyPr vert="horz" wrap="square" lIns="91440" tIns="45720" rIns="91440" bIns="45720" numCol="1" anchor="t">
            <a:normAutofit/>
          </a:bodyPr>
          <a:lstStyle/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2100" b="1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3-1 GE Series</a:t>
            </a:r>
            <a:endParaRPr lang="ko-KR" altLang="en-US" sz="21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Does it prevent to loose the counting number when blackout?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The power failure memory function can be set. POWR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  <a:sym typeface="Wingdings" pitchFamily="2" charset="2"/>
              </a:rPr>
              <a:t>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 SAVE</a:t>
            </a:r>
          </a:p>
          <a:p>
            <a:pPr>
              <a:spcBef>
                <a:spcPts val="800"/>
              </a:spcBef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I’m using 2 dual display model but I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want</a:t>
            </a:r>
            <a:r>
              <a:rPr lang="ko-KR" altLang="en-US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to use only 1 display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.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 It is not possible to use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only 1 display arbitrarily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. If you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make same setting of </a:t>
            </a: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counting on the both displays,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you can use it like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only 1 display, it is same </a:t>
            </a: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displaying.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136525"/>
            <a:ext cx="7887335" cy="524510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+mj-ea"/>
                <a:ea typeface="+mj-ea"/>
              </a:rPr>
              <a:t>4. </a:t>
            </a:r>
            <a:r>
              <a:rPr lang="en-US" altLang="ko-KR" sz="2400" dirty="0" smtClean="0">
                <a:latin typeface="+mj-ea"/>
                <a:ea typeface="+mj-ea"/>
              </a:rPr>
              <a:t>Panel Meter</a:t>
            </a:r>
            <a:endParaRPr lang="ko-KR" altLang="en-US" sz="2400" dirty="0"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796925"/>
            <a:ext cx="7887335" cy="5380990"/>
          </a:xfrm>
        </p:spPr>
        <p:txBody>
          <a:bodyPr vert="horz" wrap="square" lIns="91440" tIns="45720" rIns="91440" bIns="45720" numCol="1" anchor="t">
            <a:normAutofit lnSpcReduction="10000"/>
          </a:bodyPr>
          <a:lstStyle/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2100" b="1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4-1 MP3 Series</a:t>
            </a:r>
            <a:endParaRPr lang="ko-KR" altLang="en-US" sz="21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Is it possible to communicate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? 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There is a type that can communicate according to product type name 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configuration. Please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refer to the model name configuration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What is the difference between the A and B of the front division in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the product</a:t>
            </a: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suffix code?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 A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type is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 front acrylic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structure(a larger display)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and B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type is a front soft </a:t>
            </a: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sticker(a small display). A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type is recommended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.</a:t>
            </a:r>
          </a:p>
          <a:p>
            <a:pPr>
              <a:spcBef>
                <a:spcPts val="800"/>
              </a:spcBef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What does RMS mean??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That is an abbreviation of Root 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Mean Square 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value.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What is the comparison output mode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When the value is smaller, equal, or higher than the displayed value, the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output </a:t>
            </a: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Can be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received (depending on the setting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). It’s like a kind of alarm function.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136525"/>
            <a:ext cx="7887335" cy="524510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+mj-ea"/>
                <a:ea typeface="+mj-ea"/>
              </a:rPr>
              <a:t>5. </a:t>
            </a:r>
            <a:r>
              <a:rPr lang="en-US" altLang="ko-KR" sz="2400" dirty="0" smtClean="0">
                <a:latin typeface="+mj-ea"/>
                <a:ea typeface="+mj-ea"/>
              </a:rPr>
              <a:t>TPR(</a:t>
            </a:r>
            <a:r>
              <a:rPr lang="en-US" altLang="ko-KR" sz="2400" dirty="0" err="1" smtClean="0">
                <a:latin typeface="+mj-ea"/>
                <a:ea typeface="+mj-ea"/>
              </a:rPr>
              <a:t>Thyristor</a:t>
            </a:r>
            <a:r>
              <a:rPr lang="en-US" altLang="ko-KR" sz="2400" dirty="0" smtClean="0">
                <a:latin typeface="+mj-ea"/>
                <a:ea typeface="+mj-ea"/>
              </a:rPr>
              <a:t> Power Regulator)</a:t>
            </a:r>
            <a:endParaRPr lang="ko-KR" altLang="en-US" sz="2400" dirty="0"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796925"/>
            <a:ext cx="7887335" cy="5380990"/>
          </a:xfrm>
        </p:spPr>
        <p:txBody>
          <a:bodyPr vert="horz" wrap="square" lIns="91440" tIns="45720" rIns="91440" bIns="45720" numCol="1" anchor="t">
            <a:normAutofit/>
          </a:bodyPr>
          <a:lstStyle/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2100" b="1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5-1 TPR</a:t>
            </a:r>
            <a:endParaRPr lang="ko-KR" altLang="en-US" sz="21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The maximum voltage is output even when the load is not connected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.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When no load is connected or a load with 0.5A or 1A capacity is connected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for</a:t>
            </a: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each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model, it is recognized as no-load and a free voltage that does not include 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current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is output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. </a:t>
            </a:r>
          </a:p>
          <a:p>
            <a:pPr>
              <a:spcBef>
                <a:spcPts val="800"/>
              </a:spcBef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How do I check if the fuse is working properly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Turn off the power and check both ends of the fuse with a resistance tester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. 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If 0 Ω (short) appears at check, the fuse is normal. If MΩ (infinity) appears,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the </a:t>
            </a: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fuse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is damaged. If the fuse is damaged, purchase it and replace it.</a:t>
            </a: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Why is the fuse broken?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You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have to first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check whether it is in use or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broken in a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new product.</a:t>
            </a: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Please check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the insulation resistance of the resistance load after checking the 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load. It is likely that the inductance is the inrush current.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>
            <a:off x="610235" y="136525"/>
            <a:ext cx="7887335" cy="524510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l" defTabSz="6858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1" cap="none" dirty="0" smtClean="0">
                <a:latin typeface="맑은 고딕" charset="0"/>
                <a:ea typeface="맑은 고딕" charset="0"/>
              </a:rPr>
              <a:t>5. </a:t>
            </a:r>
            <a:r>
              <a:rPr lang="en-US" altLang="ko-KR" sz="2400" b="1" cap="none" dirty="0" smtClean="0">
                <a:latin typeface="맑은 고딕" charset="0"/>
                <a:ea typeface="맑은 고딕" charset="0"/>
              </a:rPr>
              <a:t>TPR(</a:t>
            </a:r>
            <a:r>
              <a:rPr lang="en-US" altLang="ko-KR" sz="2400" b="1" cap="none" dirty="0" err="1" smtClean="0">
                <a:latin typeface="맑은 고딕" charset="0"/>
                <a:ea typeface="맑은 고딕" charset="0"/>
              </a:rPr>
              <a:t>Thyristor</a:t>
            </a:r>
            <a:r>
              <a:rPr lang="en-US" altLang="ko-KR" sz="2400" b="1" cap="none" dirty="0" smtClean="0">
                <a:latin typeface="맑은 고딕" charset="0"/>
                <a:ea typeface="맑은 고딕" charset="0"/>
              </a:rPr>
              <a:t> Power Regulator)</a:t>
            </a:r>
            <a:endParaRPr lang="ko-KR" altLang="en-US" sz="2400" b="1" cap="none" dirty="0" smtClean="0">
              <a:latin typeface="맑은 고딕" charset="0"/>
              <a:ea typeface="맑은 고딕" charset="0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796925"/>
            <a:ext cx="7887335" cy="5380990"/>
          </a:xfrm>
        </p:spPr>
        <p:txBody>
          <a:bodyPr vert="horz" wrap="square" lIns="91440" tIns="45720" rIns="91440" bIns="45720" numCol="1" anchor="t">
            <a:normAutofit fontScale="92500" lnSpcReduction="20000"/>
          </a:bodyPr>
          <a:lstStyle/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2100" b="1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5-1 TPR</a:t>
            </a:r>
            <a:endParaRPr lang="ko-KR" altLang="en-US" sz="21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The fuse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is broken and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I want to replace it with a new one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.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Please c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heck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the model name of the TPR or the fuse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capacity(A) and then use the</a:t>
            </a: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new fuse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according to the capacity. The name of the fuse when purchasing is 'fast fuse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'.</a:t>
            </a:r>
          </a:p>
          <a:p>
            <a:pPr>
              <a:spcBef>
                <a:spcPts val="800"/>
              </a:spcBef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How many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TPR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can I connect to the temperature controller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B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y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checking the load resistance of the thermostat, it is possible to connect the TPR 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impedance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in series within the allowable range. 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(</a:t>
            </a:r>
            <a:r>
              <a:rPr lang="en-US" altLang="ko-KR" sz="1600" b="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ex_load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 resistor of 600Ω for temperature controller, 100Ω for TPR impedance 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100Ω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* 6 = 600Ω. If the TPR impedance matches the load resistance, there is no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spare</a:t>
            </a: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capacity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, so if you have enough space, you can use up to 5 units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.)</a:t>
            </a:r>
          </a:p>
          <a:p>
            <a:pPr>
              <a:spcBef>
                <a:spcPts val="800"/>
              </a:spcBef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What is the inductance load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That is something occurring inrush current, like a motor, inverter, coil load, and so on.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What does it mean when the TPR's PWR lamp is blurry or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flashing?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This occurs when the primary voltage is intermittent or less than the recommended 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v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oltage.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136525"/>
            <a:ext cx="7887335" cy="524510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5. </a:t>
            </a:r>
            <a:r>
              <a:rPr lang="en-US" altLang="ko-K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TPR(</a:t>
            </a:r>
            <a:r>
              <a:rPr lang="en-US" altLang="ko-KR" sz="2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Thyristor</a:t>
            </a:r>
            <a:r>
              <a:rPr lang="en-US" altLang="ko-K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 Power Regulator)</a:t>
            </a:r>
            <a:endParaRPr lang="ko-KR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796925"/>
            <a:ext cx="7887335" cy="5380990"/>
          </a:xfrm>
        </p:spPr>
        <p:txBody>
          <a:bodyPr vert="horz" wrap="square" lIns="91440" tIns="45720" rIns="91440" bIns="45720" numCol="1" anchor="t">
            <a:normAutofit/>
          </a:bodyPr>
          <a:lstStyle/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2100" b="1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5-1 TPR</a:t>
            </a:r>
            <a:endParaRPr lang="ko-KR" altLang="en-US" sz="21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Is it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ok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to install the TPR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horizontally(lying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down)?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It is possible to install TPR without overheating during operation.</a:t>
            </a: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(The internal temperature is recommended to be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under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80 degrees. Refer to 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'Operating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Temperature' in the operating instructions for each model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)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Contents</a:t>
            </a:r>
            <a:endParaRPr lang="ko-KR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altLang="ko-K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Temperature Controller</a:t>
            </a: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 marL="885825" lvl="1" indent="-457200">
              <a:buNone/>
            </a:pPr>
            <a:r>
              <a:rPr lang="en-US" altLang="ko-KR" sz="1600" dirty="0" smtClean="0">
                <a:solidFill>
                  <a:srgbClr val="FF0000"/>
                </a:solidFill>
                <a:latin typeface="+mj-ea"/>
                <a:ea typeface="+mj-ea"/>
              </a:rPr>
              <a:t>1-1 </a:t>
            </a:r>
            <a:r>
              <a:rPr lang="en-US" altLang="ko-KR" sz="1600" dirty="0" smtClean="0">
                <a:solidFill>
                  <a:srgbClr val="FF0000"/>
                </a:solidFill>
                <a:latin typeface="+mj-ea"/>
                <a:ea typeface="+mj-ea"/>
              </a:rPr>
              <a:t>AX Series</a:t>
            </a:r>
          </a:p>
          <a:p>
            <a:pPr marL="885825" lvl="1" indent="-457200">
              <a:buNone/>
            </a:pPr>
            <a:r>
              <a:rPr lang="en-US" altLang="ko-KR" sz="1600" dirty="0" smtClean="0">
                <a:solidFill>
                  <a:srgbClr val="FF0000"/>
                </a:solidFill>
                <a:latin typeface="+mj-ea"/>
                <a:ea typeface="+mj-ea"/>
              </a:rPr>
              <a:t>1-2 </a:t>
            </a:r>
            <a:r>
              <a:rPr lang="en-US" altLang="ko-KR" sz="1600" dirty="0" smtClean="0">
                <a:solidFill>
                  <a:srgbClr val="FF0000"/>
                </a:solidFill>
                <a:latin typeface="+mj-ea"/>
                <a:ea typeface="+mj-ea"/>
              </a:rPr>
              <a:t>HX Series</a:t>
            </a:r>
          </a:p>
          <a:p>
            <a:pPr marL="885825" lvl="1" indent="-457200">
              <a:buNone/>
            </a:pPr>
            <a:r>
              <a:rPr lang="en-US" altLang="ko-KR" sz="1600" dirty="0" smtClean="0">
                <a:solidFill>
                  <a:srgbClr val="FF0000"/>
                </a:solidFill>
                <a:latin typeface="+mj-ea"/>
                <a:ea typeface="+mj-ea"/>
              </a:rPr>
              <a:t>1-3 </a:t>
            </a:r>
            <a:r>
              <a:rPr lang="en-US" altLang="ko-KR" sz="1600" dirty="0" smtClean="0">
                <a:solidFill>
                  <a:srgbClr val="FF0000"/>
                </a:solidFill>
                <a:latin typeface="+mj-ea"/>
                <a:ea typeface="+mj-ea"/>
              </a:rPr>
              <a:t>ML Series</a:t>
            </a:r>
          </a:p>
          <a:p>
            <a:pPr marL="885825" lvl="1" indent="-457200">
              <a:buFont typeface="+mj-lt"/>
              <a:buAutoNum type="arabicPeriod"/>
            </a:pP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ko-K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Graphic Record</a:t>
            </a: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 marL="885825" lvl="1" indent="-457200">
              <a:buNone/>
            </a:pPr>
            <a:r>
              <a:rPr lang="en-US" altLang="ko-KR" sz="1600" dirty="0" smtClean="0">
                <a:solidFill>
                  <a:srgbClr val="FF0000"/>
                </a:solidFill>
                <a:latin typeface="+mj-ea"/>
                <a:ea typeface="+mj-ea"/>
              </a:rPr>
              <a:t>2-1 </a:t>
            </a:r>
            <a:r>
              <a:rPr lang="en-US" altLang="ko-KR" sz="1600" dirty="0" smtClean="0">
                <a:solidFill>
                  <a:srgbClr val="FF0000"/>
                </a:solidFill>
                <a:latin typeface="+mj-ea"/>
                <a:ea typeface="+mj-ea"/>
              </a:rPr>
              <a:t>GR200</a:t>
            </a:r>
          </a:p>
          <a:p>
            <a:pPr marL="885825" lvl="1" indent="-457200">
              <a:buFont typeface="+mj-lt"/>
              <a:buAutoNum type="arabicPeriod"/>
            </a:pP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ko-K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Counter/Timer</a:t>
            </a: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 marL="885825" lvl="1" indent="-457200">
              <a:buNone/>
            </a:pPr>
            <a:r>
              <a:rPr lang="en-US" altLang="ko-KR" sz="1600" dirty="0" smtClean="0">
                <a:solidFill>
                  <a:srgbClr val="FF0000"/>
                </a:solidFill>
                <a:latin typeface="+mj-ea"/>
                <a:ea typeface="+mj-ea"/>
              </a:rPr>
              <a:t>3-1 </a:t>
            </a:r>
            <a:r>
              <a:rPr lang="en-US" altLang="ko-KR" sz="1600" dirty="0" smtClean="0">
                <a:solidFill>
                  <a:srgbClr val="FF0000"/>
                </a:solidFill>
                <a:latin typeface="+mj-ea"/>
                <a:ea typeface="+mj-ea"/>
              </a:rPr>
              <a:t>GE Series</a:t>
            </a:r>
          </a:p>
          <a:p>
            <a:pPr marL="885825" lvl="1" indent="-457200">
              <a:buFont typeface="+mj-lt"/>
              <a:buAutoNum type="arabicPeriod"/>
            </a:pP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ko-K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Panel Meter</a:t>
            </a: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 marL="885825" lvl="1" indent="-457200">
              <a:buNone/>
            </a:pPr>
            <a:r>
              <a:rPr lang="en-US" altLang="ko-KR" sz="1600" dirty="0" smtClean="0">
                <a:solidFill>
                  <a:srgbClr val="FF0000"/>
                </a:solidFill>
                <a:latin typeface="+mj-ea"/>
                <a:ea typeface="+mj-ea"/>
              </a:rPr>
              <a:t>4-1 </a:t>
            </a:r>
            <a:r>
              <a:rPr lang="en-US" altLang="ko-KR" sz="1600" dirty="0" smtClean="0">
                <a:solidFill>
                  <a:srgbClr val="FF0000"/>
                </a:solidFill>
                <a:latin typeface="+mj-ea"/>
                <a:ea typeface="+mj-ea"/>
              </a:rPr>
              <a:t>MP3 Series</a:t>
            </a:r>
          </a:p>
          <a:p>
            <a:pPr marL="885825" lvl="1" indent="-457200">
              <a:buFont typeface="+mj-lt"/>
              <a:buAutoNum type="arabicPeriod"/>
            </a:pP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ko-K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TPR(</a:t>
            </a:r>
            <a:r>
              <a:rPr lang="en-US" altLang="ko-KR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Thyristor</a:t>
            </a:r>
            <a:r>
              <a:rPr lang="en-US" altLang="ko-K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 Power regulator)</a:t>
            </a: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 marL="457200" indent="-457200">
              <a:buFont typeface="+mj-lt"/>
              <a:buAutoNum type="arabicPeriod"/>
            </a:pP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ko-K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HSR(Solid State Relay)</a:t>
            </a: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  <a:p>
            <a:pPr marL="457200" indent="-457200">
              <a:buFont typeface="+mj-lt"/>
              <a:buAutoNum type="arabicPeriod"/>
            </a:pPr>
            <a:endParaRPr lang="ko-KR" altLang="en-US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136525"/>
            <a:ext cx="7887335" cy="524510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+mj-ea"/>
                <a:ea typeface="+mj-ea"/>
              </a:rPr>
              <a:t>6. </a:t>
            </a:r>
            <a:r>
              <a:rPr lang="en-US" altLang="ko-KR" sz="2400" dirty="0" smtClean="0">
                <a:latin typeface="+mj-ea"/>
                <a:ea typeface="+mj-ea"/>
              </a:rPr>
              <a:t>SSR(Solid State Relay)</a:t>
            </a:r>
            <a:endParaRPr lang="ko-KR" altLang="en-US" sz="2400" dirty="0"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796925"/>
            <a:ext cx="7887335" cy="5380990"/>
          </a:xfrm>
        </p:spPr>
        <p:txBody>
          <a:bodyPr vert="horz" wrap="square" lIns="91440" tIns="45720" rIns="91440" bIns="45720" numCol="1" anchor="t">
            <a:normAutofit lnSpcReduction="10000"/>
          </a:bodyPr>
          <a:lstStyle/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2100" b="1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6-1 SSR</a:t>
            </a:r>
            <a:endParaRPr lang="ko-KR" altLang="en-US" sz="21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171450" indent="-17145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The maximum voltage is output even when the load is not connected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.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When no load is connected or a load with 0.5A or 1A capacity is connected for 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each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model, it is recognized as no-load and a free voltage that does not include 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current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is output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.</a:t>
            </a:r>
          </a:p>
          <a:p>
            <a:pPr>
              <a:spcBef>
                <a:spcPts val="800"/>
              </a:spcBef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Overheating occurs in HSR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.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In a place where the HSR is installed in an enclosed space or in a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non-</a:t>
            </a: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ventilated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structure, heat is generated by the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over current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of the product.</a:t>
            </a: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Heat shielding grease + presence of heat sink, tightness of bolt (tightening tight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),</a:t>
            </a: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temperature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inside panel should be kept below 60 ℃.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The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heat management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is</a:t>
            </a: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very important product, measures against overheating are necessary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.</a:t>
            </a:r>
          </a:p>
          <a:p>
            <a:pPr>
              <a:spcBef>
                <a:spcPts val="800"/>
              </a:spcBef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Do I have to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paste heat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grease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To optimize the use of the heat sink, it is recommended to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paste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grease 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because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heat conduction is good.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latin typeface="+mj-ea"/>
                <a:ea typeface="+mj-ea"/>
              </a:rPr>
              <a:t>1. </a:t>
            </a:r>
            <a:r>
              <a:rPr lang="en-US" altLang="ko-KR" sz="2400" dirty="0" smtClean="0">
                <a:latin typeface="+mj-ea"/>
                <a:ea typeface="+mj-ea"/>
              </a:rPr>
              <a:t>Temperature Controller</a:t>
            </a:r>
            <a:endParaRPr lang="ko-KR" altLang="en-US" sz="2400" dirty="0"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altLang="ko-KR" dirty="0" smtClean="0">
                <a:latin typeface="맑은 고딕" pitchFamily="50" charset="-127"/>
                <a:ea typeface="맑은 고딕" pitchFamily="50" charset="-127"/>
              </a:rPr>
              <a:t>1-1 AX Series</a:t>
            </a:r>
          </a:p>
          <a:p>
            <a:pPr marL="457200" indent="-457200">
              <a:buFont typeface="+mj-lt"/>
              <a:buAutoNum type="arabicPeriod"/>
            </a:pPr>
            <a:endParaRPr lang="en-US" altLang="ko-KR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What is the error code,            ?</a:t>
            </a:r>
            <a:endParaRPr lang="en-US" altLang="ko-KR" sz="1600" b="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latin typeface="맑은 고딕" pitchFamily="50" charset="-127"/>
                <a:ea typeface="맑은 고딕" pitchFamily="50" charset="-127"/>
              </a:rPr>
              <a:t>A: </a:t>
            </a:r>
            <a:r>
              <a:rPr lang="en-US" altLang="ko-KR" sz="1600" b="0" dirty="0" smtClean="0">
                <a:latin typeface="맑은 고딕" pitchFamily="50" charset="-127"/>
                <a:ea typeface="맑은 고딕" pitchFamily="50" charset="-127"/>
              </a:rPr>
              <a:t>It is an error occurring at the setting, input or sensor.</a:t>
            </a:r>
            <a:endParaRPr lang="en-US" altLang="ko-KR" sz="1600" b="0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endParaRPr lang="en-US" altLang="ko-KR" sz="1600" b="0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What is the Error code,                      ?</a:t>
            </a:r>
            <a:endParaRPr lang="en-US" altLang="ko-KR" sz="1600" b="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latin typeface="맑은 고딕" pitchFamily="50" charset="-127"/>
                <a:ea typeface="맑은 고딕" pitchFamily="50" charset="-127"/>
              </a:rPr>
              <a:t>A: </a:t>
            </a:r>
            <a:r>
              <a:rPr lang="en-US" altLang="ko-KR" sz="1600" b="0" dirty="0" smtClean="0">
                <a:latin typeface="맑은 고딕" pitchFamily="50" charset="-127"/>
                <a:ea typeface="맑은 고딕" pitchFamily="50" charset="-127"/>
              </a:rPr>
              <a:t>It is an error occurring at </a:t>
            </a:r>
            <a:r>
              <a:rPr lang="en-US" altLang="ko-KR" sz="1600" b="0" dirty="0" smtClean="0">
                <a:latin typeface="맑은 고딕" pitchFamily="50" charset="-127"/>
                <a:ea typeface="맑은 고딕" pitchFamily="50" charset="-127"/>
              </a:rPr>
              <a:t>the sensor type or sensing value.</a:t>
            </a:r>
            <a:endParaRPr lang="en-US" altLang="ko-KR" sz="1600" b="0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endParaRPr lang="en-US" altLang="ko-KR" sz="1600" b="0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What is the hunting and what it the troubleshooting?</a:t>
            </a:r>
            <a:endParaRPr lang="en-US" altLang="ko-KR" sz="1600" b="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1600" b="0" dirty="0" smtClean="0">
                <a:latin typeface="맑은 고딕" pitchFamily="50" charset="-127"/>
                <a:ea typeface="맑은 고딕" pitchFamily="50" charset="-127"/>
              </a:rPr>
              <a:t>: Hunting: The control amount does not stop by oscillating up and down the </a:t>
            </a:r>
          </a:p>
          <a:p>
            <a:pPr marL="457200" indent="-457200">
              <a:buNone/>
            </a:pPr>
            <a:r>
              <a:rPr lang="en-US" altLang="ko-KR" sz="1600" b="0" dirty="0" smtClean="0">
                <a:latin typeface="맑은 고딕" pitchFamily="50" charset="-127"/>
                <a:ea typeface="맑은 고딕" pitchFamily="50" charset="-127"/>
              </a:rPr>
              <a:t>target value.</a:t>
            </a:r>
          </a:p>
          <a:p>
            <a:pPr marL="457200" indent="-457200">
              <a:buNone/>
            </a:pPr>
            <a:r>
              <a:rPr lang="en-US" altLang="ko-KR" sz="1600" b="0" dirty="0" smtClean="0">
                <a:latin typeface="맑은 고딕" pitchFamily="50" charset="-127"/>
                <a:ea typeface="맑은 고딕" pitchFamily="50" charset="-127"/>
              </a:rPr>
              <a:t>A: Please reset PID setting value or do Auto-tuning.</a:t>
            </a:r>
          </a:p>
          <a:p>
            <a:pPr marL="457200" indent="-457200">
              <a:buNone/>
            </a:pPr>
            <a:endParaRPr lang="en-US" altLang="ko-KR" sz="1600" b="0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Q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How to adjust the time to raise the temperature with the set point?</a:t>
            </a:r>
            <a:endParaRPr lang="en-US" altLang="ko-KR" sz="1600" b="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latin typeface="맑은 고딕" pitchFamily="50" charset="-127"/>
                <a:ea typeface="맑은 고딕" pitchFamily="50" charset="-127"/>
              </a:rPr>
              <a:t>A: </a:t>
            </a:r>
            <a:r>
              <a:rPr lang="en-US" altLang="ko-KR" sz="1600" b="0" dirty="0" smtClean="0">
                <a:latin typeface="맑은 고딕" pitchFamily="50" charset="-127"/>
                <a:ea typeface="맑은 고딕" pitchFamily="50" charset="-127"/>
              </a:rPr>
              <a:t>Please set the P value in PID.</a:t>
            </a:r>
            <a:endParaRPr lang="en-US" altLang="ko-KR" sz="1600" b="0" dirty="0" smtClean="0"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endParaRPr lang="en-US" altLang="ko-KR" sz="1600" b="0" dirty="0" smtClean="0"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4" name="그림 3" descr="b.o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3848" y="1574898"/>
            <a:ext cx="727772" cy="292870"/>
          </a:xfrm>
          <a:prstGeom prst="rect">
            <a:avLst/>
          </a:prstGeom>
        </p:spPr>
      </p:pic>
      <p:pic>
        <p:nvPicPr>
          <p:cNvPr id="5" name="그림 4" descr="ov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79732" y="2562765"/>
            <a:ext cx="714240" cy="288000"/>
          </a:xfrm>
          <a:prstGeom prst="rect">
            <a:avLst/>
          </a:prstGeom>
        </p:spPr>
      </p:pic>
      <p:pic>
        <p:nvPicPr>
          <p:cNvPr id="6" name="그림 5" descr="-ovr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29768" y="2564936"/>
            <a:ext cx="714240" cy="28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 txBox="1">
            <a:spLocks noGrp="1"/>
          </p:cNvSpPr>
          <p:nvPr>
            <p:ph type="title"/>
          </p:nvPr>
        </p:nvSpPr>
        <p:spPr>
          <a:xfrm>
            <a:off x="628015" y="136525"/>
            <a:ext cx="7887335" cy="524510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normAutofit/>
          </a:bodyPr>
          <a:lstStyle/>
          <a:p>
            <a:pPr marL="0" indent="0" algn="l" defTabSz="685800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Tx/>
              <a:buNone/>
            </a:pPr>
            <a:r>
              <a:rPr lang="en-US" altLang="ko-KR" sz="2400" b="1" cap="none" dirty="0" smtClean="0">
                <a:latin typeface="+mj-ea"/>
                <a:ea typeface="+mj-ea"/>
              </a:rPr>
              <a:t>1. </a:t>
            </a:r>
            <a:r>
              <a:rPr lang="en-US" altLang="ko-KR" sz="2400" b="1" cap="none" dirty="0" smtClean="0">
                <a:latin typeface="+mj-ea"/>
                <a:ea typeface="+mj-ea"/>
              </a:rPr>
              <a:t>Temperature Controller</a:t>
            </a:r>
            <a:endParaRPr lang="ko-KR" altLang="en-US" sz="2400" b="1" cap="none" dirty="0" smtClean="0"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796925"/>
            <a:ext cx="7887335" cy="5380990"/>
          </a:xfrm>
        </p:spPr>
        <p:txBody>
          <a:bodyPr vert="horz" wrap="square" lIns="91440" tIns="45720" rIns="91440" bIns="45720" numCol="1" anchor="t">
            <a:normAutofit/>
          </a:bodyPr>
          <a:lstStyle/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2100" b="1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1-1 AX Series</a:t>
            </a:r>
            <a:endParaRPr lang="ko-KR" altLang="en-US" sz="21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21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Is there a function of retransmission in AX Series?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AX Series 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doesn’t have the function of retransmission.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The model name is 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AX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Arial Unicode MS" charset="0"/>
                <a:ea typeface="Arial Unicode MS" charset="0"/>
              </a:rPr>
              <a:t>☐-3A 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Arial Unicode MS" charset="0"/>
                <a:ea typeface="Arial Unicode MS" charset="0"/>
              </a:rPr>
              <a:t>or 4A. Is there any way to set up </a:t>
            </a:r>
            <a:r>
              <a:rPr lang="en-US" altLang="ko-KR" sz="1600" b="0" dirty="0" smtClean="0">
                <a:solidFill>
                  <a:srgbClr val="FF0000"/>
                </a:solidFill>
                <a:latin typeface="Arial Unicode MS" charset="0"/>
                <a:ea typeface="Arial Unicode MS" charset="0"/>
              </a:rPr>
              <a:t>relay control output?</a:t>
            </a:r>
            <a:endParaRPr lang="ko-KR" altLang="en-US" sz="1600" b="0" cap="none" dirty="0" smtClean="0">
              <a:solidFill>
                <a:srgbClr val="FF0000"/>
              </a:solidFill>
              <a:latin typeface="Arial Unicode MS" charset="0"/>
              <a:ea typeface="Arial Unicode MS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These products have only 4-20mA transmission control output and relay</a:t>
            </a: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(contact 1 or 2) output for Alarm. However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Unicode MS" charset="0"/>
                <a:ea typeface="Arial Unicode MS" charset="0"/>
              </a:rPr>
              <a:t>, relay contacts are used for only alarm. 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Arial Unicode MS" charset="0"/>
              <a:ea typeface="Arial Unicode MS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How to set AT(Auto 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Tuning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)?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Auto Tunin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g starts with press the keys 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“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MODE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” + 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“^” 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simultaneously for a while.</a:t>
            </a: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AT lamp flashes during Auto Tuning.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When does AT(Auto 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Tuning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) finish?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The PV will rise and fall three times to SV with the normal condition and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AT </a:t>
            </a: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finishes after this cycle.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136525"/>
            <a:ext cx="7887335" cy="524510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1. </a:t>
            </a:r>
            <a:r>
              <a:rPr lang="en-US" altLang="ko-K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Temperature Controller</a:t>
            </a:r>
            <a:endParaRPr lang="ko-KR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796925"/>
            <a:ext cx="7887335" cy="5380990"/>
          </a:xfrm>
        </p:spPr>
        <p:txBody>
          <a:bodyPr vert="horz" wrap="square" lIns="91440" tIns="45720" rIns="91440" bIns="45720" numCol="1" anchor="t">
            <a:normAutofit/>
          </a:bodyPr>
          <a:lstStyle/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2100" b="1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1-1 AX Series</a:t>
            </a:r>
            <a:endParaRPr lang="ko-KR" altLang="en-US" sz="21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21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What is the standby mode in the alarm?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: An alarm occurs when the PV enters the alarm zone after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one cycle that PV</a:t>
            </a: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reaches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SV.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What is the difference between absolute alarm and deviation alarm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Absolute alarm is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to set based on temperature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value, and deviation alarm is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to </a:t>
            </a: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set based on deviation value.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Does the AX Series also communicate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AX Series </a:t>
            </a:r>
            <a:r>
              <a:rPr lang="en-US" altLang="ko-KR" sz="1600" b="0" cap="none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dosen’t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 have a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communication function. NX and HX Series are </a:t>
            </a: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available with the function of communication.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 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136525"/>
            <a:ext cx="7887335" cy="524510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+mj-ea"/>
                <a:ea typeface="+mj-ea"/>
              </a:rPr>
              <a:t>1. </a:t>
            </a:r>
            <a:r>
              <a:rPr lang="en-US" altLang="ko-KR" sz="2400" dirty="0" smtClean="0">
                <a:latin typeface="+mj-ea"/>
                <a:ea typeface="+mj-ea"/>
              </a:rPr>
              <a:t>Temperature Controller</a:t>
            </a:r>
            <a:endParaRPr lang="ko-KR" altLang="en-US" sz="2400" dirty="0"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796925"/>
            <a:ext cx="7887335" cy="5380990"/>
          </a:xfrm>
        </p:spPr>
        <p:txBody>
          <a:bodyPr vert="horz" wrap="square" lIns="91440" tIns="45720" rIns="91440" bIns="45720" numCol="1" anchor="t">
            <a:normAutofit/>
          </a:bodyPr>
          <a:lstStyle/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2100" b="1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1-2 HX Series</a:t>
            </a:r>
            <a:endParaRPr lang="ko-KR" altLang="en-US" sz="21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 startAt="2"/>
            </a:pPr>
            <a:endParaRPr lang="ko-KR" altLang="en-US" sz="21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How to reset the parameter?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When you change the input method, the product settings are automatically 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initialized.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When p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ress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SET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shortly (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normal type: o. ***) and (heating / cooling type: H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***</a:t>
            </a: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/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C.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***). What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does it mean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?</a:t>
            </a: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 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It means control output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in %.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I want to control the output through the pressure sensor.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If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HX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Series can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accept the sensor of the pressure(input), output control is </a:t>
            </a: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available.</a:t>
            </a:r>
          </a:p>
          <a:p>
            <a:pPr marL="457200" indent="-457200">
              <a:spcBef>
                <a:spcPts val="800"/>
              </a:spcBef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Is it possible to manually control the amount of output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The new model can be manually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controlled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but older model is not available. 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136525"/>
            <a:ext cx="7887335" cy="524510"/>
          </a:xfrm>
        </p:spPr>
        <p:txBody>
          <a:bodyPr>
            <a:normAutofit/>
          </a:bodyPr>
          <a:lstStyle/>
          <a:p>
            <a:r>
              <a:rPr lang="en-US" altLang="ko-KR" sz="2400" dirty="0" smtClean="0">
                <a:latin typeface="+mj-ea"/>
                <a:ea typeface="+mj-ea"/>
              </a:rPr>
              <a:t>1. </a:t>
            </a:r>
            <a:r>
              <a:rPr lang="en-US" altLang="ko-KR" sz="2400" dirty="0" smtClean="0">
                <a:latin typeface="+mj-ea"/>
                <a:ea typeface="+mj-ea"/>
              </a:rPr>
              <a:t>Temperature Controller</a:t>
            </a:r>
            <a:endParaRPr lang="ko-KR" altLang="en-US" sz="2400" dirty="0">
              <a:latin typeface="+mj-ea"/>
              <a:ea typeface="+mj-ea"/>
            </a:endParaRPr>
          </a:p>
        </p:txBody>
      </p:sp>
      <p:sp>
        <p:nvSpPr>
          <p:cNvPr id="3" name="내용 개체 틀 2"/>
          <p:cNvSpPr txBox="1">
            <a:spLocks noGrp="1"/>
          </p:cNvSpPr>
          <p:nvPr>
            <p:ph idx="1"/>
          </p:nvPr>
        </p:nvSpPr>
        <p:spPr>
          <a:xfrm>
            <a:off x="628650" y="796925"/>
            <a:ext cx="7887335" cy="5380990"/>
          </a:xfrm>
          <a:prstGeom prst="rect">
            <a:avLst/>
          </a:prstGeom>
        </p:spPr>
        <p:txBody>
          <a:bodyPr vert="horz" wrap="square" lIns="91440" tIns="45720" rIns="91440" bIns="45720" numCol="1" anchor="t">
            <a:normAutofit/>
          </a:bodyPr>
          <a:lstStyle/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2100" b="1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1-2 HX Series</a:t>
            </a:r>
            <a:endParaRPr lang="ko-KR" altLang="en-US" sz="21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Font typeface="+mj-lt"/>
              <a:buAutoNum type="arabicPeriod" startAt="2"/>
            </a:pPr>
            <a:endParaRPr lang="ko-KR" altLang="en-US" sz="2100" b="1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Is RS232 communication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available?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RS232 </a:t>
            </a: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direct communication is unavailable but that could be possible when</a:t>
            </a: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using a converter.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What is the error            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: It occurs due to input noise or internal set value error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. Please contact us if the</a:t>
            </a: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error occurs.</a:t>
            </a:r>
          </a:p>
          <a:p>
            <a:pPr marL="457200" indent="-457200">
              <a:spcBef>
                <a:spcPts val="800"/>
              </a:spcBef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How do I set auto tuning as a shortcut?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Only new type is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available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and you need to set AT of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HK.SL(hot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key setting)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in</a:t>
            </a: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G.CTL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of menu.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AT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is activated with "SET" + "^" key.</a:t>
            </a:r>
          </a:p>
          <a:p>
            <a:pPr marL="457200" indent="-457200">
              <a:spcBef>
                <a:spcPts val="800"/>
              </a:spcBef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How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charset="0"/>
                <a:ea typeface="맑은 고딕" charset="0"/>
              </a:rPr>
              <a:t>do I calibrate the temperature?</a:t>
            </a:r>
            <a:endParaRPr lang="ko-KR" altLang="en-US" sz="1600" b="0" cap="none" dirty="0" smtClean="0">
              <a:solidFill>
                <a:srgbClr val="FF0000"/>
              </a:solidFill>
              <a:latin typeface="맑은 고딕" charset="0"/>
              <a:ea typeface="맑은 고딕" charset="0"/>
            </a:endParaRPr>
          </a:p>
          <a:p>
            <a:pPr marL="457200" indent="-457200">
              <a:spcBef>
                <a:spcPts val="800"/>
              </a:spcBef>
              <a:buNone/>
            </a:pPr>
            <a:r>
              <a:rPr lang="en-US" altLang="ko-KR" sz="1600" b="0" cap="none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Enter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G.IN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  <a:sym typeface="Wingdings" pitchFamily="2" charset="2"/>
              </a:rPr>
              <a:t>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 BIAS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  <a:sym typeface="Wingdings" pitchFamily="2" charset="2"/>
              </a:rPr>
              <a:t>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deviation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charset="0"/>
                <a:ea typeface="맑은 고딕" charset="0"/>
              </a:rPr>
              <a:t>value in the menu</a:t>
            </a: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  <a:p>
            <a:pPr marL="457200" indent="-457200" algn="l" defTabSz="685800" fontAlgn="auto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endParaRPr lang="ko-KR" altLang="en-US" sz="1600" b="0" cap="none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charset="0"/>
              <a:ea typeface="맑은 고딕" charset="0"/>
            </a:endParaRPr>
          </a:p>
        </p:txBody>
      </p:sp>
      <p:pic>
        <p:nvPicPr>
          <p:cNvPr id="4" name="그림 3" descr="C:/Users/as1200/AppData/Roaming/PolarisOffice/ETemp/6888_3335888/image6.jpe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:p14="http://schemas.microsoft.com/office/powerpoint/2010/main" xmlns="" val="0"/>
              </a:ext>
            </a:extLst>
          </a:blip>
          <a:srcRect/>
          <a:stretch>
            <a:fillRect/>
          </a:stretch>
        </p:blipFill>
        <p:spPr>
          <a:xfrm>
            <a:off x="2627784" y="2852936"/>
            <a:ext cx="714375" cy="288925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1. </a:t>
            </a:r>
            <a:r>
              <a:rPr lang="en-US" altLang="ko-K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Temperature Controller</a:t>
            </a:r>
            <a:endParaRPr lang="ko-KR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altLang="ko-K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1-2 HX Series</a:t>
            </a:r>
          </a:p>
          <a:p>
            <a:pPr marL="457200" indent="-457200">
              <a:buFont typeface="+mj-lt"/>
              <a:buAutoNum type="arabicPeriod" startAt="2"/>
            </a:pP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Why are there SV1, SV2, and SV3 separately?</a:t>
            </a:r>
            <a:endParaRPr lang="en-US" altLang="ko-KR" sz="1600" b="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Since the external contact (DI) function is available, you can change the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setting</a:t>
            </a:r>
          </a:p>
          <a:p>
            <a:pPr marL="457200" indent="-457200"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value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to the contact point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 This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function is used when using DI.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1. </a:t>
            </a:r>
            <a:r>
              <a:rPr lang="en-US" altLang="ko-KR" sz="24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</a:rPr>
              <a:t>Temperature Controller</a:t>
            </a:r>
            <a:endParaRPr lang="ko-KR" altLang="en-US" sz="2400" dirty="0">
              <a:solidFill>
                <a:schemeClr val="tx1">
                  <a:lumMod val="85000"/>
                  <a:lumOff val="15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None/>
            </a:pPr>
            <a:r>
              <a:rPr lang="en-US" altLang="ko-KR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1-3 ML Series</a:t>
            </a:r>
          </a:p>
          <a:p>
            <a:pPr marL="457200" indent="-457200">
              <a:buFont typeface="+mj-lt"/>
              <a:buAutoNum type="arabicPeriod" startAt="2"/>
            </a:pPr>
            <a:endParaRPr lang="en-US" altLang="ko-KR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How many channels are there in maximum?</a:t>
            </a:r>
            <a:endParaRPr lang="en-US" altLang="ko-KR" sz="1600" b="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A: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It is up to 4 channels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.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Is tha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t available to use other communication program except Hanyoung </a:t>
            </a:r>
            <a:r>
              <a:rPr lang="en-US" altLang="ko-KR" sz="1600" b="0" dirty="0" err="1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Nux</a:t>
            </a:r>
            <a:endParaRPr lang="en-US" altLang="ko-KR" sz="1600" b="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own program?</a:t>
            </a:r>
            <a:r>
              <a:rPr lang="ko-KR" altLang="en-US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lang="en-US" altLang="ko-KR" sz="1600" b="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A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: </a:t>
            </a: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It is available.</a:t>
            </a: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Q: </a:t>
            </a:r>
            <a:r>
              <a:rPr lang="en-US" altLang="ko-KR" sz="1600" b="0" dirty="0" smtClean="0">
                <a:solidFill>
                  <a:srgbClr val="FF0000"/>
                </a:solidFill>
                <a:latin typeface="맑은 고딕" pitchFamily="50" charset="-127"/>
                <a:ea typeface="맑은 고딕" pitchFamily="50" charset="-127"/>
              </a:rPr>
              <a:t>What communication protocols are supported?</a:t>
            </a:r>
            <a:endParaRPr lang="en-US" altLang="ko-KR" sz="1600" b="0" dirty="0" smtClean="0">
              <a:solidFill>
                <a:srgbClr val="FF0000"/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r>
              <a:rPr lang="en-US" altLang="ko-KR" sz="1600" b="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맑은 고딕" pitchFamily="50" charset="-127"/>
                <a:ea typeface="맑은 고딕" pitchFamily="50" charset="-127"/>
              </a:rPr>
              <a:t>A: PC-LINK, PC-LINK WITH SUM, MODBUS ASCII/RTU</a:t>
            </a:r>
          </a:p>
          <a:p>
            <a:pPr marL="457200" indent="-457200">
              <a:buNone/>
            </a:pP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  <a:p>
            <a:pPr marL="457200" indent="-457200">
              <a:buNone/>
            </a:pPr>
            <a:endParaRPr lang="en-US" altLang="ko-KR" sz="1600" b="0" dirty="0" smtClean="0">
              <a:solidFill>
                <a:schemeClr val="tx1">
                  <a:lumMod val="85000"/>
                  <a:lumOff val="15000"/>
                </a:schemeClr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421</TotalTime>
  <Pages>20</Pages>
  <Words>2276</Words>
  <Characters>0</Characters>
  <Application>Microsoft Office PowerPoint</Application>
  <DocSecurity>0</DocSecurity>
  <PresentationFormat>화면 슬라이드 쇼(4:3)</PresentationFormat>
  <Lines>0</Lines>
  <Paragraphs>284</Paragraphs>
  <Slides>20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3</vt:i4>
      </vt:variant>
      <vt:variant>
        <vt:lpstr>슬라이드 제목</vt:lpstr>
      </vt:variant>
      <vt:variant>
        <vt:i4>20</vt:i4>
      </vt:variant>
    </vt:vector>
  </HeadingPairs>
  <TitlesOfParts>
    <vt:vector size="23" baseType="lpstr">
      <vt:lpstr>1_디자인 사용자 지정</vt:lpstr>
      <vt:lpstr>Office 테마</vt:lpstr>
      <vt:lpstr>디자인 사용자 지정</vt:lpstr>
      <vt:lpstr>슬라이드 1</vt:lpstr>
      <vt:lpstr>Contents</vt:lpstr>
      <vt:lpstr>1. Temperature Controller</vt:lpstr>
      <vt:lpstr>1. Temperature Controller</vt:lpstr>
      <vt:lpstr>1. Temperature Controller</vt:lpstr>
      <vt:lpstr>1. Temperature Controller</vt:lpstr>
      <vt:lpstr>1. Temperature Controller</vt:lpstr>
      <vt:lpstr>1. Temperature Controller</vt:lpstr>
      <vt:lpstr>1. Temperature Controller</vt:lpstr>
      <vt:lpstr>2. Graphic Recorder</vt:lpstr>
      <vt:lpstr>2. Graphic Recorder</vt:lpstr>
      <vt:lpstr>2. Graphic Recorder</vt:lpstr>
      <vt:lpstr>3. Counter/Timer</vt:lpstr>
      <vt:lpstr>3. Counter/Timer</vt:lpstr>
      <vt:lpstr>3. Counter/Timer</vt:lpstr>
      <vt:lpstr>4. Panel Meter</vt:lpstr>
      <vt:lpstr>5. TPR(Thyristor Power Regulator)</vt:lpstr>
      <vt:lpstr>5. TPR(Thyristor Power Regulator)</vt:lpstr>
      <vt:lpstr>5. TPR(Thyristor Power Regulator)</vt:lpstr>
      <vt:lpstr>6. SSR(Solid State Relay)</vt:lpstr>
    </vt:vector>
  </TitlesOfParts>
  <Company>인터넷프라자</Company>
  <LinksUpToDate>false</LinksUpToDate>
  <CharactersWithSpaces>0</CharactersWithSpaces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사업계획 1 : 회사개요, 조직 및 인력계획</dc:title>
  <dc:creator>관리자</dc:creator>
  <cp:lastModifiedBy>Hynux</cp:lastModifiedBy>
  <cp:revision>37</cp:revision>
  <dcterms:modified xsi:type="dcterms:W3CDTF">2017-01-05T09:57:15Z</dcterms:modified>
</cp:coreProperties>
</file>