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92" r:id="rId5"/>
    <p:sldId id="259" r:id="rId6"/>
    <p:sldId id="261" r:id="rId7"/>
    <p:sldId id="262" r:id="rId8"/>
    <p:sldId id="263" r:id="rId9"/>
    <p:sldId id="264" r:id="rId10"/>
    <p:sldId id="265" r:id="rId11"/>
    <p:sldId id="266" r:id="rId12"/>
    <p:sldId id="267" r:id="rId13"/>
    <p:sldId id="268" r:id="rId14"/>
    <p:sldId id="269" r:id="rId15"/>
    <p:sldId id="297" r:id="rId16"/>
    <p:sldId id="272" r:id="rId17"/>
    <p:sldId id="299" r:id="rId18"/>
    <p:sldId id="300" r:id="rId19"/>
    <p:sldId id="301" r:id="rId20"/>
    <p:sldId id="302" r:id="rId21"/>
    <p:sldId id="303" r:id="rId22"/>
    <p:sldId id="304" r:id="rId23"/>
    <p:sldId id="305" r:id="rId24"/>
    <p:sldId id="275" r:id="rId25"/>
    <p:sldId id="276" r:id="rId26"/>
    <p:sldId id="298" r:id="rId27"/>
    <p:sldId id="318" r:id="rId28"/>
    <p:sldId id="277" r:id="rId29"/>
    <p:sldId id="278" r:id="rId30"/>
    <p:sldId id="279" r:id="rId31"/>
    <p:sldId id="280" r:id="rId32"/>
    <p:sldId id="281" r:id="rId33"/>
    <p:sldId id="282" r:id="rId34"/>
    <p:sldId id="283" r:id="rId35"/>
    <p:sldId id="284" r:id="rId36"/>
    <p:sldId id="28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286" r:id="rId50"/>
    <p:sldId id="287" r:id="rId51"/>
    <p:sldId id="288" r:id="rId52"/>
    <p:sldId id="289" r:id="rId53"/>
    <p:sldId id="290" r:id="rId54"/>
    <p:sldId id="291" r:id="rId55"/>
    <p:sldId id="296" r:id="rId56"/>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ko-K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strCache>
            </c:strRef>
          </c:tx>
          <c:spPr>
            <a:solidFill>
              <a:schemeClr val="accent1"/>
            </a:solidFill>
            <a:ln>
              <a:noFill/>
            </a:ln>
            <a:effectLst/>
            <a:sp3d/>
          </c:spPr>
          <c:invertIfNegative val="0"/>
          <c:cat>
            <c:strRef>
              <c:f>Sheet1!$A$2:$A$6</c:f>
              <c:strCache>
                <c:ptCount val="5"/>
                <c:pt idx="0">
                  <c:v>Copper </c:v>
                </c:pt>
                <c:pt idx="1">
                  <c:v>Aluminium</c:v>
                </c:pt>
                <c:pt idx="2">
                  <c:v>Brass</c:v>
                </c:pt>
                <c:pt idx="3">
                  <c:v>Stainless steel</c:v>
                </c:pt>
                <c:pt idx="4">
                  <c:v>Iron</c:v>
                </c:pt>
              </c:strCache>
            </c:strRef>
          </c:cat>
          <c:val>
            <c:numRef>
              <c:f>Sheet1!$B$2:$B$6</c:f>
              <c:numCache>
                <c:formatCode>General</c:formatCode>
                <c:ptCount val="5"/>
                <c:pt idx="0">
                  <c:v>28</c:v>
                </c:pt>
                <c:pt idx="1">
                  <c:v>30</c:v>
                </c:pt>
                <c:pt idx="2">
                  <c:v>40</c:v>
                </c:pt>
                <c:pt idx="3">
                  <c:v>60</c:v>
                </c:pt>
                <c:pt idx="4">
                  <c:v>100</c:v>
                </c:pt>
              </c:numCache>
            </c:numRef>
          </c:val>
        </c:ser>
        <c:dLbls>
          <c:showLegendKey val="0"/>
          <c:showVal val="0"/>
          <c:showCatName val="0"/>
          <c:showSerName val="0"/>
          <c:showPercent val="0"/>
          <c:showBubbleSize val="0"/>
        </c:dLbls>
        <c:gapWidth val="150"/>
        <c:shape val="box"/>
        <c:axId val="283690512"/>
        <c:axId val="283699528"/>
        <c:axId val="0"/>
      </c:bar3DChart>
      <c:catAx>
        <c:axId val="2836905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283699528"/>
        <c:crosses val="autoZero"/>
        <c:auto val="1"/>
        <c:lblAlgn val="ctr"/>
        <c:lblOffset val="100"/>
        <c:noMultiLvlLbl val="0"/>
      </c:catAx>
      <c:valAx>
        <c:axId val="283699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283690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33284B91-4D57-4868-853E-92D6A9E7DC55}" type="datetimeFigureOut">
              <a:rPr lang="ko-KR" altLang="en-US" smtClean="0"/>
              <a:t>2017-01-11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F2620AD-991A-44BF-A8F4-FAD39C61AF90}" type="slidenum">
              <a:rPr lang="ko-KR" altLang="en-US" smtClean="0"/>
              <a:t>‹#›</a:t>
            </a:fld>
            <a:endParaRPr lang="ko-KR" altLang="en-US"/>
          </a:p>
        </p:txBody>
      </p:sp>
    </p:spTree>
    <p:extLst>
      <p:ext uri="{BB962C8B-B14F-4D97-AF65-F5344CB8AC3E}">
        <p14:creationId xmlns:p14="http://schemas.microsoft.com/office/powerpoint/2010/main" val="296737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33284B91-4D57-4868-853E-92D6A9E7DC55}" type="datetimeFigureOut">
              <a:rPr lang="ko-KR" altLang="en-US" smtClean="0"/>
              <a:t>2017-01-11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F2620AD-991A-44BF-A8F4-FAD39C61AF90}" type="slidenum">
              <a:rPr lang="ko-KR" altLang="en-US" smtClean="0"/>
              <a:t>‹#›</a:t>
            </a:fld>
            <a:endParaRPr lang="ko-KR" altLang="en-US"/>
          </a:p>
        </p:txBody>
      </p:sp>
    </p:spTree>
    <p:extLst>
      <p:ext uri="{BB962C8B-B14F-4D97-AF65-F5344CB8AC3E}">
        <p14:creationId xmlns:p14="http://schemas.microsoft.com/office/powerpoint/2010/main" val="137626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33284B91-4D57-4868-853E-92D6A9E7DC55}" type="datetimeFigureOut">
              <a:rPr lang="ko-KR" altLang="en-US" smtClean="0"/>
              <a:t>2017-01-11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F2620AD-991A-44BF-A8F4-FAD39C61AF90}" type="slidenum">
              <a:rPr lang="ko-KR" altLang="en-US" smtClean="0"/>
              <a:t>‹#›</a:t>
            </a:fld>
            <a:endParaRPr lang="ko-KR" altLang="en-US"/>
          </a:p>
        </p:txBody>
      </p:sp>
    </p:spTree>
    <p:extLst>
      <p:ext uri="{BB962C8B-B14F-4D97-AF65-F5344CB8AC3E}">
        <p14:creationId xmlns:p14="http://schemas.microsoft.com/office/powerpoint/2010/main" val="238423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33284B91-4D57-4868-853E-92D6A9E7DC55}" type="datetimeFigureOut">
              <a:rPr lang="ko-KR" altLang="en-US" smtClean="0"/>
              <a:t>2017-01-11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F2620AD-991A-44BF-A8F4-FAD39C61AF90}" type="slidenum">
              <a:rPr lang="ko-KR" altLang="en-US" smtClean="0"/>
              <a:t>‹#›</a:t>
            </a:fld>
            <a:endParaRPr lang="ko-KR" altLang="en-US"/>
          </a:p>
        </p:txBody>
      </p:sp>
    </p:spTree>
    <p:extLst>
      <p:ext uri="{BB962C8B-B14F-4D97-AF65-F5344CB8AC3E}">
        <p14:creationId xmlns:p14="http://schemas.microsoft.com/office/powerpoint/2010/main" val="378978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33284B91-4D57-4868-853E-92D6A9E7DC55}" type="datetimeFigureOut">
              <a:rPr lang="ko-KR" altLang="en-US" smtClean="0"/>
              <a:t>2017-01-11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F2620AD-991A-44BF-A8F4-FAD39C61AF90}" type="slidenum">
              <a:rPr lang="ko-KR" altLang="en-US" smtClean="0"/>
              <a:t>‹#›</a:t>
            </a:fld>
            <a:endParaRPr lang="ko-KR" altLang="en-US"/>
          </a:p>
        </p:txBody>
      </p:sp>
    </p:spTree>
    <p:extLst>
      <p:ext uri="{BB962C8B-B14F-4D97-AF65-F5344CB8AC3E}">
        <p14:creationId xmlns:p14="http://schemas.microsoft.com/office/powerpoint/2010/main" val="212837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33284B91-4D57-4868-853E-92D6A9E7DC55}" type="datetimeFigureOut">
              <a:rPr lang="ko-KR" altLang="en-US" smtClean="0"/>
              <a:t>2017-01-11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F2620AD-991A-44BF-A8F4-FAD39C61AF90}" type="slidenum">
              <a:rPr lang="ko-KR" altLang="en-US" smtClean="0"/>
              <a:t>‹#›</a:t>
            </a:fld>
            <a:endParaRPr lang="ko-KR" altLang="en-US"/>
          </a:p>
        </p:txBody>
      </p:sp>
    </p:spTree>
    <p:extLst>
      <p:ext uri="{BB962C8B-B14F-4D97-AF65-F5344CB8AC3E}">
        <p14:creationId xmlns:p14="http://schemas.microsoft.com/office/powerpoint/2010/main" val="387150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33284B91-4D57-4868-853E-92D6A9E7DC55}" type="datetimeFigureOut">
              <a:rPr lang="ko-KR" altLang="en-US" smtClean="0"/>
              <a:t>2017-01-11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0F2620AD-991A-44BF-A8F4-FAD39C61AF90}" type="slidenum">
              <a:rPr lang="ko-KR" altLang="en-US" smtClean="0"/>
              <a:t>‹#›</a:t>
            </a:fld>
            <a:endParaRPr lang="ko-KR" altLang="en-US"/>
          </a:p>
        </p:txBody>
      </p:sp>
    </p:spTree>
    <p:extLst>
      <p:ext uri="{BB962C8B-B14F-4D97-AF65-F5344CB8AC3E}">
        <p14:creationId xmlns:p14="http://schemas.microsoft.com/office/powerpoint/2010/main" val="380041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33284B91-4D57-4868-853E-92D6A9E7DC55}" type="datetimeFigureOut">
              <a:rPr lang="ko-KR" altLang="en-US" smtClean="0"/>
              <a:t>2017-01-11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0F2620AD-991A-44BF-A8F4-FAD39C61AF90}" type="slidenum">
              <a:rPr lang="ko-KR" altLang="en-US" smtClean="0"/>
              <a:t>‹#›</a:t>
            </a:fld>
            <a:endParaRPr lang="ko-KR" altLang="en-US"/>
          </a:p>
        </p:txBody>
      </p:sp>
    </p:spTree>
    <p:extLst>
      <p:ext uri="{BB962C8B-B14F-4D97-AF65-F5344CB8AC3E}">
        <p14:creationId xmlns:p14="http://schemas.microsoft.com/office/powerpoint/2010/main" val="206404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33284B91-4D57-4868-853E-92D6A9E7DC55}" type="datetimeFigureOut">
              <a:rPr lang="ko-KR" altLang="en-US" smtClean="0"/>
              <a:t>2017-01-11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0F2620AD-991A-44BF-A8F4-FAD39C61AF90}" type="slidenum">
              <a:rPr lang="ko-KR" altLang="en-US" smtClean="0"/>
              <a:t>‹#›</a:t>
            </a:fld>
            <a:endParaRPr lang="ko-KR" altLang="en-US"/>
          </a:p>
        </p:txBody>
      </p:sp>
    </p:spTree>
    <p:extLst>
      <p:ext uri="{BB962C8B-B14F-4D97-AF65-F5344CB8AC3E}">
        <p14:creationId xmlns:p14="http://schemas.microsoft.com/office/powerpoint/2010/main" val="364159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33284B91-4D57-4868-853E-92D6A9E7DC55}" type="datetimeFigureOut">
              <a:rPr lang="ko-KR" altLang="en-US" smtClean="0"/>
              <a:t>2017-01-11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F2620AD-991A-44BF-A8F4-FAD39C61AF90}" type="slidenum">
              <a:rPr lang="ko-KR" altLang="en-US" smtClean="0"/>
              <a:t>‹#›</a:t>
            </a:fld>
            <a:endParaRPr lang="ko-KR" altLang="en-US"/>
          </a:p>
        </p:txBody>
      </p:sp>
    </p:spTree>
    <p:extLst>
      <p:ext uri="{BB962C8B-B14F-4D97-AF65-F5344CB8AC3E}">
        <p14:creationId xmlns:p14="http://schemas.microsoft.com/office/powerpoint/2010/main" val="353062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33284B91-4D57-4868-853E-92D6A9E7DC55}" type="datetimeFigureOut">
              <a:rPr lang="ko-KR" altLang="en-US" smtClean="0"/>
              <a:t>2017-01-11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F2620AD-991A-44BF-A8F4-FAD39C61AF90}" type="slidenum">
              <a:rPr lang="ko-KR" altLang="en-US" smtClean="0"/>
              <a:t>‹#›</a:t>
            </a:fld>
            <a:endParaRPr lang="ko-KR" altLang="en-US"/>
          </a:p>
        </p:txBody>
      </p:sp>
    </p:spTree>
    <p:extLst>
      <p:ext uri="{BB962C8B-B14F-4D97-AF65-F5344CB8AC3E}">
        <p14:creationId xmlns:p14="http://schemas.microsoft.com/office/powerpoint/2010/main" val="350611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84B91-4D57-4868-853E-92D6A9E7DC55}" type="datetimeFigureOut">
              <a:rPr lang="ko-KR" altLang="en-US" smtClean="0"/>
              <a:t>2017-01-11</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620AD-991A-44BF-A8F4-FAD39C61AF90}" type="slidenum">
              <a:rPr lang="ko-KR" altLang="en-US" smtClean="0"/>
              <a:t>‹#›</a:t>
            </a:fld>
            <a:endParaRPr lang="ko-KR" altLang="en-US"/>
          </a:p>
        </p:txBody>
      </p:sp>
    </p:spTree>
    <p:extLst>
      <p:ext uri="{BB962C8B-B14F-4D97-AF65-F5344CB8AC3E}">
        <p14:creationId xmlns:p14="http://schemas.microsoft.com/office/powerpoint/2010/main" val="8553127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5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908543" y="564038"/>
            <a:ext cx="6546357" cy="837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ko-KR" altLang="ko-KR" sz="3000" b="1" i="0" u="none" strike="noStrike" cap="none" normalizeH="0" baseline="0" dirty="0" smtClean="0">
                <a:ln>
                  <a:noFill/>
                </a:ln>
                <a:solidFill>
                  <a:srgbClr val="0070C0"/>
                </a:solidFill>
                <a:effectLst/>
                <a:latin typeface="+mn-lt"/>
                <a:ea typeface="Noto Sans"/>
              </a:rPr>
              <a:t>Why Proximity Sensors? </a:t>
            </a:r>
            <a:endParaRPr kumimoji="0" lang="en-US" altLang="ko-KR" sz="3000" b="1" i="0" u="none" strike="noStrike" cap="none" normalizeH="0" baseline="0" dirty="0" smtClean="0">
              <a:ln>
                <a:noFill/>
              </a:ln>
              <a:solidFill>
                <a:srgbClr val="0070C0"/>
              </a:solidFill>
              <a:effectLst/>
              <a:latin typeface="+mn-lt"/>
              <a:ea typeface="Noto Sans"/>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ko-KR" altLang="ko-KR" b="1" i="0" u="none" strike="noStrike" cap="none" normalizeH="0" baseline="0" dirty="0" smtClean="0">
              <a:ln>
                <a:noFill/>
              </a:ln>
              <a:solidFill>
                <a:srgbClr val="444444"/>
              </a:solidFill>
              <a:effectLst/>
              <a:latin typeface="+mn-lt"/>
              <a:ea typeface="Noto Sans"/>
            </a:endParaRPr>
          </a:p>
          <a:p>
            <a:pPr marL="0" marR="0" lvl="0" indent="0"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mn-lt"/>
                <a:ea typeface="Noto Sans"/>
              </a:rPr>
              <a:t>A </a:t>
            </a:r>
            <a:r>
              <a:rPr kumimoji="0" lang="ko-KR" altLang="ko-KR" b="0" i="1" u="none" strike="noStrike" cap="none" normalizeH="0" baseline="0" dirty="0" smtClean="0">
                <a:ln>
                  <a:noFill/>
                </a:ln>
                <a:solidFill>
                  <a:srgbClr val="444444"/>
                </a:solidFill>
                <a:effectLst/>
                <a:latin typeface="+mn-lt"/>
                <a:ea typeface="Noto Sans"/>
              </a:rPr>
              <a:t>Proximity sensor</a:t>
            </a:r>
            <a:r>
              <a:rPr kumimoji="0" lang="ko-KR" altLang="ko-KR" b="0" i="0" u="none" strike="noStrike" cap="none" normalizeH="0" baseline="0" dirty="0" smtClean="0">
                <a:ln>
                  <a:noFill/>
                </a:ln>
                <a:solidFill>
                  <a:srgbClr val="444444"/>
                </a:solidFill>
                <a:effectLst/>
                <a:latin typeface="+mn-lt"/>
                <a:ea typeface="Noto Sans"/>
              </a:rPr>
              <a:t> (also called "</a:t>
            </a:r>
            <a:r>
              <a:rPr kumimoji="0" lang="ko-KR" altLang="ko-KR" b="0" i="1" u="none" strike="noStrike" cap="none" normalizeH="0" baseline="0" dirty="0" smtClean="0">
                <a:ln>
                  <a:noFill/>
                </a:ln>
                <a:solidFill>
                  <a:srgbClr val="444444"/>
                </a:solidFill>
                <a:effectLst/>
                <a:latin typeface="+mn-lt"/>
                <a:ea typeface="Noto Sans"/>
              </a:rPr>
              <a:t>Proximity switch</a:t>
            </a:r>
            <a:r>
              <a:rPr kumimoji="0" lang="ko-KR" altLang="ko-KR" b="0" i="0" u="none" strike="noStrike" cap="none" normalizeH="0" baseline="0" dirty="0" smtClean="0">
                <a:ln>
                  <a:noFill/>
                </a:ln>
                <a:solidFill>
                  <a:srgbClr val="444444"/>
                </a:solidFill>
                <a:effectLst/>
                <a:latin typeface="+mn-lt"/>
                <a:ea typeface="Noto Sans"/>
              </a:rPr>
              <a:t>" or simply "</a:t>
            </a:r>
            <a:r>
              <a:rPr kumimoji="0" lang="ko-KR" altLang="ko-KR" b="0" i="1" u="none" strike="noStrike" cap="none" normalizeH="0" baseline="0" dirty="0" smtClean="0">
                <a:ln>
                  <a:noFill/>
                </a:ln>
                <a:solidFill>
                  <a:srgbClr val="444444"/>
                </a:solidFill>
                <a:effectLst/>
                <a:latin typeface="+mn-lt"/>
                <a:ea typeface="Noto Sans"/>
              </a:rPr>
              <a:t>PROX</a:t>
            </a:r>
            <a:r>
              <a:rPr kumimoji="0" lang="ko-KR" altLang="ko-KR" b="0" i="0" u="none" strike="noStrike" cap="none" normalizeH="0" baseline="0" dirty="0" smtClean="0">
                <a:ln>
                  <a:noFill/>
                </a:ln>
                <a:solidFill>
                  <a:srgbClr val="444444"/>
                </a:solidFill>
                <a:effectLst/>
                <a:latin typeface="+mn-lt"/>
                <a:ea typeface="Noto Sans"/>
              </a:rPr>
              <a:t>") responds to the presence of an object close to the sensor. In most cases this is just a few mm. Often the proximity sensor detects </a:t>
            </a:r>
            <a:endParaRPr kumimoji="0" lang="en-US" altLang="ko-KR" b="0" i="0" u="none" strike="noStrike" cap="none" normalizeH="0" baseline="0" dirty="0" smtClean="0">
              <a:ln>
                <a:noFill/>
              </a:ln>
              <a:solidFill>
                <a:srgbClr val="444444"/>
              </a:solidFill>
              <a:effectLst/>
              <a:latin typeface="+mn-lt"/>
              <a:ea typeface="Noto Sans"/>
            </a:endParaRPr>
          </a:p>
          <a:p>
            <a:pPr marL="0" marR="0" lvl="0" indent="0"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mn-lt"/>
                <a:ea typeface="Noto Sans"/>
              </a:rPr>
              <a:t>an end-position of a machine part and the sensor output signal triggers another function of the machine.</a:t>
            </a:r>
            <a:br>
              <a:rPr kumimoji="0" lang="ko-KR" altLang="ko-KR" b="0" i="0" u="none" strike="noStrike" cap="none" normalizeH="0" baseline="0" dirty="0" smtClean="0">
                <a:ln>
                  <a:noFill/>
                </a:ln>
                <a:solidFill>
                  <a:srgbClr val="444444"/>
                </a:solidFill>
                <a:effectLst/>
                <a:latin typeface="+mn-lt"/>
                <a:ea typeface="Noto Sans"/>
              </a:rPr>
            </a:br>
            <a:r>
              <a:rPr kumimoji="0" lang="ko-KR" altLang="ko-KR" b="0" i="0" u="none" strike="noStrike" cap="none" normalizeH="0" baseline="0" dirty="0" smtClean="0">
                <a:ln>
                  <a:noFill/>
                </a:ln>
                <a:solidFill>
                  <a:srgbClr val="444444"/>
                </a:solidFill>
                <a:effectLst/>
                <a:latin typeface="+mn-lt"/>
                <a:ea typeface="Noto Sans"/>
              </a:rPr>
              <a:t/>
            </a:r>
            <a:br>
              <a:rPr kumimoji="0" lang="ko-KR" altLang="ko-KR" b="0" i="0" u="none" strike="noStrike" cap="none" normalizeH="0" baseline="0" dirty="0" smtClean="0">
                <a:ln>
                  <a:noFill/>
                </a:ln>
                <a:solidFill>
                  <a:srgbClr val="444444"/>
                </a:solidFill>
                <a:effectLst/>
                <a:latin typeface="+mn-lt"/>
                <a:ea typeface="Noto Sans"/>
              </a:rPr>
            </a:br>
            <a:r>
              <a:rPr kumimoji="0" lang="ko-KR" altLang="ko-KR" b="0" i="0" u="none" strike="noStrike" cap="none" normalizeH="0" baseline="0" dirty="0" smtClean="0">
                <a:ln>
                  <a:noFill/>
                </a:ln>
                <a:solidFill>
                  <a:srgbClr val="444444"/>
                </a:solidFill>
                <a:effectLst/>
                <a:latin typeface="+mn-lt"/>
                <a:ea typeface="Noto Sans"/>
              </a:rPr>
              <a:t>The main advantages of industrial proximity sensors are:</a:t>
            </a:r>
            <a:br>
              <a:rPr kumimoji="0" lang="ko-KR" altLang="ko-KR" b="0" i="0" u="none" strike="noStrike" cap="none" normalizeH="0" baseline="0" dirty="0" smtClean="0">
                <a:ln>
                  <a:noFill/>
                </a:ln>
                <a:solidFill>
                  <a:srgbClr val="444444"/>
                </a:solidFill>
                <a:effectLst/>
                <a:latin typeface="+mn-lt"/>
                <a:ea typeface="Noto Sans"/>
              </a:rPr>
            </a:br>
            <a:r>
              <a:rPr kumimoji="0" lang="ko-KR" altLang="ko-KR" b="0" i="0" u="none" strike="noStrike" cap="none" normalizeH="0" baseline="0" dirty="0" smtClean="0">
                <a:ln>
                  <a:noFill/>
                </a:ln>
                <a:solidFill>
                  <a:srgbClr val="444444"/>
                </a:solidFill>
                <a:effectLst/>
                <a:latin typeface="+mn-lt"/>
                <a:ea typeface="Noto Sans"/>
              </a:rPr>
              <a:t/>
            </a:r>
            <a:br>
              <a:rPr kumimoji="0" lang="ko-KR" altLang="ko-KR" b="0" i="0" u="none" strike="noStrike" cap="none" normalizeH="0" baseline="0" dirty="0" smtClean="0">
                <a:ln>
                  <a:noFill/>
                </a:ln>
                <a:solidFill>
                  <a:srgbClr val="444444"/>
                </a:solidFill>
                <a:effectLst/>
                <a:latin typeface="+mn-lt"/>
                <a:ea typeface="Noto Sans"/>
              </a:rPr>
            </a:br>
            <a:endParaRPr kumimoji="0" lang="ko-KR" altLang="ko-KR" b="0" i="0" u="none" strike="noStrike" cap="none" normalizeH="0" baseline="0" dirty="0" smtClean="0">
              <a:ln>
                <a:noFill/>
              </a:ln>
              <a:solidFill>
                <a:srgbClr val="444444"/>
              </a:solidFill>
              <a:effectLst/>
              <a:latin typeface="+mn-lt"/>
              <a:ea typeface="Noto Sans"/>
            </a:endParaRPr>
          </a:p>
          <a:p>
            <a:pPr marL="0" marR="0" lvl="0" indent="0" defTabSz="914400" rtl="0" eaLnBrk="0" fontAlgn="t" latinLnBrk="0" hangingPunct="0">
              <a:lnSpc>
                <a:spcPct val="100000"/>
              </a:lnSpc>
              <a:spcBef>
                <a:spcPct val="0"/>
              </a:spcBef>
              <a:spcAft>
                <a:spcPct val="0"/>
              </a:spcAft>
              <a:buClrTx/>
              <a:buSzTx/>
              <a:buFontTx/>
              <a:buChar char="•"/>
              <a:tabLst/>
            </a:pPr>
            <a:r>
              <a:rPr kumimoji="0" lang="ko-KR" altLang="ko-KR" b="0" i="0" u="none" strike="noStrike" cap="none" normalizeH="0" baseline="0" dirty="0" smtClean="0">
                <a:ln>
                  <a:noFill/>
                </a:ln>
                <a:solidFill>
                  <a:srgbClr val="444444"/>
                </a:solidFill>
                <a:effectLst/>
                <a:latin typeface="+mn-lt"/>
                <a:ea typeface="Noto Sans"/>
              </a:rPr>
              <a:t>Reliable operation even in harsh environments (e.g. outdoor or oil environment)</a:t>
            </a:r>
          </a:p>
          <a:p>
            <a:pPr marL="0" marR="0" lvl="0" indent="0" defTabSz="914400" rtl="0" eaLnBrk="0" fontAlgn="t" latinLnBrk="0" hangingPunct="0">
              <a:lnSpc>
                <a:spcPct val="100000"/>
              </a:lnSpc>
              <a:spcBef>
                <a:spcPct val="0"/>
              </a:spcBef>
              <a:spcAft>
                <a:spcPct val="0"/>
              </a:spcAft>
              <a:buClrTx/>
              <a:buSzTx/>
              <a:buFontTx/>
              <a:buChar char="•"/>
              <a:tabLst/>
            </a:pPr>
            <a:r>
              <a:rPr kumimoji="0" lang="ko-KR" altLang="ko-KR" b="0" i="0" u="none" strike="noStrike" cap="none" normalizeH="0" baseline="0" dirty="0" smtClean="0">
                <a:ln>
                  <a:noFill/>
                </a:ln>
                <a:solidFill>
                  <a:srgbClr val="444444"/>
                </a:solidFill>
                <a:effectLst/>
                <a:latin typeface="+mn-lt"/>
                <a:ea typeface="Noto Sans"/>
              </a:rPr>
              <a:t>Simple and easy operation/installation</a:t>
            </a:r>
          </a:p>
          <a:p>
            <a:pPr marL="0" marR="0" lvl="0" indent="0" defTabSz="914400" rtl="0" eaLnBrk="0" fontAlgn="t" latinLnBrk="0" hangingPunct="0">
              <a:lnSpc>
                <a:spcPct val="100000"/>
              </a:lnSpc>
              <a:spcBef>
                <a:spcPct val="0"/>
              </a:spcBef>
              <a:spcAft>
                <a:spcPct val="0"/>
              </a:spcAft>
              <a:buClrTx/>
              <a:buSzTx/>
              <a:buFontTx/>
              <a:buChar char="•"/>
              <a:tabLst/>
            </a:pPr>
            <a:r>
              <a:rPr kumimoji="0" lang="ko-KR" altLang="ko-KR" b="0" i="0" u="none" strike="noStrike" cap="none" normalizeH="0" baseline="0" dirty="0" smtClean="0">
                <a:ln>
                  <a:noFill/>
                </a:ln>
                <a:solidFill>
                  <a:srgbClr val="444444"/>
                </a:solidFill>
                <a:effectLst/>
                <a:latin typeface="+mn-lt"/>
                <a:ea typeface="Noto Sans"/>
              </a:rPr>
              <a:t>Attractive price (e.g. less than Photoelectric sensors)</a:t>
            </a:r>
          </a:p>
          <a:p>
            <a:pPr marL="0" marR="0" lvl="0" indent="0" defTabSz="914400" rtl="0" eaLnBrk="0" fontAlgn="t" latinLnBrk="0" hangingPunct="0">
              <a:lnSpc>
                <a:spcPct val="100000"/>
              </a:lnSpc>
              <a:spcBef>
                <a:spcPct val="0"/>
              </a:spcBef>
              <a:spcAft>
                <a:spcPct val="0"/>
              </a:spcAft>
              <a:buClrTx/>
              <a:buSzTx/>
              <a:buFontTx/>
              <a:buNone/>
              <a:tabLst/>
            </a:pP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244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p>
        </p:txBody>
      </p:sp>
      <p:pic>
        <p:nvPicPr>
          <p:cNvPr id="5" name="그림 4"/>
          <p:cNvPicPr>
            <a:picLocks noChangeAspect="1"/>
          </p:cNvPicPr>
          <p:nvPr/>
        </p:nvPicPr>
        <p:blipFill>
          <a:blip r:embed="rId2"/>
          <a:stretch>
            <a:fillRect/>
          </a:stretch>
        </p:blipFill>
        <p:spPr>
          <a:xfrm>
            <a:off x="7454900" y="1943100"/>
            <a:ext cx="4420553" cy="2806700"/>
          </a:xfrm>
          <a:prstGeom prst="rect">
            <a:avLst/>
          </a:prstGeom>
        </p:spPr>
      </p:pic>
    </p:spTree>
    <p:extLst>
      <p:ext uri="{BB962C8B-B14F-4D97-AF65-F5344CB8AC3E}">
        <p14:creationId xmlns:p14="http://schemas.microsoft.com/office/powerpoint/2010/main" val="3638817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88164" y="472205"/>
            <a:ext cx="9049749" cy="400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79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ko-KR" sz="3000" b="1" dirty="0">
                <a:solidFill>
                  <a:srgbClr val="0070C0"/>
                </a:solidFill>
                <a:ea typeface="Noto Sans"/>
              </a:rPr>
              <a:t>I</a:t>
            </a:r>
            <a:r>
              <a:rPr kumimoji="0" lang="ko-KR" altLang="ko-KR" sz="3000" b="1" i="0" u="none" strike="noStrike" cap="none" normalizeH="0" baseline="0" smtClean="0">
                <a:ln>
                  <a:noFill/>
                </a:ln>
                <a:solidFill>
                  <a:srgbClr val="0070C0"/>
                </a:solidFill>
                <a:effectLst/>
                <a:ea typeface="Noto Sans"/>
              </a:rPr>
              <a:t>nfluence </a:t>
            </a:r>
            <a:r>
              <a:rPr kumimoji="0" lang="ko-KR" altLang="ko-KR" sz="3000" b="1" i="0" u="none" strike="noStrike" cap="none" normalizeH="0" baseline="0" dirty="0" smtClean="0">
                <a:ln>
                  <a:noFill/>
                </a:ln>
                <a:solidFill>
                  <a:srgbClr val="0070C0"/>
                </a:solidFill>
                <a:effectLst/>
                <a:ea typeface="Noto Sans"/>
              </a:rPr>
              <a:t>of </a:t>
            </a:r>
            <a:r>
              <a:rPr kumimoji="0" lang="ko-KR" altLang="ko-KR" sz="3000" b="1" i="0" u="none" strike="noStrike" cap="none" normalizeH="0" baseline="0" smtClean="0">
                <a:ln>
                  <a:noFill/>
                </a:ln>
                <a:solidFill>
                  <a:srgbClr val="0070C0"/>
                </a:solidFill>
                <a:effectLst/>
                <a:ea typeface="Noto Sans"/>
              </a:rPr>
              <a:t>Object Size</a:t>
            </a:r>
            <a:endParaRPr kumimoji="0" lang="en-US" altLang="ko-KR" sz="3000" b="1" i="0" u="none" strike="noStrike" cap="none" normalizeH="0" baseline="0" dirty="0" smtClean="0">
              <a:ln>
                <a:noFill/>
              </a:ln>
              <a:solidFill>
                <a:srgbClr val="0070C0"/>
              </a:solidFill>
              <a:effectLst/>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ko-KR" b="1" dirty="0">
              <a:solidFill>
                <a:srgbClr val="444444"/>
              </a:solidFill>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b="1" i="0" u="none" strike="noStrike" cap="none" normalizeH="0" baseline="0" dirty="0" smtClean="0">
              <a:ln>
                <a:noFill/>
              </a:ln>
              <a:solidFill>
                <a:srgbClr val="444444"/>
              </a:solidFill>
              <a:effectLst/>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The sensing distance is also influenced by the </a:t>
            </a:r>
            <a:r>
              <a:rPr kumimoji="0" lang="ko-KR" altLang="ko-KR" b="1" i="0" u="none" strike="noStrike" cap="none" normalizeH="0" baseline="0" dirty="0" smtClean="0">
                <a:ln>
                  <a:noFill/>
                </a:ln>
                <a:solidFill>
                  <a:srgbClr val="444444"/>
                </a:solidFill>
                <a:effectLst/>
                <a:latin typeface="Arial" panose="020B0604020202020204" pitchFamily="34" charset="0"/>
                <a:ea typeface="Noto Sans"/>
              </a:rPr>
              <a:t>size of the object</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(smaller object will cause decrease of sensing distance.</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Also the kind and thickness of the </a:t>
            </a:r>
            <a:r>
              <a:rPr kumimoji="0" lang="ko-KR" altLang="ko-KR" b="1" i="0" u="none" strike="noStrike" cap="none" normalizeH="0" baseline="0" dirty="0" smtClean="0">
                <a:ln>
                  <a:noFill/>
                </a:ln>
                <a:solidFill>
                  <a:srgbClr val="444444"/>
                </a:solidFill>
                <a:effectLst/>
                <a:latin typeface="Arial" panose="020B0604020202020204" pitchFamily="34" charset="0"/>
                <a:ea typeface="Noto Sans"/>
              </a:rPr>
              <a:t>plating</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have an influence on the real sensing distance.</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endParaRPr kumimoji="0" lang="ko-KR"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t>
            </a: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79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p>
        </p:txBody>
      </p:sp>
      <p:pic>
        <p:nvPicPr>
          <p:cNvPr id="10242" name="Picture 2" descr="https://dzi3irdbkivnd.cloudfront.net/public/groupcourse/9323/curriculum/15582/groupactivity/218051/33062/%7BF976EC95-D332-4CF4-8A7C-29C13CBCAF5F%7D.1449133029014.PNG?AWSAccessKeyId=AKIAJKC5T2AUROR7LFKQ&amp;Expires=1482817880&amp;Signature=ybXKwNaZ5wHDHMN3D9GjgjyQwos%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666" y="3201831"/>
            <a:ext cx="3387004" cy="228456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https://dzi3irdbkivnd.cloudfront.net/public/groupcourse/9323/curriculum/15582/groupactivity/218051/33062/%7B436834E4-3899-49BE-816F-C500BB1C9731%7D.1449133029134.PNG?AWSAccessKeyId=AKIAJKC5T2AUROR7LFKQ&amp;Expires=1482817880&amp;Signature=EZzEoeoGs2y9qCUX7T205QMFk2A%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3253451"/>
            <a:ext cx="4164353" cy="21813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9826" y="5847522"/>
            <a:ext cx="7235687" cy="323165"/>
          </a:xfrm>
          <a:prstGeom prst="rect">
            <a:avLst/>
          </a:prstGeom>
          <a:noFill/>
        </p:spPr>
        <p:txBody>
          <a:bodyPr wrap="square" rtlCol="0">
            <a:spAutoFit/>
          </a:bodyPr>
          <a:lstStyle/>
          <a:p>
            <a:r>
              <a:rPr lang="en-US" altLang="ko-KR" sz="1500" b="1" dirty="0" smtClean="0"/>
              <a:t>Sensing distance comparison (standard size / small size targets)</a:t>
            </a:r>
            <a:endParaRPr lang="ko-KR" altLang="en-US" sz="1500" b="1"/>
          </a:p>
        </p:txBody>
      </p:sp>
    </p:spTree>
    <p:extLst>
      <p:ext uri="{BB962C8B-B14F-4D97-AF65-F5344CB8AC3E}">
        <p14:creationId xmlns:p14="http://schemas.microsoft.com/office/powerpoint/2010/main" val="1012816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57627" y="477211"/>
            <a:ext cx="7780312" cy="449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79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3000" b="1" i="0" u="none" strike="noStrike" cap="none" normalizeH="0" baseline="0" dirty="0" smtClean="0">
                <a:ln>
                  <a:noFill/>
                </a:ln>
                <a:solidFill>
                  <a:srgbClr val="0070C0"/>
                </a:solidFill>
                <a:effectLst/>
                <a:latin typeface="Arial" panose="020B0604020202020204" pitchFamily="34" charset="0"/>
                <a:ea typeface="Noto Sans"/>
              </a:rPr>
              <a:t>Sensing Distance - Hysteresis</a:t>
            </a:r>
            <a:endParaRPr kumimoji="0" lang="en-US" altLang="ko-KR" sz="3000" b="1" i="0" u="none" strike="noStrike" cap="none" normalizeH="0" baseline="0" dirty="0" smtClean="0">
              <a:ln>
                <a:noFill/>
              </a:ln>
              <a:solidFill>
                <a:srgbClr val="0070C0"/>
              </a:solidFill>
              <a:effectLst/>
              <a:latin typeface="Arial" panose="020B0604020202020204" pitchFamily="34" charset="0"/>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b="1"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The Hysteresis of a sensor describes the difference between the distance at which the sensor activates and the distance at which the sensor resets.</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A small Hysteresis enables a precise positioning of the object.</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Hysteresis value usually ranges between 5-10%.</a:t>
            </a: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br>
            <a:endParaRPr kumimoji="0" lang="ko-KR" altLang="ko-KR" sz="1000"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119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p>
        </p:txBody>
      </p:sp>
      <p:pic>
        <p:nvPicPr>
          <p:cNvPr id="2" name="그림 1"/>
          <p:cNvPicPr>
            <a:picLocks noChangeAspect="1"/>
          </p:cNvPicPr>
          <p:nvPr/>
        </p:nvPicPr>
        <p:blipFill>
          <a:blip r:embed="rId2"/>
          <a:stretch>
            <a:fillRect/>
          </a:stretch>
        </p:blipFill>
        <p:spPr>
          <a:xfrm>
            <a:off x="3306385" y="3326511"/>
            <a:ext cx="4898200" cy="3048530"/>
          </a:xfrm>
          <a:prstGeom prst="rect">
            <a:avLst/>
          </a:prstGeom>
        </p:spPr>
      </p:pic>
      <p:sp>
        <p:nvSpPr>
          <p:cNvPr id="3" name="TextBox 2"/>
          <p:cNvSpPr txBox="1"/>
          <p:nvPr/>
        </p:nvSpPr>
        <p:spPr>
          <a:xfrm>
            <a:off x="5047783" y="6375041"/>
            <a:ext cx="1107583" cy="323165"/>
          </a:xfrm>
          <a:prstGeom prst="rect">
            <a:avLst/>
          </a:prstGeom>
          <a:noFill/>
        </p:spPr>
        <p:txBody>
          <a:bodyPr wrap="square" rtlCol="0">
            <a:spAutoFit/>
          </a:bodyPr>
          <a:lstStyle/>
          <a:p>
            <a:r>
              <a:rPr lang="en-US" altLang="ko-KR" sz="1500" b="1" dirty="0" smtClean="0"/>
              <a:t>Hysteresis</a:t>
            </a:r>
            <a:endParaRPr lang="ko-KR" altLang="en-US" sz="1500" b="1"/>
          </a:p>
        </p:txBody>
      </p:sp>
    </p:spTree>
    <p:extLst>
      <p:ext uri="{BB962C8B-B14F-4D97-AF65-F5344CB8AC3E}">
        <p14:creationId xmlns:p14="http://schemas.microsoft.com/office/powerpoint/2010/main" val="96356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80295" y="494119"/>
            <a:ext cx="6066944" cy="708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79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3000" b="1" i="0" u="none" strike="noStrike" cap="none" normalizeH="0" baseline="0" dirty="0" smtClean="0">
                <a:ln>
                  <a:noFill/>
                </a:ln>
                <a:solidFill>
                  <a:srgbClr val="0070C0"/>
                </a:solidFill>
                <a:effectLst/>
                <a:latin typeface="Arial" panose="020B0604020202020204" pitchFamily="34" charset="0"/>
                <a:ea typeface="Noto Sans"/>
              </a:rPr>
              <a:t>Response Frequency</a:t>
            </a:r>
            <a:endParaRPr kumimoji="0" lang="en-US" altLang="ko-KR" sz="3000" b="1" i="0" u="none" strike="noStrike" cap="none" normalizeH="0" baseline="0" dirty="0" smtClean="0">
              <a:ln>
                <a:noFill/>
              </a:ln>
              <a:solidFill>
                <a:srgbClr val="0070C0"/>
              </a:solidFill>
              <a:effectLst/>
              <a:latin typeface="Arial" panose="020B0604020202020204" pitchFamily="34" charset="0"/>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ko-KR" b="1" dirty="0">
              <a:solidFill>
                <a:srgbClr val="444444"/>
              </a:solidFill>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b="1"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b="1"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According to EN60947-5-2 response frequency defines the number of detection repetitions that can be output per second when the standard test object is repeatedly brought in front of the sensor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See the accompanying diagram for the measuring methods: The distance has to be 50% of the rated sensing distance; the pulse-pause ratio is defined with 1:2 (see pic.: M vs. 2M).</a:t>
            </a: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br>
            <a:endParaRPr kumimoji="0" lang="ko-KR" altLang="ko-KR" sz="1000"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197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p>
        </p:txBody>
      </p:sp>
      <p:pic>
        <p:nvPicPr>
          <p:cNvPr id="12290" name="Picture 2" descr="https://dzi3irdbkivnd.cloudfront.net/public/groupcourse/9323/curriculum/15582/groupactivity/218053/33062/%7BF5C56E32-AFE9-4B65-9DA2-30C44C72BE6D%7D.1449133030927.PNG?AWSAccessKeyId=AKIAJKC5T2AUROR7LFKQ&amp;Expires=1482817978&amp;Signature=aaHTMtWYDHwYOk%2F57abHXz4%2FndY%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597" y="1179848"/>
            <a:ext cx="4000500" cy="3133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27185" y="4313574"/>
            <a:ext cx="3155324" cy="323165"/>
          </a:xfrm>
          <a:prstGeom prst="rect">
            <a:avLst/>
          </a:prstGeom>
          <a:noFill/>
        </p:spPr>
        <p:txBody>
          <a:bodyPr wrap="square" rtlCol="0">
            <a:spAutoFit/>
          </a:bodyPr>
          <a:lstStyle/>
          <a:p>
            <a:pPr lvl="0" eaLnBrk="0" fontAlgn="base" latinLnBrk="0" hangingPunct="0">
              <a:spcBef>
                <a:spcPct val="0"/>
              </a:spcBef>
              <a:spcAft>
                <a:spcPct val="0"/>
              </a:spcAft>
            </a:pPr>
            <a:r>
              <a:rPr lang="ko-KR" altLang="ko-KR" sz="1500" b="1" dirty="0">
                <a:solidFill>
                  <a:srgbClr val="444444"/>
                </a:solidFill>
                <a:latin typeface="Arial" panose="020B0604020202020204" pitchFamily="34" charset="0"/>
                <a:ea typeface="Noto Sans"/>
              </a:rPr>
              <a:t>Response Frequency</a:t>
            </a:r>
            <a:endParaRPr lang="en-US" altLang="ko-KR" sz="1500" b="1" dirty="0">
              <a:solidFill>
                <a:srgbClr val="444444"/>
              </a:solidFill>
              <a:latin typeface="Arial" panose="020B0604020202020204" pitchFamily="34" charset="0"/>
              <a:ea typeface="Noto Sans"/>
            </a:endParaRPr>
          </a:p>
        </p:txBody>
      </p:sp>
    </p:spTree>
    <p:extLst>
      <p:ext uri="{BB962C8B-B14F-4D97-AF65-F5344CB8AC3E}">
        <p14:creationId xmlns:p14="http://schemas.microsoft.com/office/powerpoint/2010/main" val="2299615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36034" y="704343"/>
            <a:ext cx="6197391" cy="555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79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3000" b="1" i="0" u="none" strike="noStrike" cap="none" normalizeH="0" baseline="0" dirty="0" smtClean="0">
                <a:ln>
                  <a:noFill/>
                </a:ln>
                <a:solidFill>
                  <a:srgbClr val="0070C0"/>
                </a:solidFill>
                <a:effectLst/>
                <a:ea typeface="Noto Sans"/>
              </a:rPr>
              <a:t>Shield Inductive Sensors</a:t>
            </a:r>
            <a:endParaRPr kumimoji="0" lang="en-US" altLang="ko-KR" sz="3000" b="1" i="0" u="none" strike="noStrike" cap="none" normalizeH="0" baseline="0" dirty="0" smtClean="0">
              <a:ln>
                <a:noFill/>
              </a:ln>
              <a:solidFill>
                <a:srgbClr val="0070C0"/>
              </a:solidFill>
              <a:effectLst/>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ko-KR" b="1" dirty="0">
              <a:solidFill>
                <a:srgbClr val="444444"/>
              </a:solidFill>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b="1"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Shield PROX are made with a shield</a:t>
            </a:r>
            <a:r>
              <a:rPr kumimoji="0" lang="en-US" altLang="ko-KR" b="0" i="0" u="none" strike="noStrike" cap="none" normalizeH="0" baseline="0" dirty="0" err="1" smtClean="0">
                <a:ln>
                  <a:noFill/>
                </a:ln>
                <a:solidFill>
                  <a:srgbClr val="444444"/>
                </a:solidFill>
                <a:effectLst/>
                <a:latin typeface="Arial" panose="020B0604020202020204" pitchFamily="34" charset="0"/>
                <a:ea typeface="Noto Sans"/>
              </a:rPr>
              <a:t>ing</a:t>
            </a:r>
            <a:r>
              <a:rPr kumimoji="0" lang="ko-KR" altLang="ko-KR" b="0" i="0" u="none" strike="noStrike" cap="none" normalizeH="0" baseline="0" smtClean="0">
                <a:ln>
                  <a:noFill/>
                </a:ln>
                <a:solidFill>
                  <a:srgbClr val="444444"/>
                </a:solidFill>
                <a:effectLst/>
                <a:latin typeface="Arial" panose="020B0604020202020204" pitchFamily="34" charset="0"/>
                <a:ea typeface="Noto Sans"/>
              </a:rPr>
              <a:t> </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plate around the ferrite core. This has the effect of leading the electromagnetic field to the front of the head.</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endParaRPr kumimoji="0" lang="ko-KR"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t>
            </a:r>
            <a:endParaRPr kumimoji="0" lang="en-US"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ko-KR" dirty="0">
              <a:solidFill>
                <a:srgbClr val="444444"/>
              </a:solidFill>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ko-KR" dirty="0">
              <a:solidFill>
                <a:srgbClr val="444444"/>
              </a:solidFill>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A shield proximity sensor can be mounted flush in the metal surfaces, if space is limited. This also provides the advantage of mechanical protection of the sensor.</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As a consequence this limits the sensing range, but the sensor can be easily mounted with surrounding metals having no effect.</a:t>
            </a: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t>
            </a:r>
          </a:p>
        </p:txBody>
      </p:sp>
      <p:pic>
        <p:nvPicPr>
          <p:cNvPr id="13315" name="Picture 3" descr="https://dzi3irdbkivnd.cloudfront.net/public/groupcourse/9323/curriculum/15582/groupactivity/218054/33062/%E3%82%B9%E3%82%AF%E3%83%AA%E3%83%BC%E3%83%B3%E3%82%B7%E3%83%A7%E3%83%83%E3%83%88%202015-12-01%2018.04.50.1449133032134.png?AWSAccessKeyId=AKIAJKC5T2AUROR7LFKQ&amp;Expires=1482818038&amp;Signature=X%2FNQ8Q32hiafzEmGrZMcB%2BijOBM%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200" y="3667316"/>
            <a:ext cx="2305050" cy="24288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51464" y="2491475"/>
            <a:ext cx="2595227" cy="323165"/>
          </a:xfrm>
          <a:prstGeom prst="rect">
            <a:avLst/>
          </a:prstGeom>
          <a:noFill/>
        </p:spPr>
        <p:txBody>
          <a:bodyPr wrap="square" rtlCol="0">
            <a:spAutoFit/>
          </a:bodyPr>
          <a:lstStyle/>
          <a:p>
            <a:r>
              <a:rPr lang="en-US" altLang="ko-KR" sz="1500" b="1" dirty="0" smtClean="0"/>
              <a:t>Shield inductive sensor</a:t>
            </a:r>
            <a:endParaRPr lang="ko-KR" altLang="en-US" sz="1500" b="1"/>
          </a:p>
        </p:txBody>
      </p:sp>
      <p:sp>
        <p:nvSpPr>
          <p:cNvPr id="6" name="TextBox 5"/>
          <p:cNvSpPr txBox="1"/>
          <p:nvPr/>
        </p:nvSpPr>
        <p:spPr>
          <a:xfrm>
            <a:off x="8509001" y="6168625"/>
            <a:ext cx="3683000" cy="323165"/>
          </a:xfrm>
          <a:prstGeom prst="rect">
            <a:avLst/>
          </a:prstGeom>
          <a:noFill/>
        </p:spPr>
        <p:txBody>
          <a:bodyPr wrap="square" rtlCol="0">
            <a:spAutoFit/>
          </a:bodyPr>
          <a:lstStyle/>
          <a:p>
            <a:r>
              <a:rPr lang="en-US" altLang="ko-KR" sz="1500" b="1" dirty="0" smtClean="0"/>
              <a:t>Shield inductive sensor flush mount</a:t>
            </a:r>
            <a:endParaRPr lang="ko-KR" altLang="en-US" sz="1500" b="1"/>
          </a:p>
        </p:txBody>
      </p:sp>
      <p:pic>
        <p:nvPicPr>
          <p:cNvPr id="5" name="그림 4"/>
          <p:cNvPicPr>
            <a:picLocks noChangeAspect="1"/>
          </p:cNvPicPr>
          <p:nvPr/>
        </p:nvPicPr>
        <p:blipFill>
          <a:blip r:embed="rId3"/>
          <a:stretch>
            <a:fillRect/>
          </a:stretch>
        </p:blipFill>
        <p:spPr>
          <a:xfrm>
            <a:off x="7950200" y="538419"/>
            <a:ext cx="3481207" cy="1746711"/>
          </a:xfrm>
          <a:prstGeom prst="rect">
            <a:avLst/>
          </a:prstGeom>
        </p:spPr>
      </p:pic>
    </p:spTree>
    <p:extLst>
      <p:ext uri="{BB962C8B-B14F-4D97-AF65-F5344CB8AC3E}">
        <p14:creationId xmlns:p14="http://schemas.microsoft.com/office/powerpoint/2010/main" val="1413177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96900" y="351568"/>
            <a:ext cx="6395076" cy="8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79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3000" b="1" i="0" u="none" strike="noStrike" cap="none" normalizeH="0" baseline="0" dirty="0" smtClean="0">
                <a:ln>
                  <a:noFill/>
                </a:ln>
                <a:solidFill>
                  <a:srgbClr val="0070C0"/>
                </a:solidFill>
                <a:effectLst/>
                <a:latin typeface="Arial" panose="020B0604020202020204" pitchFamily="34" charset="0"/>
                <a:ea typeface="Noto Sans"/>
              </a:rPr>
              <a:t>Non-shield Inductive Sensors </a:t>
            </a:r>
            <a:endParaRPr kumimoji="0" lang="en-US" altLang="ko-KR" sz="3000" b="1" i="0" u="none" strike="noStrike" cap="none" normalizeH="0" baseline="0" dirty="0" smtClean="0">
              <a:ln>
                <a:noFill/>
              </a:ln>
              <a:solidFill>
                <a:srgbClr val="0070C0"/>
              </a:solidFill>
              <a:effectLst/>
              <a:latin typeface="Arial" panose="020B0604020202020204" pitchFamily="34" charset="0"/>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b="1"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Non-shield sensors have no shielding around the ferrite core. The difference between shield and </a:t>
            </a:r>
            <a:r>
              <a:rPr lang="en-US" altLang="ko-KR" dirty="0" smtClean="0">
                <a:solidFill>
                  <a:srgbClr val="444444"/>
                </a:solidFill>
                <a:ea typeface="Noto Sans"/>
              </a:rPr>
              <a:t>non-</a:t>
            </a:r>
            <a:r>
              <a:rPr kumimoji="0" lang="ko-KR" altLang="ko-KR" b="0" i="0" u="none" strike="noStrike" cap="none" normalizeH="0" baseline="0" smtClean="0">
                <a:ln>
                  <a:noFill/>
                </a:ln>
                <a:solidFill>
                  <a:srgbClr val="444444"/>
                </a:solidFill>
                <a:effectLst/>
                <a:latin typeface="Arial" panose="020B0604020202020204" pitchFamily="34" charset="0"/>
                <a:ea typeface="Noto Sans"/>
              </a:rPr>
              <a:t>shield </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sensors can easily be seen visibly.</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endParaRPr kumimoji="0" lang="en-US"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This design provides a greater sensing range than shield</a:t>
            </a:r>
            <a:r>
              <a:rPr kumimoji="0" lang="en-US" altLang="ko-KR" b="0" i="0" u="none" strike="noStrike" cap="none" normalizeH="0" dirty="0" smtClean="0">
                <a:ln>
                  <a:noFill/>
                </a:ln>
                <a:solidFill>
                  <a:srgbClr val="444444"/>
                </a:solidFill>
                <a:effectLst/>
                <a:latin typeface="Arial" panose="020B0604020202020204" pitchFamily="34" charset="0"/>
                <a:ea typeface="Noto Sans"/>
              </a:rPr>
              <a:t> </a:t>
            </a:r>
            <a:r>
              <a:rPr kumimoji="0" lang="ko-KR" altLang="ko-KR" b="0" i="0" u="none" strike="noStrike" cap="none" normalizeH="0" baseline="0" smtClean="0">
                <a:ln>
                  <a:noFill/>
                </a:ln>
                <a:solidFill>
                  <a:srgbClr val="444444"/>
                </a:solidFill>
                <a:effectLst/>
                <a:latin typeface="Arial" panose="020B0604020202020204" pitchFamily="34" charset="0"/>
                <a:ea typeface="Noto Sans"/>
              </a:rPr>
              <a:t>proximity </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sensors. For the same diameter size </a:t>
            </a:r>
            <a:r>
              <a:rPr kumimoji="0" lang="en-US" altLang="ko-KR" b="0" i="0" u="none" strike="noStrike" cap="none" normalizeH="0" baseline="0" dirty="0" smtClean="0">
                <a:ln>
                  <a:noFill/>
                </a:ln>
                <a:solidFill>
                  <a:srgbClr val="444444"/>
                </a:solidFill>
                <a:effectLst/>
                <a:latin typeface="Arial" panose="020B0604020202020204" pitchFamily="34" charset="0"/>
                <a:ea typeface="Noto Sans"/>
              </a:rPr>
              <a:t>non-shield</a:t>
            </a:r>
            <a:r>
              <a:rPr kumimoji="0" lang="ko-KR" altLang="ko-KR" b="0" i="0" u="none" strike="noStrike" cap="none" normalizeH="0" baseline="0" smtClean="0">
                <a:ln>
                  <a:noFill/>
                </a:ln>
                <a:solidFill>
                  <a:srgbClr val="444444"/>
                </a:solidFill>
                <a:effectLst/>
                <a:latin typeface="Arial" panose="020B0604020202020204" pitchFamily="34" charset="0"/>
                <a:ea typeface="Noto Sans"/>
              </a:rPr>
              <a:t> </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inductive sensors have approximately a doubled sensing distance compared </a:t>
            </a:r>
            <a:r>
              <a:rPr kumimoji="0" lang="ko-KR" altLang="ko-KR" b="0" i="0" u="none" strike="noStrike" cap="none" normalizeH="0" baseline="0" smtClean="0">
                <a:ln>
                  <a:noFill/>
                </a:ln>
                <a:solidFill>
                  <a:srgbClr val="444444"/>
                </a:solidFill>
                <a:effectLst/>
                <a:latin typeface="Arial" panose="020B0604020202020204" pitchFamily="34" charset="0"/>
                <a:ea typeface="Noto Sans"/>
              </a:rPr>
              <a:t>to shield </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ones.</a:t>
            </a:r>
            <a:endParaRPr kumimoji="0" lang="en-US"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ko-KR" dirty="0">
              <a:solidFill>
                <a:srgbClr val="444444"/>
              </a:solidFill>
              <a:ea typeface="Noto Sans"/>
            </a:endParaRPr>
          </a:p>
          <a:p>
            <a:pPr lvl="0" latinLnBrk="0"/>
            <a:endParaRPr lang="en-US" altLang="ko-KR" b="1" dirty="0">
              <a:solidFill>
                <a:srgbClr val="444444"/>
              </a:solidFill>
              <a:ea typeface="Noto Sans"/>
            </a:endParaRPr>
          </a:p>
          <a:p>
            <a:pPr lvl="0" latinLnBrk="0"/>
            <a:endParaRPr lang="ko-KR" altLang="ko-KR" b="1" dirty="0">
              <a:solidFill>
                <a:srgbClr val="444444"/>
              </a:solidFill>
              <a:ea typeface="Noto Sans"/>
            </a:endParaRPr>
          </a:p>
          <a:p>
            <a:pPr lvl="0" fontAlgn="t" latinLnBrk="0"/>
            <a:r>
              <a:rPr lang="en-US" altLang="ko-KR" dirty="0" smtClean="0">
                <a:solidFill>
                  <a:srgbClr val="444444"/>
                </a:solidFill>
                <a:ea typeface="Noto Sans"/>
              </a:rPr>
              <a:t>Non-shield</a:t>
            </a:r>
            <a:r>
              <a:rPr lang="ko-KR" altLang="ko-KR" smtClean="0">
                <a:solidFill>
                  <a:srgbClr val="444444"/>
                </a:solidFill>
                <a:ea typeface="Noto Sans"/>
              </a:rPr>
              <a:t> </a:t>
            </a:r>
            <a:r>
              <a:rPr lang="ko-KR" altLang="ko-KR" dirty="0">
                <a:solidFill>
                  <a:srgbClr val="444444"/>
                </a:solidFill>
                <a:ea typeface="Noto Sans"/>
              </a:rPr>
              <a:t>PROX cannot be flush mounted. Thus the mechanical protection is lower. Because the field extends to the side of the proximity switch it can be influenced by metals in this area. </a:t>
            </a:r>
            <a:r>
              <a:rPr lang="en-US" altLang="ko-KR" smtClean="0">
                <a:solidFill>
                  <a:srgbClr val="444444"/>
                </a:solidFill>
                <a:ea typeface="Noto Sans"/>
              </a:rPr>
              <a:t>Non-shield</a:t>
            </a:r>
            <a:r>
              <a:rPr lang="ko-KR" altLang="ko-KR" smtClean="0">
                <a:solidFill>
                  <a:srgbClr val="444444"/>
                </a:solidFill>
                <a:ea typeface="Noto Sans"/>
              </a:rPr>
              <a:t> </a:t>
            </a:r>
            <a:r>
              <a:rPr lang="ko-KR" altLang="ko-KR" dirty="0">
                <a:solidFill>
                  <a:srgbClr val="444444"/>
                </a:solidFill>
                <a:ea typeface="Noto Sans"/>
              </a:rPr>
              <a:t>proximity sensors are also more sensitive to mutual interference.</a:t>
            </a:r>
            <a:br>
              <a:rPr lang="ko-KR" altLang="ko-KR" dirty="0">
                <a:solidFill>
                  <a:srgbClr val="444444"/>
                </a:solidFill>
                <a:ea typeface="Noto Sans"/>
              </a:rPr>
            </a:br>
            <a:r>
              <a:rPr lang="ko-KR" altLang="ko-KR" dirty="0">
                <a:solidFill>
                  <a:srgbClr val="444444"/>
                </a:solidFill>
                <a:ea typeface="Noto Sans"/>
              </a:rPr>
              <a:t/>
            </a:r>
            <a:br>
              <a:rPr lang="ko-KR" altLang="ko-KR" dirty="0">
                <a:solidFill>
                  <a:srgbClr val="444444"/>
                </a:solidFill>
                <a:ea typeface="Noto Sans"/>
              </a:rPr>
            </a:br>
            <a:r>
              <a:rPr lang="ko-KR" altLang="ko-KR" dirty="0">
                <a:solidFill>
                  <a:srgbClr val="444444"/>
                </a:solidFill>
                <a:ea typeface="Noto Sans"/>
              </a:rPr>
              <a:t>To avoid any problems with mounting this type, please follow the guidelines provided in the datasheet.</a:t>
            </a: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endParaRPr kumimoji="0" lang="ko-KR"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115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p>
        </p:txBody>
      </p:sp>
      <p:pic>
        <p:nvPicPr>
          <p:cNvPr id="3" name="그림 2"/>
          <p:cNvPicPr>
            <a:picLocks noChangeAspect="1"/>
          </p:cNvPicPr>
          <p:nvPr/>
        </p:nvPicPr>
        <p:blipFill>
          <a:blip r:embed="rId2"/>
          <a:stretch>
            <a:fillRect/>
          </a:stretch>
        </p:blipFill>
        <p:spPr>
          <a:xfrm>
            <a:off x="7886699" y="885203"/>
            <a:ext cx="3124387" cy="1168363"/>
          </a:xfrm>
          <a:prstGeom prst="rect">
            <a:avLst/>
          </a:prstGeom>
        </p:spPr>
      </p:pic>
      <p:sp>
        <p:nvSpPr>
          <p:cNvPr id="6" name="TextBox 5"/>
          <p:cNvSpPr txBox="1"/>
          <p:nvPr/>
        </p:nvSpPr>
        <p:spPr>
          <a:xfrm>
            <a:off x="7703955" y="2250523"/>
            <a:ext cx="3175515" cy="323165"/>
          </a:xfrm>
          <a:prstGeom prst="rect">
            <a:avLst/>
          </a:prstGeom>
          <a:noFill/>
        </p:spPr>
        <p:txBody>
          <a:bodyPr wrap="square" rtlCol="0">
            <a:spAutoFit/>
          </a:bodyPr>
          <a:lstStyle/>
          <a:p>
            <a:r>
              <a:rPr lang="en-US" altLang="ko-KR" sz="1500" b="1" dirty="0" smtClean="0"/>
              <a:t>Non-Shield inductive sensor</a:t>
            </a:r>
            <a:endParaRPr lang="ko-KR" altLang="en-US" sz="1500" b="1"/>
          </a:p>
        </p:txBody>
      </p:sp>
      <p:pic>
        <p:nvPicPr>
          <p:cNvPr id="5" name="Picture 2" descr="https://dzi3irdbkivnd.cloudfront.net/public/groupcourse/9323/curriculum/15582/groupactivity/218056/33062/%7BD466661D-36DE-4905-BEE1-7F4A94D9E7C6%7D.1449133033139.PNG?AWSAccessKeyId=AKIAJKC5T2AUROR7LFKQ&amp;Expires=1482818305&amp;Signature=0UBHQU6YLBr9D8CyoiIkwW1tkV8%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699" y="3987800"/>
            <a:ext cx="2709680" cy="20287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772034" y="6016516"/>
            <a:ext cx="3771900" cy="323165"/>
          </a:xfrm>
          <a:prstGeom prst="rect">
            <a:avLst/>
          </a:prstGeom>
          <a:noFill/>
        </p:spPr>
        <p:txBody>
          <a:bodyPr wrap="square" rtlCol="0">
            <a:spAutoFit/>
          </a:bodyPr>
          <a:lstStyle/>
          <a:p>
            <a:r>
              <a:rPr lang="en-US" altLang="ko-KR" sz="1500" b="1" dirty="0" smtClean="0"/>
              <a:t>Non-shield proximity sensor mount</a:t>
            </a:r>
            <a:endParaRPr lang="ko-KR" altLang="en-US" sz="1500" b="1"/>
          </a:p>
        </p:txBody>
      </p:sp>
    </p:spTree>
    <p:extLst>
      <p:ext uri="{BB962C8B-B14F-4D97-AF65-F5344CB8AC3E}">
        <p14:creationId xmlns:p14="http://schemas.microsoft.com/office/powerpoint/2010/main" val="1621563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1356996" y="588213"/>
            <a:ext cx="6096000" cy="3600986"/>
          </a:xfrm>
          <a:prstGeom prst="rect">
            <a:avLst/>
          </a:prstGeom>
        </p:spPr>
        <p:txBody>
          <a:bodyPr>
            <a:spAutoFit/>
          </a:bodyPr>
          <a:lstStyle/>
          <a:p>
            <a:pPr lvl="0" eaLnBrk="0" fontAlgn="t" latinLnBrk="0" hangingPunct="0">
              <a:spcBef>
                <a:spcPct val="0"/>
              </a:spcBef>
              <a:spcAft>
                <a:spcPct val="0"/>
              </a:spcAft>
            </a:pPr>
            <a:r>
              <a:rPr lang="ko-KR" altLang="ko-KR" sz="3000" b="1" dirty="0" smtClean="0">
                <a:solidFill>
                  <a:srgbClr val="0070C0"/>
                </a:solidFill>
                <a:latin typeface="Arial" panose="020B0604020202020204" pitchFamily="34" charset="0"/>
                <a:ea typeface="Noto Sans"/>
              </a:rPr>
              <a:t>Mutual </a:t>
            </a:r>
            <a:r>
              <a:rPr lang="ko-KR" altLang="ko-KR" sz="3000" b="1" dirty="0">
                <a:solidFill>
                  <a:srgbClr val="0070C0"/>
                </a:solidFill>
                <a:latin typeface="Arial" panose="020B0604020202020204" pitchFamily="34" charset="0"/>
                <a:ea typeface="Noto Sans"/>
              </a:rPr>
              <a:t>Interference</a:t>
            </a:r>
            <a:r>
              <a:rPr lang="ko-KR" altLang="ko-KR" b="1" dirty="0">
                <a:solidFill>
                  <a:srgbClr val="444444"/>
                </a:solidFill>
                <a:latin typeface="Arial" panose="020B0604020202020204" pitchFamily="34" charset="0"/>
                <a:ea typeface="Noto Sans"/>
              </a:rPr>
              <a:t/>
            </a:r>
            <a:br>
              <a:rPr lang="ko-KR" altLang="ko-KR" b="1" dirty="0">
                <a:solidFill>
                  <a:srgbClr val="444444"/>
                </a:solidFill>
                <a:latin typeface="Arial" panose="020B0604020202020204" pitchFamily="34" charset="0"/>
                <a:ea typeface="Noto Sans"/>
              </a:rPr>
            </a:br>
            <a:endParaRPr lang="en-US" altLang="ko-KR" b="1" dirty="0">
              <a:solidFill>
                <a:srgbClr val="444444"/>
              </a:solidFill>
              <a:latin typeface="Arial" panose="020B0604020202020204" pitchFamily="34" charset="0"/>
              <a:ea typeface="Noto Sans"/>
            </a:endParaRPr>
          </a:p>
          <a:p>
            <a:pPr lvl="0" eaLnBrk="0" fontAlgn="t" latinLnBrk="0" hangingPunct="0">
              <a:spcBef>
                <a:spcPct val="0"/>
              </a:spcBef>
              <a:spcAft>
                <a:spcPct val="0"/>
              </a:spcAft>
            </a:pPr>
            <a:r>
              <a:rPr lang="ko-KR" altLang="ko-KR" b="1" dirty="0">
                <a:solidFill>
                  <a:srgbClr val="444444"/>
                </a:solidFill>
                <a:latin typeface="Arial" panose="020B0604020202020204" pitchFamily="34" charset="0"/>
                <a:ea typeface="Noto Sans"/>
              </a:rPr>
              <a:t/>
            </a:r>
            <a:br>
              <a:rPr lang="ko-KR" altLang="ko-KR" b="1" dirty="0">
                <a:solidFill>
                  <a:srgbClr val="444444"/>
                </a:solidFill>
                <a:latin typeface="Arial" panose="020B0604020202020204" pitchFamily="34" charset="0"/>
                <a:ea typeface="Noto Sans"/>
              </a:rPr>
            </a:br>
            <a:r>
              <a:rPr lang="ko-KR" altLang="ko-KR" dirty="0">
                <a:solidFill>
                  <a:srgbClr val="444444"/>
                </a:solidFill>
                <a:latin typeface="Arial" panose="020B0604020202020204" pitchFamily="34" charset="0"/>
                <a:ea typeface="Noto Sans"/>
              </a:rPr>
              <a:t>If proximity sensors are mounted close together they can interfere with each other's operation. This effect is called "Mutual interference". This can occur if they are placed face to face or side by side</a:t>
            </a:r>
            <a:r>
              <a:rPr lang="ko-KR" altLang="ko-KR" dirty="0" smtClean="0">
                <a:solidFill>
                  <a:srgbClr val="444444"/>
                </a:solidFill>
                <a:latin typeface="Arial" panose="020B0604020202020204" pitchFamily="34" charset="0"/>
                <a:ea typeface="Noto Sans"/>
              </a:rPr>
              <a:t>.</a:t>
            </a:r>
            <a:endParaRPr lang="en-US" altLang="ko-KR" dirty="0" smtClean="0">
              <a:solidFill>
                <a:srgbClr val="444444"/>
              </a:solidFill>
              <a:latin typeface="Arial" panose="020B0604020202020204" pitchFamily="34" charset="0"/>
              <a:ea typeface="Noto Sans"/>
            </a:endParaRPr>
          </a:p>
          <a:p>
            <a:pPr lvl="0" eaLnBrk="0" fontAlgn="t" latinLnBrk="0" hangingPunct="0">
              <a:spcBef>
                <a:spcPct val="0"/>
              </a:spcBef>
              <a:spcAft>
                <a:spcPct val="0"/>
              </a:spcAft>
            </a:pPr>
            <a:endParaRPr lang="en-US" altLang="ko-KR" dirty="0" smtClean="0">
              <a:solidFill>
                <a:srgbClr val="444444"/>
              </a:solidFill>
              <a:latin typeface="Arial" panose="020B0604020202020204" pitchFamily="34" charset="0"/>
              <a:ea typeface="Noto Sans"/>
            </a:endParaRPr>
          </a:p>
          <a:p>
            <a:pPr lvl="0" eaLnBrk="0" fontAlgn="t" latinLnBrk="0" hangingPunct="0">
              <a:spcBef>
                <a:spcPct val="0"/>
              </a:spcBef>
              <a:spcAft>
                <a:spcPct val="0"/>
              </a:spcAft>
            </a:pPr>
            <a:r>
              <a:rPr lang="en-US" altLang="ko-KR" dirty="0" smtClean="0">
                <a:solidFill>
                  <a:srgbClr val="444444"/>
                </a:solidFill>
                <a:latin typeface="Arial" panose="020B0604020202020204" pitchFamily="34" charset="0"/>
                <a:ea typeface="Noto Sans"/>
              </a:rPr>
              <a:t>In the next pages you can find detailed instructions about the installation of more proximity sensors.</a:t>
            </a:r>
            <a:endParaRPr lang="en-US" altLang="ko-KR" dirty="0">
              <a:solidFill>
                <a:srgbClr val="444444"/>
              </a:solidFill>
              <a:latin typeface="Arial" panose="020B0604020202020204" pitchFamily="34" charset="0"/>
              <a:ea typeface="Noto Sans"/>
            </a:endParaRPr>
          </a:p>
          <a:p>
            <a:pPr lvl="0" eaLnBrk="0" fontAlgn="t" latinLnBrk="0" hangingPunct="0">
              <a:spcBef>
                <a:spcPct val="0"/>
              </a:spcBef>
              <a:spcAft>
                <a:spcPct val="0"/>
              </a:spcAft>
            </a:pPr>
            <a:r>
              <a:rPr lang="ko-KR" altLang="ko-KR" dirty="0">
                <a:solidFill>
                  <a:srgbClr val="444444"/>
                </a:solidFill>
                <a:latin typeface="Arial" panose="020B0604020202020204" pitchFamily="34" charset="0"/>
                <a:ea typeface="Noto Sans"/>
              </a:rPr>
              <a:t/>
            </a:r>
            <a:br>
              <a:rPr lang="ko-KR" altLang="ko-KR" dirty="0">
                <a:solidFill>
                  <a:srgbClr val="444444"/>
                </a:solidFill>
                <a:latin typeface="Arial" panose="020B0604020202020204" pitchFamily="34" charset="0"/>
                <a:ea typeface="Noto Sans"/>
              </a:rPr>
            </a:br>
            <a:endParaRPr lang="ko-KR" altLang="en-US" dirty="0"/>
          </a:p>
        </p:txBody>
      </p:sp>
      <p:pic>
        <p:nvPicPr>
          <p:cNvPr id="5" name="Picture 3" descr="https://dzi3irdbkivnd.cloudfront.net/public/groupcourse/9323/curriculum/15582/groupactivity/218056/33062/%7B2283468E-4921-41B6-9AFA-1D988AAB0402%7D.1449133033302.PNG?AWSAccessKeyId=AKIAJKC5T2AUROR7LFKQ&amp;Expires=1482818305&amp;Signature=9Uqg8Y76sAWn8gQLl85BTQFZuU0%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8696" y="588213"/>
            <a:ext cx="3498001" cy="26344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44397" y="3404369"/>
            <a:ext cx="2006600" cy="600164"/>
          </a:xfrm>
          <a:prstGeom prst="rect">
            <a:avLst/>
          </a:prstGeom>
          <a:noFill/>
        </p:spPr>
        <p:txBody>
          <a:bodyPr wrap="square" rtlCol="0">
            <a:spAutoFit/>
          </a:bodyPr>
          <a:lstStyle/>
          <a:p>
            <a:pPr lvl="0" eaLnBrk="0" fontAlgn="t" latinLnBrk="0" hangingPunct="0">
              <a:spcBef>
                <a:spcPct val="0"/>
              </a:spcBef>
              <a:spcAft>
                <a:spcPct val="0"/>
              </a:spcAft>
            </a:pPr>
            <a:r>
              <a:rPr lang="ko-KR" altLang="ko-KR" sz="1500" b="1" dirty="0">
                <a:solidFill>
                  <a:srgbClr val="444444"/>
                </a:solidFill>
                <a:ea typeface="Noto Sans"/>
              </a:rPr>
              <a:t>Mutual Interference</a:t>
            </a:r>
            <a:r>
              <a:rPr lang="ko-KR" altLang="ko-KR" b="1" dirty="0">
                <a:solidFill>
                  <a:srgbClr val="444444"/>
                </a:solidFill>
                <a:ea typeface="Noto Sans"/>
              </a:rPr>
              <a:t/>
            </a:r>
            <a:br>
              <a:rPr lang="ko-KR" altLang="ko-KR" b="1" dirty="0">
                <a:solidFill>
                  <a:srgbClr val="444444"/>
                </a:solidFill>
                <a:ea typeface="Noto Sans"/>
              </a:rPr>
            </a:br>
            <a:endParaRPr lang="en-US" altLang="ko-KR" b="1" dirty="0">
              <a:solidFill>
                <a:srgbClr val="444444"/>
              </a:solidFill>
              <a:ea typeface="Noto Sans"/>
            </a:endParaRPr>
          </a:p>
        </p:txBody>
      </p:sp>
    </p:spTree>
    <p:extLst>
      <p:ext uri="{BB962C8B-B14F-4D97-AF65-F5344CB8AC3E}">
        <p14:creationId xmlns:p14="http://schemas.microsoft.com/office/powerpoint/2010/main" val="2727640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89138" y="382054"/>
            <a:ext cx="5087862"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base" latinLnBrk="0">
              <a:spcBef>
                <a:spcPct val="0"/>
              </a:spcBef>
              <a:spcAft>
                <a:spcPct val="0"/>
              </a:spcAft>
            </a:pPr>
            <a:r>
              <a:rPr lang="ko-KR" altLang="ko-KR" sz="3000" b="1" dirty="0" smtClean="0">
                <a:solidFill>
                  <a:srgbClr val="0070C0"/>
                </a:solidFill>
                <a:ea typeface="Noto Sans"/>
              </a:rPr>
              <a:t>Inductive Sensor Selection</a:t>
            </a:r>
            <a:endParaRPr lang="en-US" altLang="ko-KR" sz="3000" b="1" dirty="0" smtClean="0">
              <a:solidFill>
                <a:srgbClr val="0070C0"/>
              </a:solidFill>
              <a:ea typeface="Noto Sans"/>
            </a:endParaRPr>
          </a:p>
          <a:p>
            <a:pPr fontAlgn="base" latinLnBrk="0">
              <a:spcBef>
                <a:spcPct val="0"/>
              </a:spcBef>
              <a:spcAft>
                <a:spcPct val="0"/>
              </a:spcAft>
            </a:pPr>
            <a:endParaRPr lang="en-US" altLang="ko-KR" sz="3000" b="1" dirty="0" smtClean="0">
              <a:solidFill>
                <a:srgbClr val="0070C0"/>
              </a:solidFill>
              <a:ea typeface="Noto Sans"/>
            </a:endParaRPr>
          </a:p>
          <a:p>
            <a:pPr fontAlgn="base" latinLnBrk="0">
              <a:spcBef>
                <a:spcPct val="0"/>
              </a:spcBef>
              <a:spcAft>
                <a:spcPct val="0"/>
              </a:spcAft>
            </a:pPr>
            <a:endParaRPr lang="ko-KR" altLang="ko-KR" b="1" dirty="0" smtClean="0">
              <a:solidFill>
                <a:srgbClr val="444444"/>
              </a:solidFill>
              <a:ea typeface="Noto Sans"/>
            </a:endParaRPr>
          </a:p>
          <a:p>
            <a:pPr fontAlgn="t" latinLnBrk="0">
              <a:spcBef>
                <a:spcPct val="0"/>
              </a:spcBef>
              <a:spcAft>
                <a:spcPct val="0"/>
              </a:spcAft>
            </a:pPr>
            <a:r>
              <a:rPr lang="ko-KR" altLang="ko-KR" dirty="0" smtClean="0">
                <a:solidFill>
                  <a:srgbClr val="444444"/>
                </a:solidFill>
                <a:ea typeface="Noto Sans"/>
              </a:rPr>
              <a:t>To </a:t>
            </a:r>
            <a:r>
              <a:rPr lang="ko-KR" altLang="ko-KR" dirty="0">
                <a:solidFill>
                  <a:srgbClr val="444444"/>
                </a:solidFill>
                <a:ea typeface="Noto Sans"/>
              </a:rPr>
              <a:t>conclude: When selecting the right proximity sensor for an application several things have to be taken into consideration:</a:t>
            </a:r>
            <a:br>
              <a:rPr lang="ko-KR" altLang="ko-KR" dirty="0">
                <a:solidFill>
                  <a:srgbClr val="444444"/>
                </a:solidFill>
                <a:ea typeface="Noto Sans"/>
              </a:rPr>
            </a:br>
            <a:endParaRPr lang="en-US" altLang="ko-KR" dirty="0" smtClean="0">
              <a:solidFill>
                <a:srgbClr val="444444"/>
              </a:solidFill>
              <a:ea typeface="Noto Sans"/>
            </a:endParaRPr>
          </a:p>
          <a:p>
            <a:pPr fontAlgn="t" latinLnBrk="0">
              <a:spcBef>
                <a:spcPct val="0"/>
              </a:spcBef>
              <a:spcAft>
                <a:spcPct val="0"/>
              </a:spcAft>
            </a:pPr>
            <a:r>
              <a:rPr lang="ko-KR" altLang="ko-KR" dirty="0">
                <a:solidFill>
                  <a:srgbClr val="444444"/>
                </a:solidFill>
                <a:ea typeface="Noto Sans"/>
              </a:rPr>
              <a:t/>
            </a:r>
            <a:br>
              <a:rPr lang="ko-KR" altLang="ko-KR" dirty="0">
                <a:solidFill>
                  <a:srgbClr val="444444"/>
                </a:solidFill>
                <a:ea typeface="Noto Sans"/>
              </a:rPr>
            </a:br>
            <a:endParaRPr lang="ko-KR" altLang="ko-KR" dirty="0">
              <a:solidFill>
                <a:srgbClr val="444444"/>
              </a:solidFill>
              <a:ea typeface="Noto Sans"/>
            </a:endParaRPr>
          </a:p>
          <a:p>
            <a:pPr fontAlgn="t" latinLnBrk="0">
              <a:spcBef>
                <a:spcPct val="0"/>
              </a:spcBef>
              <a:spcAft>
                <a:spcPct val="0"/>
              </a:spcAft>
              <a:buFontTx/>
              <a:buChar char="•"/>
            </a:pPr>
            <a:r>
              <a:rPr lang="ko-KR" altLang="ko-KR" dirty="0">
                <a:solidFill>
                  <a:srgbClr val="444444"/>
                </a:solidFill>
                <a:ea typeface="Noto Sans"/>
              </a:rPr>
              <a:t>Specific conditions of object (metal type, size, plating)</a:t>
            </a:r>
          </a:p>
          <a:p>
            <a:pPr fontAlgn="t" latinLnBrk="0">
              <a:spcBef>
                <a:spcPct val="0"/>
              </a:spcBef>
              <a:spcAft>
                <a:spcPct val="0"/>
              </a:spcAft>
              <a:buFontTx/>
              <a:buChar char="•"/>
            </a:pPr>
            <a:r>
              <a:rPr lang="ko-KR" altLang="ko-KR" dirty="0">
                <a:solidFill>
                  <a:srgbClr val="444444"/>
                </a:solidFill>
                <a:ea typeface="Noto Sans"/>
              </a:rPr>
              <a:t>Direction of target movement</a:t>
            </a:r>
          </a:p>
          <a:p>
            <a:pPr fontAlgn="t" latinLnBrk="0">
              <a:spcBef>
                <a:spcPct val="0"/>
              </a:spcBef>
              <a:spcAft>
                <a:spcPct val="0"/>
              </a:spcAft>
              <a:buFontTx/>
              <a:buChar char="•"/>
            </a:pPr>
            <a:r>
              <a:rPr lang="ko-KR" altLang="ko-KR" dirty="0">
                <a:solidFill>
                  <a:srgbClr val="444444"/>
                </a:solidFill>
                <a:ea typeface="Noto Sans"/>
              </a:rPr>
              <a:t>Speed of target</a:t>
            </a:r>
          </a:p>
          <a:p>
            <a:pPr fontAlgn="t" latinLnBrk="0">
              <a:spcBef>
                <a:spcPct val="0"/>
              </a:spcBef>
              <a:spcAft>
                <a:spcPct val="0"/>
              </a:spcAft>
              <a:buFontTx/>
              <a:buChar char="•"/>
            </a:pPr>
            <a:r>
              <a:rPr lang="ko-KR" altLang="ko-KR" dirty="0">
                <a:solidFill>
                  <a:srgbClr val="444444"/>
                </a:solidFill>
                <a:ea typeface="Noto Sans"/>
              </a:rPr>
              <a:t>Effects of surrounding metal</a:t>
            </a:r>
          </a:p>
          <a:p>
            <a:pPr fontAlgn="t" latinLnBrk="0">
              <a:spcBef>
                <a:spcPct val="0"/>
              </a:spcBef>
              <a:spcAft>
                <a:spcPct val="0"/>
              </a:spcAft>
              <a:buFontTx/>
              <a:buChar char="•"/>
            </a:pPr>
            <a:r>
              <a:rPr lang="ko-KR" altLang="ko-KR" dirty="0">
                <a:solidFill>
                  <a:srgbClr val="444444"/>
                </a:solidFill>
                <a:ea typeface="Noto Sans"/>
              </a:rPr>
              <a:t>Effects of temperature, voltage, EMC, vibration, shock, humidity, oil, powder, chemicals or detergent</a:t>
            </a:r>
          </a:p>
          <a:p>
            <a:pPr fontAlgn="t" latinLnBrk="0">
              <a:spcBef>
                <a:spcPct val="0"/>
              </a:spcBef>
              <a:spcAft>
                <a:spcPct val="0"/>
              </a:spcAft>
              <a:buFontTx/>
              <a:buChar char="•"/>
            </a:pPr>
            <a:r>
              <a:rPr lang="ko-KR" altLang="ko-KR" dirty="0">
                <a:solidFill>
                  <a:srgbClr val="444444"/>
                </a:solidFill>
                <a:ea typeface="Noto Sans"/>
              </a:rPr>
              <a:t>Required sensing distance</a:t>
            </a:r>
          </a:p>
          <a:p>
            <a:pPr fontAlgn="t" latinLnBrk="0">
              <a:spcBef>
                <a:spcPct val="0"/>
              </a:spcBef>
              <a:spcAft>
                <a:spcPct val="0"/>
              </a:spcAft>
            </a:pPr>
            <a:r>
              <a:rPr lang="ko-KR" altLang="ko-KR" dirty="0">
                <a:solidFill>
                  <a:srgbClr val="444444"/>
                </a:solidFill>
                <a:ea typeface="Noto Sans"/>
              </a:rPr>
              <a:t>                                                        </a:t>
            </a:r>
            <a:r>
              <a:rPr lang="ko-KR" altLang="ko-KR" sz="1000" dirty="0">
                <a:solidFill>
                  <a:srgbClr val="444444"/>
                </a:solidFill>
                <a:ea typeface="Noto Sans"/>
              </a:rPr>
              <a:t>                                                        </a:t>
            </a:r>
          </a:p>
        </p:txBody>
      </p:sp>
      <p:pic>
        <p:nvPicPr>
          <p:cNvPr id="5122" name="Picture 2" descr="https://dzi3irdbkivnd.cloudfront.net/public/groupcourse/9323/curriculum/15582/groupactivity/218057/33062/%7B85723D0A-A767-4F95-84A4-392B8A0A9D66%7D.1449133033453.PNG?AWSAccessKeyId=AKIAJKC5T2AUROR7LFKQ&amp;Expires=1482313325&amp;Signature=Uq6Z2GMSGKtk2ZfKl%2Fqjw4mGNVw%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442" y="1239819"/>
            <a:ext cx="4884986" cy="36637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73435" y="4903560"/>
            <a:ext cx="1918365" cy="323165"/>
          </a:xfrm>
          <a:prstGeom prst="rect">
            <a:avLst/>
          </a:prstGeom>
          <a:noFill/>
        </p:spPr>
        <p:txBody>
          <a:bodyPr wrap="square" rtlCol="0">
            <a:spAutoFit/>
          </a:bodyPr>
          <a:lstStyle/>
          <a:p>
            <a:r>
              <a:rPr lang="en-US" altLang="ko-KR" sz="1500" b="1" dirty="0" smtClean="0"/>
              <a:t>Detection process</a:t>
            </a:r>
            <a:endParaRPr lang="ko-KR" altLang="en-US" sz="1500" b="1"/>
          </a:p>
        </p:txBody>
      </p:sp>
    </p:spTree>
    <p:extLst>
      <p:ext uri="{BB962C8B-B14F-4D97-AF65-F5344CB8AC3E}">
        <p14:creationId xmlns:p14="http://schemas.microsoft.com/office/powerpoint/2010/main" val="581981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2"/>
          <a:stretch>
            <a:fillRect/>
          </a:stretch>
        </p:blipFill>
        <p:spPr>
          <a:xfrm>
            <a:off x="617231" y="507720"/>
            <a:ext cx="6237191" cy="6014434"/>
          </a:xfrm>
          <a:prstGeom prst="rect">
            <a:avLst/>
          </a:prstGeom>
        </p:spPr>
      </p:pic>
      <p:sp>
        <p:nvSpPr>
          <p:cNvPr id="6" name="TextBox 5"/>
          <p:cNvSpPr txBox="1"/>
          <p:nvPr/>
        </p:nvSpPr>
        <p:spPr>
          <a:xfrm>
            <a:off x="7289800" y="612844"/>
            <a:ext cx="4546600" cy="5909310"/>
          </a:xfrm>
          <a:prstGeom prst="rect">
            <a:avLst/>
          </a:prstGeom>
          <a:noFill/>
        </p:spPr>
        <p:txBody>
          <a:bodyPr wrap="square" rtlCol="0">
            <a:spAutoFit/>
          </a:bodyPr>
          <a:lstStyle/>
          <a:p>
            <a:r>
              <a:rPr lang="en-US" altLang="ko-KR" sz="3000" b="1" dirty="0" smtClean="0">
                <a:solidFill>
                  <a:srgbClr val="0070C0"/>
                </a:solidFill>
              </a:rPr>
              <a:t>Installing more proximity sensors (round type)</a:t>
            </a:r>
            <a:endParaRPr lang="en-US" altLang="ko-KR" sz="3000" dirty="0" smtClean="0">
              <a:solidFill>
                <a:srgbClr val="0070C0"/>
              </a:solidFill>
            </a:endParaRPr>
          </a:p>
          <a:p>
            <a:endParaRPr lang="en-US" altLang="ko-KR" dirty="0"/>
          </a:p>
          <a:p>
            <a:r>
              <a:rPr lang="en-US" altLang="ko-KR" dirty="0" smtClean="0"/>
              <a:t>Installing more than one proximity sensor in parallel or facing each other, can cause malfunction, for example abnormal return due to he interference of surrounding metal. </a:t>
            </a:r>
          </a:p>
          <a:p>
            <a:r>
              <a:rPr lang="en-US" altLang="ko-KR" dirty="0" smtClean="0"/>
              <a:t>In order to avoid the potential malfunction caused by surrounding metals, please install the proximity sensors with sufficient gap among each other. The gap should be higher than the values shown in the left chart. </a:t>
            </a:r>
          </a:p>
          <a:p>
            <a:r>
              <a:rPr lang="en-US" altLang="ko-KR" dirty="0" smtClean="0"/>
              <a:t>On the left chart you may find the values for Inductive DC 3 wire type/  2wire type. The values for other models are shown in the next pages. </a:t>
            </a:r>
            <a:endParaRPr lang="ko-KR" altLang="en-US"/>
          </a:p>
        </p:txBody>
      </p:sp>
    </p:spTree>
    <p:extLst>
      <p:ext uri="{BB962C8B-B14F-4D97-AF65-F5344CB8AC3E}">
        <p14:creationId xmlns:p14="http://schemas.microsoft.com/office/powerpoint/2010/main" val="3494718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636773" y="1918952"/>
            <a:ext cx="6455639" cy="3168203"/>
          </a:xfrm>
          <a:prstGeom prst="rect">
            <a:avLst/>
          </a:prstGeom>
        </p:spPr>
      </p:pic>
      <p:sp>
        <p:nvSpPr>
          <p:cNvPr id="6" name="TextBox 5"/>
          <p:cNvSpPr txBox="1"/>
          <p:nvPr/>
        </p:nvSpPr>
        <p:spPr>
          <a:xfrm>
            <a:off x="7660962" y="2768465"/>
            <a:ext cx="4165600" cy="1200329"/>
          </a:xfrm>
          <a:prstGeom prst="rect">
            <a:avLst/>
          </a:prstGeom>
          <a:noFill/>
        </p:spPr>
        <p:txBody>
          <a:bodyPr wrap="square" rtlCol="0">
            <a:spAutoFit/>
          </a:bodyPr>
          <a:lstStyle/>
          <a:p>
            <a:endParaRPr lang="en-US" altLang="ko-KR" dirty="0"/>
          </a:p>
          <a:p>
            <a:r>
              <a:rPr lang="en-US" altLang="ko-KR" dirty="0" smtClean="0"/>
              <a:t>On the left you can find the values for Inductive AC 2 wire type proximity sensor. </a:t>
            </a:r>
            <a:endParaRPr lang="ko-KR" altLang="en-US"/>
          </a:p>
        </p:txBody>
      </p:sp>
    </p:spTree>
    <p:extLst>
      <p:ext uri="{BB962C8B-B14F-4D97-AF65-F5344CB8AC3E}">
        <p14:creationId xmlns:p14="http://schemas.microsoft.com/office/powerpoint/2010/main" val="3498158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996890" y="928556"/>
            <a:ext cx="5686753" cy="3670897"/>
          </a:xfrm>
          <a:prstGeom prst="rect">
            <a:avLst/>
          </a:prstGeom>
        </p:spPr>
      </p:pic>
      <p:sp>
        <p:nvSpPr>
          <p:cNvPr id="5" name="TextBox 4"/>
          <p:cNvSpPr txBox="1"/>
          <p:nvPr/>
        </p:nvSpPr>
        <p:spPr>
          <a:xfrm>
            <a:off x="7233992" y="1305585"/>
            <a:ext cx="4597400" cy="3139321"/>
          </a:xfrm>
          <a:prstGeom prst="rect">
            <a:avLst/>
          </a:prstGeom>
          <a:noFill/>
        </p:spPr>
        <p:txBody>
          <a:bodyPr wrap="square" rtlCol="0">
            <a:spAutoFit/>
          </a:bodyPr>
          <a:lstStyle/>
          <a:p>
            <a:r>
              <a:rPr lang="en-US" altLang="ko-KR" sz="3000" b="1" dirty="0" smtClean="0">
                <a:solidFill>
                  <a:srgbClr val="0070C0"/>
                </a:solidFill>
              </a:rPr>
              <a:t>Installing more proximity sensors (square type)</a:t>
            </a:r>
            <a:endParaRPr lang="en-US" altLang="ko-KR" sz="3000" dirty="0" smtClean="0">
              <a:solidFill>
                <a:srgbClr val="0070C0"/>
              </a:solidFill>
            </a:endParaRPr>
          </a:p>
          <a:p>
            <a:endParaRPr lang="en-US" altLang="ko-KR" dirty="0"/>
          </a:p>
          <a:p>
            <a:r>
              <a:rPr lang="en-US" altLang="ko-KR" dirty="0" smtClean="0"/>
              <a:t>On the left you may find pictures showing the installation of square type proximity sensors, and on the next pages you will find the minimum gap values.  </a:t>
            </a:r>
          </a:p>
          <a:p>
            <a:endParaRPr lang="ko-KR" altLang="en-US" dirty="0"/>
          </a:p>
        </p:txBody>
      </p:sp>
    </p:spTree>
    <p:extLst>
      <p:ext uri="{BB962C8B-B14F-4D97-AF65-F5344CB8AC3E}">
        <p14:creationId xmlns:p14="http://schemas.microsoft.com/office/powerpoint/2010/main" val="3474942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62169" y="655871"/>
            <a:ext cx="11063131" cy="767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mn-lt"/>
                <a:ea typeface="Noto Sans"/>
              </a:rPr>
              <a:t>Today proximity sensors are found in many types of industries and applications. Some examples:</a:t>
            </a:r>
            <a:br>
              <a:rPr kumimoji="0" lang="ko-KR" altLang="ko-KR" b="0" i="0" u="none" strike="noStrike" cap="none" normalizeH="0" baseline="0" dirty="0" smtClean="0">
                <a:ln>
                  <a:noFill/>
                </a:ln>
                <a:solidFill>
                  <a:srgbClr val="444444"/>
                </a:solidFill>
                <a:effectLst/>
                <a:latin typeface="+mn-lt"/>
                <a:ea typeface="Noto Sans"/>
              </a:rPr>
            </a:br>
            <a:endParaRPr kumimoji="0" lang="en-US" altLang="ko-KR" b="1" i="0" u="none" strike="noStrike" cap="none" normalizeH="0" baseline="0" dirty="0" smtClean="0">
              <a:ln>
                <a:noFill/>
              </a:ln>
              <a:solidFill>
                <a:srgbClr val="444444"/>
              </a:solidFill>
              <a:effectLst/>
              <a:latin typeface="+mn-lt"/>
              <a:ea typeface="Noto Sans"/>
            </a:endParaRPr>
          </a:p>
          <a:p>
            <a:pPr fontAlgn="t" latinLnBrk="0"/>
            <a:r>
              <a:rPr kumimoji="0" lang="ko-KR" altLang="ko-KR" b="1" i="0" u="none" strike="noStrike" cap="none" normalizeH="0" baseline="0" dirty="0" smtClean="0">
                <a:ln>
                  <a:noFill/>
                </a:ln>
                <a:solidFill>
                  <a:schemeClr val="accent5"/>
                </a:solidFill>
                <a:effectLst/>
                <a:latin typeface="+mn-lt"/>
                <a:ea typeface="Noto Sans"/>
              </a:rPr>
              <a:t>Automotive industry</a:t>
            </a:r>
            <a:r>
              <a:rPr lang="en-US" altLang="ko-KR" b="1" dirty="0">
                <a:solidFill>
                  <a:schemeClr val="accent5"/>
                </a:solidFill>
                <a:latin typeface="+mn-lt"/>
                <a:ea typeface="Noto Sans"/>
              </a:rPr>
              <a:t>                    Machine tool </a:t>
            </a:r>
            <a:r>
              <a:rPr lang="en-US" altLang="ko-KR" b="1" dirty="0" smtClean="0">
                <a:solidFill>
                  <a:schemeClr val="accent5"/>
                </a:solidFill>
                <a:latin typeface="+mn-lt"/>
                <a:ea typeface="Noto Sans"/>
              </a:rPr>
              <a:t>industry             Food </a:t>
            </a:r>
            <a:r>
              <a:rPr lang="en-US" altLang="ko-KR" b="1" dirty="0">
                <a:solidFill>
                  <a:schemeClr val="accent5"/>
                </a:solidFill>
                <a:latin typeface="+mn-lt"/>
                <a:ea typeface="Noto Sans"/>
              </a:rPr>
              <a:t>processing industry</a:t>
            </a:r>
          </a:p>
          <a:p>
            <a:pPr fontAlgn="t" latinLnBrk="0"/>
            <a:endParaRPr lang="en-US" altLang="ko-KR" b="1" dirty="0" smtClean="0">
              <a:solidFill>
                <a:srgbClr val="444444"/>
              </a:solidFill>
              <a:ea typeface="Noto Sans"/>
            </a:endParaRPr>
          </a:p>
          <a:p>
            <a:pPr fontAlgn="t" latinLnBrk="0"/>
            <a:endParaRPr lang="en-US" altLang="ko-KR" b="1" dirty="0">
              <a:solidFill>
                <a:srgbClr val="444444"/>
              </a:solidFill>
              <a:ea typeface="Noto Sans"/>
            </a:endParaRPr>
          </a:p>
          <a:p>
            <a:pPr fontAlgn="t" latinLnBrk="0"/>
            <a:endParaRPr lang="en-US" altLang="ko-KR" b="1" dirty="0" smtClean="0">
              <a:solidFill>
                <a:srgbClr val="444444"/>
              </a:solidFill>
              <a:ea typeface="Noto Sans"/>
            </a:endParaRPr>
          </a:p>
          <a:p>
            <a:pPr fontAlgn="t" latinLnBrk="0"/>
            <a:endParaRPr lang="en-US" altLang="ko-KR" b="1" dirty="0">
              <a:solidFill>
                <a:srgbClr val="444444"/>
              </a:solidFill>
              <a:ea typeface="Noto Sans"/>
            </a:endParaRPr>
          </a:p>
          <a:p>
            <a:pPr fontAlgn="t" latinLnBrk="0"/>
            <a:endParaRPr lang="en-US" altLang="ko-KR" b="1" dirty="0" smtClean="0">
              <a:solidFill>
                <a:srgbClr val="444444"/>
              </a:solidFill>
              <a:ea typeface="Noto Sans"/>
            </a:endParaRPr>
          </a:p>
          <a:p>
            <a:pPr fontAlgn="t" latinLnBrk="0"/>
            <a:endParaRPr lang="en-US" altLang="ko-KR" b="1" dirty="0">
              <a:solidFill>
                <a:srgbClr val="444444"/>
              </a:solidFill>
              <a:ea typeface="Noto Sans"/>
            </a:endParaRPr>
          </a:p>
          <a:p>
            <a:pPr fontAlgn="t" latinLnBrk="0"/>
            <a:endParaRPr lang="en-US" altLang="ko-KR" b="1" dirty="0" smtClean="0">
              <a:solidFill>
                <a:srgbClr val="444444"/>
              </a:solidFill>
              <a:ea typeface="Noto Sans"/>
            </a:endParaRPr>
          </a:p>
          <a:p>
            <a:pPr fontAlgn="t" latinLnBrk="0"/>
            <a:endParaRPr lang="en-US" altLang="ko-KR" b="1" dirty="0">
              <a:solidFill>
                <a:srgbClr val="444444"/>
              </a:solidFill>
              <a:ea typeface="Noto Sans"/>
            </a:endParaRPr>
          </a:p>
          <a:p>
            <a:pPr fontAlgn="t" latinLnBrk="0"/>
            <a:r>
              <a:rPr lang="ko-KR" altLang="ko-KR" b="1" dirty="0">
                <a:solidFill>
                  <a:schemeClr val="accent5"/>
                </a:solidFill>
                <a:latin typeface="+mn-lt"/>
                <a:ea typeface="Noto Sans"/>
              </a:rPr>
              <a:t>Utility vehicles (e.g. trucks, agricultural machines)</a:t>
            </a:r>
            <a:r>
              <a:rPr lang="en-US" altLang="ko-KR" b="1" dirty="0">
                <a:solidFill>
                  <a:schemeClr val="accent5"/>
                </a:solidFill>
                <a:latin typeface="+mn-lt"/>
                <a:ea typeface="Noto Sans"/>
              </a:rPr>
              <a:t>       </a:t>
            </a:r>
            <a:r>
              <a:rPr lang="en-US" altLang="ko-KR" b="1" dirty="0" smtClean="0">
                <a:solidFill>
                  <a:schemeClr val="accent5"/>
                </a:solidFill>
                <a:latin typeface="+mn-lt"/>
                <a:ea typeface="Noto Sans"/>
              </a:rPr>
              <a:t>                Car </a:t>
            </a:r>
            <a:r>
              <a:rPr lang="en-US" altLang="ko-KR" b="1" dirty="0">
                <a:solidFill>
                  <a:schemeClr val="accent5"/>
                </a:solidFill>
                <a:latin typeface="+mn-lt"/>
                <a:ea typeface="Noto Sans"/>
              </a:rPr>
              <a:t>washing machines</a:t>
            </a:r>
          </a:p>
          <a:p>
            <a:pPr fontAlgn="t" latinLnBrk="0"/>
            <a:endParaRPr lang="en-US" altLang="ko-KR" b="1" dirty="0" smtClean="0">
              <a:solidFill>
                <a:srgbClr val="444444"/>
              </a:solidFill>
              <a:ea typeface="Noto Sans"/>
            </a:endParaRPr>
          </a:p>
          <a:p>
            <a:pPr fontAlgn="t" latinLnBrk="0"/>
            <a:endParaRPr lang="en-US" altLang="ko-KR" b="1" dirty="0">
              <a:solidFill>
                <a:srgbClr val="444444"/>
              </a:solidFill>
              <a:ea typeface="Noto Sans"/>
            </a:endParaRPr>
          </a:p>
          <a:p>
            <a:pPr fontAlgn="t" latinLnBrk="0"/>
            <a:endParaRPr lang="en-US" altLang="ko-KR" b="1" dirty="0" smtClean="0">
              <a:solidFill>
                <a:srgbClr val="444444"/>
              </a:solidFill>
              <a:ea typeface="Noto Sans"/>
            </a:endParaRPr>
          </a:p>
          <a:p>
            <a:pPr fontAlgn="t" latinLnBrk="0"/>
            <a:endParaRPr lang="en-US" altLang="ko-KR" b="1" dirty="0">
              <a:solidFill>
                <a:srgbClr val="444444"/>
              </a:solidFill>
              <a:ea typeface="Noto Sans"/>
            </a:endParaRPr>
          </a:p>
          <a:p>
            <a:pPr fontAlgn="t" latinLnBrk="0"/>
            <a:endParaRPr lang="en-US" altLang="ko-KR" b="1" dirty="0" smtClean="0">
              <a:solidFill>
                <a:srgbClr val="444444"/>
              </a:solidFill>
              <a:ea typeface="Noto Sans"/>
            </a:endParaRPr>
          </a:p>
          <a:p>
            <a:pPr fontAlgn="t" latinLnBrk="0"/>
            <a:endParaRPr lang="en-US" altLang="ko-KR" b="1" dirty="0">
              <a:solidFill>
                <a:srgbClr val="444444"/>
              </a:solidFill>
              <a:ea typeface="Noto Sans"/>
            </a:endParaRPr>
          </a:p>
          <a:p>
            <a:pPr fontAlgn="t" latinLnBrk="0"/>
            <a:endParaRPr lang="en-US" altLang="ko-KR" b="1" dirty="0" smtClean="0">
              <a:solidFill>
                <a:srgbClr val="444444"/>
              </a:solidFill>
              <a:ea typeface="Noto Sans"/>
            </a:endParaRPr>
          </a:p>
          <a:p>
            <a:pPr fontAlgn="t" latinLnBrk="0"/>
            <a:endParaRPr lang="en-US" altLang="ko-KR" b="1" dirty="0">
              <a:solidFill>
                <a:srgbClr val="444444"/>
              </a:solidFill>
              <a:ea typeface="Noto Sans"/>
            </a:endParaRPr>
          </a:p>
          <a:p>
            <a:pPr fontAlgn="t" latinLnBrk="0"/>
            <a:endParaRPr lang="en-US" altLang="ko-KR" b="1" dirty="0" smtClean="0">
              <a:solidFill>
                <a:srgbClr val="444444"/>
              </a:solidFill>
              <a:ea typeface="Noto Sans"/>
            </a:endParaRPr>
          </a:p>
          <a:p>
            <a:pPr fontAlgn="t" latinLnBrk="0"/>
            <a:endParaRPr lang="en-US" altLang="ko-KR" b="1" dirty="0">
              <a:solidFill>
                <a:srgbClr val="444444"/>
              </a:solidFill>
              <a:ea typeface="Noto Sans"/>
            </a:endParaRPr>
          </a:p>
          <a:p>
            <a:pPr fontAlgn="t" latinLnBrk="0"/>
            <a:endParaRPr lang="ko-KR" altLang="ko-KR" b="1" dirty="0" smtClean="0">
              <a:solidFill>
                <a:srgbClr val="444444"/>
              </a:solidFill>
              <a:ea typeface="Noto Sans"/>
            </a:endParaRPr>
          </a:p>
          <a:p>
            <a:pPr lvl="0" fontAlgn="t" latinLnBrk="0"/>
            <a:r>
              <a:rPr lang="en-US" altLang="ko-KR" b="1" dirty="0" smtClean="0">
                <a:solidFill>
                  <a:srgbClr val="444444"/>
                </a:solidFill>
                <a:ea typeface="Noto Sans"/>
              </a:rPr>
              <a:t>                                                              </a:t>
            </a:r>
            <a:endParaRPr kumimoji="0" lang="ko-KR" altLang="ko-KR" b="1" i="0" u="none" strike="noStrike" cap="none" normalizeH="0" baseline="0" dirty="0" smtClean="0">
              <a:ln>
                <a:noFill/>
              </a:ln>
              <a:solidFill>
                <a:srgbClr val="444444"/>
              </a:solidFill>
              <a:effectLst/>
              <a:latin typeface="+mn-lt"/>
              <a:ea typeface="Noto Sans"/>
            </a:endParaRPr>
          </a:p>
          <a:p>
            <a:pPr marL="0" marR="0" lvl="0" indent="0" algn="l" defTabSz="914400" rtl="0" eaLnBrk="0" fontAlgn="t" latinLnBrk="0" hangingPunct="0">
              <a:lnSpc>
                <a:spcPct val="100000"/>
              </a:lnSpc>
              <a:spcBef>
                <a:spcPct val="0"/>
              </a:spcBef>
              <a:spcAft>
                <a:spcPct val="0"/>
              </a:spcAft>
              <a:buClrTx/>
              <a:buSzTx/>
              <a:buFontTx/>
              <a:buChar char="•"/>
              <a:tabLst/>
            </a:pPr>
            <a:endParaRPr kumimoji="0" lang="ko-KR" altLang="ko-KR" b="1" i="0" u="none" strike="noStrike" cap="none" normalizeH="0" baseline="0" dirty="0" smtClean="0">
              <a:ln>
                <a:noFill/>
              </a:ln>
              <a:solidFill>
                <a:srgbClr val="444444"/>
              </a:solidFill>
              <a:effectLst/>
              <a:latin typeface="+mn-lt"/>
              <a:ea typeface="Noto Sans"/>
            </a:endParaRPr>
          </a:p>
          <a:p>
            <a:pPr marL="0" marR="0" lvl="0" indent="0" algn="l" defTabSz="914400" rtl="0" eaLnBrk="0" fontAlgn="t" latinLnBrk="0" hangingPunct="0">
              <a:lnSpc>
                <a:spcPct val="100000"/>
              </a:lnSpc>
              <a:spcBef>
                <a:spcPct val="0"/>
              </a:spcBef>
              <a:spcAft>
                <a:spcPct val="0"/>
              </a:spcAft>
              <a:buClrTx/>
              <a:buSzTx/>
              <a:tabLst/>
            </a:pP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100" b="0" i="0" u="none" strike="noStrike" cap="none" normalizeH="0" baseline="0" dirty="0" smtClean="0">
                <a:ln>
                  <a:noFill/>
                </a:ln>
                <a:solidFill>
                  <a:schemeClr val="tx1"/>
                </a:solidFill>
                <a:effectLst/>
                <a:latin typeface="Arial" panose="020B0604020202020204" pitchFamily="34" charset="0"/>
              </a:rPr>
              <a:t/>
            </a:r>
            <a:br>
              <a:rPr kumimoji="0" lang="ko-KR" altLang="ko-KR" sz="1100" b="0" i="0" u="none" strike="noStrike" cap="none" normalizeH="0" baseline="0" dirty="0" smtClean="0">
                <a:ln>
                  <a:noFill/>
                </a:ln>
                <a:solidFill>
                  <a:schemeClr val="tx1"/>
                </a:solidFill>
                <a:effectLst/>
                <a:latin typeface="Arial" panose="020B0604020202020204" pitchFamily="34" charset="0"/>
              </a:rPr>
            </a:br>
            <a:endParaRPr kumimoji="0" lang="ko-KR" altLang="ko-KR" sz="1000" b="0" i="0" u="none" strike="noStrike" cap="none" normalizeH="0" baseline="0" dirty="0" smtClean="0">
              <a:ln>
                <a:noFill/>
              </a:ln>
              <a:solidFill>
                <a:srgbClr val="444444"/>
              </a:solidFill>
              <a:effectLst/>
              <a:latin typeface="Arial" panose="020B0604020202020204" pitchFamily="34" charset="0"/>
              <a:ea typeface="Noto Sans"/>
            </a:endParaRPr>
          </a:p>
        </p:txBody>
      </p:sp>
      <p:sp>
        <p:nvSpPr>
          <p:cNvPr id="3" name="AutoShape 2" descr="data:image/svg+xml;charset=utf-8,%3Csvg%20xmlns%3D'http%3A%2F%2Fwww.w3.org%2F2000%2Fsvg'%20viewBox%3D'0%200%20401%20331.40495867768595'%2F%3E"/>
          <p:cNvSpPr>
            <a:spLocks noChangeAspect="1" noChangeArrowheads="1"/>
          </p:cNvSpPr>
          <p:nvPr/>
        </p:nvSpPr>
        <p:spPr bwMode="auto">
          <a:xfrm>
            <a:off x="34925" y="-906463"/>
            <a:ext cx="3819525" cy="356438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7" name="그림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69" y="1888482"/>
            <a:ext cx="2371680" cy="1578245"/>
          </a:xfrm>
          <a:prstGeom prst="rect">
            <a:avLst/>
          </a:prstGeom>
        </p:spPr>
      </p:pic>
      <p:pic>
        <p:nvPicPr>
          <p:cNvPr id="8" name="그림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837" y="1800932"/>
            <a:ext cx="2591237" cy="1665795"/>
          </a:xfrm>
          <a:prstGeom prst="rect">
            <a:avLst/>
          </a:prstGeom>
        </p:spPr>
      </p:pic>
      <p:pic>
        <p:nvPicPr>
          <p:cNvPr id="9" name="그림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462" y="1800932"/>
            <a:ext cx="2675988" cy="1723217"/>
          </a:xfrm>
          <a:prstGeom prst="rect">
            <a:avLst/>
          </a:prstGeom>
        </p:spPr>
      </p:pic>
      <p:pic>
        <p:nvPicPr>
          <p:cNvPr id="10" name="그림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763" y="4254083"/>
            <a:ext cx="2762250" cy="1657350"/>
          </a:xfrm>
          <a:prstGeom prst="rect">
            <a:avLst/>
          </a:prstGeom>
        </p:spPr>
      </p:pic>
      <p:pic>
        <p:nvPicPr>
          <p:cNvPr id="11" name="그림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7331" y="4272172"/>
            <a:ext cx="2762250" cy="1657350"/>
          </a:xfrm>
          <a:prstGeom prst="rect">
            <a:avLst/>
          </a:prstGeom>
        </p:spPr>
      </p:pic>
    </p:spTree>
    <p:extLst>
      <p:ext uri="{BB962C8B-B14F-4D97-AF65-F5344CB8AC3E}">
        <p14:creationId xmlns:p14="http://schemas.microsoft.com/office/powerpoint/2010/main" val="3988498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963127" y="283336"/>
            <a:ext cx="6105757" cy="2975020"/>
          </a:xfrm>
          <a:prstGeom prst="rect">
            <a:avLst/>
          </a:prstGeom>
        </p:spPr>
      </p:pic>
      <p:pic>
        <p:nvPicPr>
          <p:cNvPr id="8" name="그림 7"/>
          <p:cNvPicPr>
            <a:picLocks noChangeAspect="1"/>
          </p:cNvPicPr>
          <p:nvPr/>
        </p:nvPicPr>
        <p:blipFill>
          <a:blip r:embed="rId3"/>
          <a:stretch>
            <a:fillRect/>
          </a:stretch>
        </p:blipFill>
        <p:spPr>
          <a:xfrm>
            <a:off x="963127" y="3567851"/>
            <a:ext cx="6132998" cy="3000375"/>
          </a:xfrm>
          <a:prstGeom prst="rect">
            <a:avLst/>
          </a:prstGeom>
        </p:spPr>
      </p:pic>
      <p:sp>
        <p:nvSpPr>
          <p:cNvPr id="9" name="TextBox 8"/>
          <p:cNvSpPr txBox="1"/>
          <p:nvPr/>
        </p:nvSpPr>
        <p:spPr>
          <a:xfrm>
            <a:off x="7569737" y="2285632"/>
            <a:ext cx="4165600" cy="1754326"/>
          </a:xfrm>
          <a:prstGeom prst="rect">
            <a:avLst/>
          </a:prstGeom>
          <a:noFill/>
        </p:spPr>
        <p:txBody>
          <a:bodyPr wrap="square" rtlCol="0">
            <a:spAutoFit/>
          </a:bodyPr>
          <a:lstStyle/>
          <a:p>
            <a:endParaRPr lang="en-US" altLang="ko-KR" dirty="0"/>
          </a:p>
          <a:p>
            <a:r>
              <a:rPr lang="en-US" altLang="ko-KR" dirty="0" smtClean="0"/>
              <a:t>On the left chart you may find the minimum gap values for Inductive DC 3 wire and 2 wire types. </a:t>
            </a:r>
          </a:p>
          <a:p>
            <a:r>
              <a:rPr lang="en-US" altLang="ko-KR" dirty="0" smtClean="0"/>
              <a:t>  </a:t>
            </a:r>
          </a:p>
          <a:p>
            <a:endParaRPr lang="ko-KR" altLang="en-US" dirty="0"/>
          </a:p>
        </p:txBody>
      </p:sp>
    </p:spTree>
    <p:extLst>
      <p:ext uri="{BB962C8B-B14F-4D97-AF65-F5344CB8AC3E}">
        <p14:creationId xmlns:p14="http://schemas.microsoft.com/office/powerpoint/2010/main" val="3873903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699570" y="2305320"/>
            <a:ext cx="5891998" cy="1764406"/>
          </a:xfrm>
          <a:prstGeom prst="rect">
            <a:avLst/>
          </a:prstGeom>
        </p:spPr>
      </p:pic>
      <p:sp>
        <p:nvSpPr>
          <p:cNvPr id="8" name="TextBox 7"/>
          <p:cNvSpPr txBox="1"/>
          <p:nvPr/>
        </p:nvSpPr>
        <p:spPr>
          <a:xfrm>
            <a:off x="7144376" y="2488592"/>
            <a:ext cx="4165600" cy="1754326"/>
          </a:xfrm>
          <a:prstGeom prst="rect">
            <a:avLst/>
          </a:prstGeom>
          <a:noFill/>
        </p:spPr>
        <p:txBody>
          <a:bodyPr wrap="square" rtlCol="0">
            <a:spAutoFit/>
          </a:bodyPr>
          <a:lstStyle/>
          <a:p>
            <a:endParaRPr lang="en-US" altLang="ko-KR" dirty="0"/>
          </a:p>
          <a:p>
            <a:r>
              <a:rPr lang="en-US" altLang="ko-KR" dirty="0" smtClean="0"/>
              <a:t>On the left chart you may find the minimum gap values for Inductive </a:t>
            </a:r>
            <a:r>
              <a:rPr lang="en-US" altLang="ko-KR" dirty="0"/>
              <a:t>A</a:t>
            </a:r>
            <a:r>
              <a:rPr lang="en-US" altLang="ko-KR" dirty="0" smtClean="0"/>
              <a:t>C 2 wire types. </a:t>
            </a:r>
          </a:p>
          <a:p>
            <a:r>
              <a:rPr lang="en-US" altLang="ko-KR" dirty="0" smtClean="0"/>
              <a:t>  </a:t>
            </a:r>
          </a:p>
          <a:p>
            <a:endParaRPr lang="ko-KR" altLang="en-US" dirty="0"/>
          </a:p>
        </p:txBody>
      </p:sp>
    </p:spTree>
    <p:extLst>
      <p:ext uri="{BB962C8B-B14F-4D97-AF65-F5344CB8AC3E}">
        <p14:creationId xmlns:p14="http://schemas.microsoft.com/office/powerpoint/2010/main" val="2034900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1132402" y="463640"/>
            <a:ext cx="5534565" cy="4022347"/>
          </a:xfrm>
          <a:prstGeom prst="rect">
            <a:avLst/>
          </a:prstGeom>
        </p:spPr>
      </p:pic>
      <p:sp>
        <p:nvSpPr>
          <p:cNvPr id="5" name="TextBox 4"/>
          <p:cNvSpPr txBox="1"/>
          <p:nvPr/>
        </p:nvSpPr>
        <p:spPr>
          <a:xfrm>
            <a:off x="7222007" y="2100182"/>
            <a:ext cx="4660900" cy="2862322"/>
          </a:xfrm>
          <a:prstGeom prst="rect">
            <a:avLst/>
          </a:prstGeom>
          <a:noFill/>
        </p:spPr>
        <p:txBody>
          <a:bodyPr wrap="square" rtlCol="0">
            <a:spAutoFit/>
          </a:bodyPr>
          <a:lstStyle/>
          <a:p>
            <a:r>
              <a:rPr lang="en-US" altLang="ko-KR" sz="3000" b="1" dirty="0">
                <a:solidFill>
                  <a:srgbClr val="0070C0"/>
                </a:solidFill>
              </a:rPr>
              <a:t>Installing more proximity sensors </a:t>
            </a:r>
            <a:endParaRPr lang="en-US" altLang="ko-KR" sz="3000" b="1" dirty="0" smtClean="0">
              <a:solidFill>
                <a:srgbClr val="0070C0"/>
              </a:solidFill>
            </a:endParaRPr>
          </a:p>
          <a:p>
            <a:r>
              <a:rPr lang="en-US" altLang="ko-KR" sz="3000" b="1" dirty="0" smtClean="0">
                <a:solidFill>
                  <a:srgbClr val="0070C0"/>
                </a:solidFill>
              </a:rPr>
              <a:t>(flat </a:t>
            </a:r>
            <a:r>
              <a:rPr lang="en-US" altLang="ko-KR" sz="3000" b="1" dirty="0">
                <a:solidFill>
                  <a:srgbClr val="0070C0"/>
                </a:solidFill>
              </a:rPr>
              <a:t>type)</a:t>
            </a:r>
            <a:endParaRPr lang="en-US" altLang="ko-KR" sz="3000" dirty="0">
              <a:solidFill>
                <a:srgbClr val="0070C0"/>
              </a:solidFill>
            </a:endParaRPr>
          </a:p>
          <a:p>
            <a:endParaRPr lang="en-US" altLang="ko-KR" dirty="0"/>
          </a:p>
          <a:p>
            <a:r>
              <a:rPr lang="en-US" altLang="ko-KR" dirty="0" smtClean="0"/>
              <a:t>On the left you may find pictures showing the installation of flat type proximity sensors, and the minimum gap values.  </a:t>
            </a:r>
          </a:p>
          <a:p>
            <a:endParaRPr lang="ko-KR" altLang="en-US" dirty="0"/>
          </a:p>
        </p:txBody>
      </p:sp>
      <p:pic>
        <p:nvPicPr>
          <p:cNvPr id="6" name="그림 5"/>
          <p:cNvPicPr>
            <a:picLocks noChangeAspect="1"/>
          </p:cNvPicPr>
          <p:nvPr/>
        </p:nvPicPr>
        <p:blipFill>
          <a:blip r:embed="rId3"/>
          <a:stretch>
            <a:fillRect/>
          </a:stretch>
        </p:blipFill>
        <p:spPr>
          <a:xfrm>
            <a:off x="1313646" y="5273720"/>
            <a:ext cx="5494990" cy="819036"/>
          </a:xfrm>
          <a:prstGeom prst="rect">
            <a:avLst/>
          </a:prstGeom>
        </p:spPr>
      </p:pic>
    </p:spTree>
    <p:extLst>
      <p:ext uri="{BB962C8B-B14F-4D97-AF65-F5344CB8AC3E}">
        <p14:creationId xmlns:p14="http://schemas.microsoft.com/office/powerpoint/2010/main" val="1127214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1030082" y="502276"/>
            <a:ext cx="5574901" cy="4146997"/>
          </a:xfrm>
          <a:prstGeom prst="rect">
            <a:avLst/>
          </a:prstGeom>
        </p:spPr>
      </p:pic>
      <p:sp>
        <p:nvSpPr>
          <p:cNvPr id="5" name="TextBox 4"/>
          <p:cNvSpPr txBox="1"/>
          <p:nvPr/>
        </p:nvSpPr>
        <p:spPr>
          <a:xfrm>
            <a:off x="7454900" y="2012811"/>
            <a:ext cx="4737100" cy="2862322"/>
          </a:xfrm>
          <a:prstGeom prst="rect">
            <a:avLst/>
          </a:prstGeom>
          <a:noFill/>
        </p:spPr>
        <p:txBody>
          <a:bodyPr wrap="square" rtlCol="0">
            <a:spAutoFit/>
          </a:bodyPr>
          <a:lstStyle/>
          <a:p>
            <a:r>
              <a:rPr lang="en-US" altLang="ko-KR" sz="3000" b="1" dirty="0">
                <a:solidFill>
                  <a:srgbClr val="0070C0"/>
                </a:solidFill>
              </a:rPr>
              <a:t>Installing more proximity sensors </a:t>
            </a:r>
            <a:r>
              <a:rPr lang="en-US" altLang="ko-KR" sz="3000" b="1" dirty="0" smtClean="0">
                <a:solidFill>
                  <a:srgbClr val="0070C0"/>
                </a:solidFill>
              </a:rPr>
              <a:t>(capacitive </a:t>
            </a:r>
            <a:r>
              <a:rPr lang="en-US" altLang="ko-KR" sz="3000" b="1" dirty="0">
                <a:solidFill>
                  <a:srgbClr val="0070C0"/>
                </a:solidFill>
              </a:rPr>
              <a:t>type)</a:t>
            </a:r>
            <a:endParaRPr lang="en-US" altLang="ko-KR" sz="3000" dirty="0">
              <a:solidFill>
                <a:srgbClr val="0070C0"/>
              </a:solidFill>
            </a:endParaRPr>
          </a:p>
          <a:p>
            <a:endParaRPr lang="en-US" altLang="ko-KR" dirty="0"/>
          </a:p>
          <a:p>
            <a:r>
              <a:rPr lang="en-US" altLang="ko-KR" dirty="0" smtClean="0"/>
              <a:t>On the left you may find pictures showing the installation of flat type proximity sensors, and the minimum gap values.  </a:t>
            </a:r>
          </a:p>
          <a:p>
            <a:endParaRPr lang="ko-KR" altLang="en-US" dirty="0"/>
          </a:p>
        </p:txBody>
      </p:sp>
      <p:pic>
        <p:nvPicPr>
          <p:cNvPr id="6" name="그림 5"/>
          <p:cNvPicPr>
            <a:picLocks noChangeAspect="1"/>
          </p:cNvPicPr>
          <p:nvPr/>
        </p:nvPicPr>
        <p:blipFill>
          <a:blip r:embed="rId3"/>
          <a:stretch>
            <a:fillRect/>
          </a:stretch>
        </p:blipFill>
        <p:spPr>
          <a:xfrm>
            <a:off x="1273972" y="5100993"/>
            <a:ext cx="6180928" cy="1093744"/>
          </a:xfrm>
          <a:prstGeom prst="rect">
            <a:avLst/>
          </a:prstGeom>
        </p:spPr>
      </p:pic>
    </p:spTree>
    <p:extLst>
      <p:ext uri="{BB962C8B-B14F-4D97-AF65-F5344CB8AC3E}">
        <p14:creationId xmlns:p14="http://schemas.microsoft.com/office/powerpoint/2010/main" val="1292365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gray">
          <a:xfrm>
            <a:off x="3165026" y="251188"/>
            <a:ext cx="5809175" cy="5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3200" rIns="90000" bIns="43200" numCol="1" anchor="ctr" anchorCtr="0" compatLnSpc="1">
            <a:prstTxWarp prst="textNoShape">
              <a:avLst/>
            </a:prstTxWarp>
          </a:bodyPr>
          <a:lstStyle>
            <a:lvl1pPr algn="l" rtl="0" eaLnBrk="0" fontAlgn="base" latinLnBrk="1" hangingPunct="0">
              <a:spcBef>
                <a:spcPct val="0"/>
              </a:spcBef>
              <a:spcAft>
                <a:spcPct val="0"/>
              </a:spcAft>
              <a:defRPr kumimoji="1" b="1">
                <a:solidFill>
                  <a:schemeClr val="tx1"/>
                </a:solidFill>
                <a:latin typeface="+mj-lt"/>
                <a:ea typeface="+mj-ea"/>
                <a:cs typeface="+mj-cs"/>
              </a:defRPr>
            </a:lvl1pPr>
            <a:lvl2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5pPr>
            <a:lvl6pPr marL="457200" algn="l" rtl="0" fontAlgn="base" latinLnBrk="1">
              <a:spcBef>
                <a:spcPct val="0"/>
              </a:spcBef>
              <a:spcAft>
                <a:spcPct val="0"/>
              </a:spcAft>
              <a:defRPr kumimoji="1" b="1">
                <a:solidFill>
                  <a:schemeClr val="tx1"/>
                </a:solidFill>
                <a:latin typeface="HY헤드라인M" pitchFamily="18" charset="-127"/>
                <a:ea typeface="HY헤드라인M" pitchFamily="18" charset="-127"/>
              </a:defRPr>
            </a:lvl6pPr>
            <a:lvl7pPr marL="914400" algn="l" rtl="0" fontAlgn="base" latinLnBrk="1">
              <a:spcBef>
                <a:spcPct val="0"/>
              </a:spcBef>
              <a:spcAft>
                <a:spcPct val="0"/>
              </a:spcAft>
              <a:defRPr kumimoji="1" b="1">
                <a:solidFill>
                  <a:schemeClr val="tx1"/>
                </a:solidFill>
                <a:latin typeface="HY헤드라인M" pitchFamily="18" charset="-127"/>
                <a:ea typeface="HY헤드라인M" pitchFamily="18" charset="-127"/>
              </a:defRPr>
            </a:lvl7pPr>
            <a:lvl8pPr marL="1371600" algn="l" rtl="0" fontAlgn="base" latinLnBrk="1">
              <a:spcBef>
                <a:spcPct val="0"/>
              </a:spcBef>
              <a:spcAft>
                <a:spcPct val="0"/>
              </a:spcAft>
              <a:defRPr kumimoji="1" b="1">
                <a:solidFill>
                  <a:schemeClr val="tx1"/>
                </a:solidFill>
                <a:latin typeface="HY헤드라인M" pitchFamily="18" charset="-127"/>
                <a:ea typeface="HY헤드라인M" pitchFamily="18" charset="-127"/>
              </a:defRPr>
            </a:lvl8pPr>
            <a:lvl9pPr marL="1828800" algn="l" rtl="0" fontAlgn="base" latinLnBrk="1">
              <a:spcBef>
                <a:spcPct val="0"/>
              </a:spcBef>
              <a:spcAft>
                <a:spcPct val="0"/>
              </a:spcAft>
              <a:defRPr kumimoji="1" b="1">
                <a:solidFill>
                  <a:schemeClr val="tx1"/>
                </a:solidFill>
                <a:latin typeface="HY헤드라인M" pitchFamily="18" charset="-127"/>
                <a:ea typeface="HY헤드라인M" pitchFamily="18" charset="-127"/>
              </a:defRPr>
            </a:lvl9pPr>
          </a:lstStyle>
          <a:p>
            <a:pPr eaLnBrk="1" hangingPunct="1">
              <a:lnSpc>
                <a:spcPct val="94000"/>
              </a:lnSpc>
            </a:pPr>
            <a:r>
              <a:rPr lang="en-US" altLang="ko-KR" sz="3000" kern="0" dirty="0" smtClean="0">
                <a:solidFill>
                  <a:srgbClr val="0070C0"/>
                </a:solidFill>
                <a:latin typeface="+mn-ea"/>
              </a:rPr>
              <a:t>Proximity </a:t>
            </a:r>
            <a:r>
              <a:rPr lang="en-US" altLang="ko-KR" sz="3000" kern="0" dirty="0">
                <a:solidFill>
                  <a:srgbClr val="0070C0"/>
                </a:solidFill>
                <a:latin typeface="+mn-ea"/>
              </a:rPr>
              <a:t>sensor </a:t>
            </a:r>
            <a:r>
              <a:rPr lang="en-US" altLang="ko-KR" sz="3000" kern="0" dirty="0" smtClean="0">
                <a:solidFill>
                  <a:srgbClr val="0070C0"/>
                </a:solidFill>
                <a:latin typeface="+mn-ea"/>
              </a:rPr>
              <a:t>terminology</a:t>
            </a:r>
            <a:endParaRPr lang="ko-KR" altLang="en-US" sz="3000" kern="0" dirty="0">
              <a:solidFill>
                <a:srgbClr val="0070C0"/>
              </a:solidFill>
              <a:latin typeface="+mn-ea"/>
            </a:endParaRPr>
          </a:p>
        </p:txBody>
      </p:sp>
      <p:graphicFrame>
        <p:nvGraphicFramePr>
          <p:cNvPr id="13" name="Group 41"/>
          <p:cNvGraphicFramePr>
            <a:graphicFrameLocks noGrp="1"/>
          </p:cNvGraphicFramePr>
          <p:nvPr>
            <p:extLst>
              <p:ext uri="{D42A27DB-BD31-4B8C-83A1-F6EECF244321}">
                <p14:modId xmlns:p14="http://schemas.microsoft.com/office/powerpoint/2010/main" val="2024897266"/>
              </p:ext>
            </p:extLst>
          </p:nvPr>
        </p:nvGraphicFramePr>
        <p:xfrm>
          <a:off x="927099" y="1009318"/>
          <a:ext cx="10285030" cy="5288779"/>
        </p:xfrm>
        <a:graphic>
          <a:graphicData uri="http://schemas.openxmlformats.org/drawingml/2006/table">
            <a:tbl>
              <a:tblPr/>
              <a:tblGrid>
                <a:gridCol w="2658855"/>
                <a:gridCol w="7626175"/>
              </a:tblGrid>
              <a:tr h="297567">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5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Term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5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Description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57153">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lang="en-US" altLang="ko-KR" sz="1400" b="1" dirty="0" smtClean="0">
                          <a:effectLst/>
                          <a:latin typeface="맑은 고딕" panose="020B0503020000020004" pitchFamily="50" charset="-127"/>
                          <a:ea typeface="맑은 고딕" panose="020B0503020000020004" pitchFamily="50" charset="-127"/>
                        </a:rPr>
                        <a:t>U</a:t>
                      </a:r>
                      <a:r>
                        <a:rPr lang="en-US" altLang="ko-KR" sz="1400" b="0" dirty="0" smtClean="0">
                          <a:effectLst/>
                          <a:latin typeface="맑은 고딕" panose="020B0503020000020004" pitchFamily="50" charset="-127"/>
                          <a:ea typeface="맑은 고딕" panose="020B0503020000020004" pitchFamily="50" charset="-127"/>
                        </a:rPr>
                        <a:t>pgraded</a:t>
                      </a:r>
                      <a:r>
                        <a:rPr lang="en-US" altLang="ko-KR" sz="1400" b="1" dirty="0" smtClean="0">
                          <a:effectLst/>
                          <a:latin typeface="맑은 고딕" panose="020B0503020000020004" pitchFamily="50" charset="-127"/>
                          <a:ea typeface="맑은 고딕" panose="020B0503020000020004" pitchFamily="50" charset="-127"/>
                        </a:rPr>
                        <a:t> P</a:t>
                      </a:r>
                      <a:r>
                        <a:rPr lang="en-US" altLang="ko-KR" sz="1400" b="0" dirty="0" smtClean="0">
                          <a:effectLst/>
                          <a:latin typeface="맑은 고딕" panose="020B0503020000020004" pitchFamily="50" charset="-127"/>
                          <a:ea typeface="맑은 고딕" panose="020B0503020000020004" pitchFamily="50" charset="-127"/>
                        </a:rPr>
                        <a:t>roximity</a:t>
                      </a:r>
                      <a:r>
                        <a:rPr lang="en-US" altLang="ko-KR" sz="1400" b="1" dirty="0" smtClean="0">
                          <a:effectLst/>
                          <a:latin typeface="맑은 고딕" panose="020B0503020000020004" pitchFamily="50" charset="-127"/>
                          <a:ea typeface="맑은 고딕" panose="020B0503020000020004" pitchFamily="50" charset="-127"/>
                        </a:rPr>
                        <a:t> </a:t>
                      </a:r>
                      <a:r>
                        <a:rPr lang="en-US" altLang="ko-KR" sz="1400" b="0" dirty="0" smtClean="0">
                          <a:effectLst/>
                          <a:latin typeface="맑은 고딕" panose="020B0503020000020004" pitchFamily="50" charset="-127"/>
                          <a:ea typeface="맑은 고딕" panose="020B0503020000020004" pitchFamily="50" charset="-127"/>
                        </a:rPr>
                        <a:t>sensor (Inductive type)</a:t>
                      </a:r>
                      <a:endParaRPr kumimoji="1" lang="en-US" altLang="ko-KR" sz="14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30">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CUP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lang="en-US" altLang="ko-KR" sz="1400" b="1" dirty="0" smtClean="0">
                          <a:effectLst/>
                          <a:latin typeface="맑은 고딕" panose="020B0503020000020004" pitchFamily="50" charset="-127"/>
                          <a:ea typeface="맑은 고딕" panose="020B0503020000020004" pitchFamily="50" charset="-127"/>
                        </a:rPr>
                        <a:t>C</a:t>
                      </a:r>
                      <a:r>
                        <a:rPr lang="en-US" altLang="ko-KR" sz="1400" b="0" dirty="0" smtClean="0">
                          <a:effectLst/>
                          <a:latin typeface="맑은 고딕" panose="020B0503020000020004" pitchFamily="50" charset="-127"/>
                          <a:ea typeface="맑은 고딕" panose="020B0503020000020004" pitchFamily="50" charset="-127"/>
                        </a:rPr>
                        <a:t>apacitive</a:t>
                      </a:r>
                      <a:r>
                        <a:rPr lang="en-US" altLang="ko-KR" sz="1400" b="1" dirty="0" smtClean="0">
                          <a:effectLst/>
                          <a:latin typeface="맑은 고딕" panose="020B0503020000020004" pitchFamily="50" charset="-127"/>
                          <a:ea typeface="맑은 고딕" panose="020B0503020000020004" pitchFamily="50" charset="-127"/>
                        </a:rPr>
                        <a:t> U</a:t>
                      </a:r>
                      <a:r>
                        <a:rPr lang="en-US" altLang="ko-KR" sz="1400" b="0" dirty="0" smtClean="0">
                          <a:effectLst/>
                          <a:latin typeface="맑은 고딕" panose="020B0503020000020004" pitchFamily="50" charset="-127"/>
                          <a:ea typeface="맑은 고딕" panose="020B0503020000020004" pitchFamily="50" charset="-127"/>
                        </a:rPr>
                        <a:t>pgrade</a:t>
                      </a:r>
                      <a:r>
                        <a:rPr lang="en-US" altLang="ko-KR" sz="1400" b="1" dirty="0" smtClean="0">
                          <a:effectLst/>
                          <a:latin typeface="맑은 고딕" panose="020B0503020000020004" pitchFamily="50" charset="-127"/>
                          <a:ea typeface="맑은 고딕" panose="020B0503020000020004" pitchFamily="50" charset="-127"/>
                        </a:rPr>
                        <a:t> P</a:t>
                      </a:r>
                      <a:r>
                        <a:rPr lang="en-US" altLang="ko-KR" sz="1400" b="0" dirty="0" smtClean="0">
                          <a:effectLst/>
                          <a:latin typeface="맑은 고딕" panose="020B0503020000020004" pitchFamily="50" charset="-127"/>
                          <a:ea typeface="맑은 고딕" panose="020B0503020000020004" pitchFamily="50" charset="-127"/>
                        </a:rPr>
                        <a:t>roximity</a:t>
                      </a:r>
                      <a:r>
                        <a:rPr lang="en-US" altLang="ko-KR" sz="1400" b="1" dirty="0" smtClean="0">
                          <a:effectLst/>
                          <a:latin typeface="맑은 고딕" panose="020B0503020000020004" pitchFamily="50" charset="-127"/>
                          <a:ea typeface="맑은 고딕" panose="020B0503020000020004" pitchFamily="50" charset="-127"/>
                        </a:rPr>
                        <a:t> </a:t>
                      </a:r>
                      <a:r>
                        <a:rPr lang="en-US" altLang="ko-KR" sz="1400" b="0" dirty="0" smtClean="0">
                          <a:effectLst/>
                          <a:latin typeface="맑은 고딕" panose="020B0503020000020004" pitchFamily="50" charset="-127"/>
                          <a:ea typeface="맑은 고딕" panose="020B0503020000020004" pitchFamily="50" charset="-127"/>
                        </a:rPr>
                        <a:t>sensor</a:t>
                      </a:r>
                      <a:endParaRPr kumimoji="1" lang="en-US" altLang="ko-KR" sz="14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027">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Magnetic Field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The space around the magnetic pole (magnetic pole) or around the conductor through which current flows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612">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Electric Field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4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The electric field strength around the conductor when the current flows in the conductor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027">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Sensing Distance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lang="en-US" altLang="ko-KR" sz="1200" dirty="0" smtClean="0">
                          <a:latin typeface="맑은 고딕" panose="020B0503020000020004" pitchFamily="50" charset="-127"/>
                          <a:ea typeface="맑은 고딕" panose="020B0503020000020004" pitchFamily="50" charset="-127"/>
                        </a:rPr>
                        <a:t>Distance from the first operating position to the detection surface when the standard sensing object is brought close to the front side</a:t>
                      </a:r>
                      <a:endParaRPr kumimoji="1" lang="ko-KR" altLang="en-US"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193">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Standard sensing object</a:t>
                      </a:r>
                      <a:endParaRPr kumimoji="1" lang="ko-KR" altLang="en-US"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4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 detection object used to decide the basic characteristics (shape, size, material)</a:t>
                      </a:r>
                      <a:endParaRPr kumimoji="1" lang="ko-KR" altLang="en-US"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680">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Earth Capacity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The capacitance between the ground and the object</a:t>
                      </a:r>
                      <a:endParaRPr kumimoji="1" lang="ko-KR" altLang="en-US"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027">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Shield Type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The internal detection coil is covered with metal. Relatively short detection distance, but strong against ambient noise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027">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Non-Shield Type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The detection coil is not covered with metal. It can easily be affected by surrounding metal, but has longer sensing distance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270">
                <a:tc>
                  <a:txBody>
                    <a:bodyPr/>
                    <a:lstStyle/>
                    <a:p>
                      <a:pPr marL="0" marR="0" lvl="0" indent="0" algn="ctr" defTabSz="914400" rtl="0" eaLnBrk="1" fontAlgn="base" latinLnBrk="1" hangingPunct="1">
                        <a:lnSpc>
                          <a:spcPct val="104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Normal Open (N.O.)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4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Normal Open, output when the detected object approaches the set distance range</a:t>
                      </a:r>
                      <a:endParaRPr kumimoji="1" lang="ko-KR" altLang="en-US"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270">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Normal Closed</a:t>
                      </a:r>
                      <a:r>
                        <a:rPr kumimoji="1" lang="ko-KR" altLang="en-US" sz="12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Normal Close, output when the detected object is out of the set distance range</a:t>
                      </a:r>
                      <a:endParaRPr kumimoji="1" lang="ko-KR" altLang="en-US"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12632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ectangle 2"/>
          <p:cNvSpPr txBox="1">
            <a:spLocks noChangeArrowheads="1"/>
          </p:cNvSpPr>
          <p:nvPr/>
        </p:nvSpPr>
        <p:spPr bwMode="gray">
          <a:xfrm>
            <a:off x="1999094" y="0"/>
            <a:ext cx="8425631" cy="5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3200" rIns="90000" bIns="43200" numCol="1" anchor="ctr" anchorCtr="0" compatLnSpc="1">
            <a:prstTxWarp prst="textNoShape">
              <a:avLst/>
            </a:prstTxWarp>
          </a:bodyPr>
          <a:lstStyle>
            <a:lvl1pPr algn="l" rtl="0" eaLnBrk="0" fontAlgn="base" latinLnBrk="1" hangingPunct="0">
              <a:spcBef>
                <a:spcPct val="0"/>
              </a:spcBef>
              <a:spcAft>
                <a:spcPct val="0"/>
              </a:spcAft>
              <a:defRPr kumimoji="1" b="1">
                <a:solidFill>
                  <a:schemeClr val="tx1"/>
                </a:solidFill>
                <a:latin typeface="+mj-lt"/>
                <a:ea typeface="+mj-ea"/>
                <a:cs typeface="+mj-cs"/>
              </a:defRPr>
            </a:lvl1pPr>
            <a:lvl2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5pPr>
            <a:lvl6pPr marL="457200" algn="l" rtl="0" fontAlgn="base" latinLnBrk="1">
              <a:spcBef>
                <a:spcPct val="0"/>
              </a:spcBef>
              <a:spcAft>
                <a:spcPct val="0"/>
              </a:spcAft>
              <a:defRPr kumimoji="1" b="1">
                <a:solidFill>
                  <a:schemeClr val="tx1"/>
                </a:solidFill>
                <a:latin typeface="HY헤드라인M" pitchFamily="18" charset="-127"/>
                <a:ea typeface="HY헤드라인M" pitchFamily="18" charset="-127"/>
              </a:defRPr>
            </a:lvl6pPr>
            <a:lvl7pPr marL="914400" algn="l" rtl="0" fontAlgn="base" latinLnBrk="1">
              <a:spcBef>
                <a:spcPct val="0"/>
              </a:spcBef>
              <a:spcAft>
                <a:spcPct val="0"/>
              </a:spcAft>
              <a:defRPr kumimoji="1" b="1">
                <a:solidFill>
                  <a:schemeClr val="tx1"/>
                </a:solidFill>
                <a:latin typeface="HY헤드라인M" pitchFamily="18" charset="-127"/>
                <a:ea typeface="HY헤드라인M" pitchFamily="18" charset="-127"/>
              </a:defRPr>
            </a:lvl7pPr>
            <a:lvl8pPr marL="1371600" algn="l" rtl="0" fontAlgn="base" latinLnBrk="1">
              <a:spcBef>
                <a:spcPct val="0"/>
              </a:spcBef>
              <a:spcAft>
                <a:spcPct val="0"/>
              </a:spcAft>
              <a:defRPr kumimoji="1" b="1">
                <a:solidFill>
                  <a:schemeClr val="tx1"/>
                </a:solidFill>
                <a:latin typeface="HY헤드라인M" pitchFamily="18" charset="-127"/>
                <a:ea typeface="HY헤드라인M" pitchFamily="18" charset="-127"/>
              </a:defRPr>
            </a:lvl8pPr>
            <a:lvl9pPr marL="1828800" algn="l" rtl="0" fontAlgn="base" latinLnBrk="1">
              <a:spcBef>
                <a:spcPct val="0"/>
              </a:spcBef>
              <a:spcAft>
                <a:spcPct val="0"/>
              </a:spcAft>
              <a:defRPr kumimoji="1" b="1">
                <a:solidFill>
                  <a:schemeClr val="tx1"/>
                </a:solidFill>
                <a:latin typeface="HY헤드라인M" pitchFamily="18" charset="-127"/>
                <a:ea typeface="HY헤드라인M" pitchFamily="18" charset="-127"/>
              </a:defRPr>
            </a:lvl9pPr>
          </a:lstStyle>
          <a:p>
            <a:pPr lvl="0" eaLnBrk="1" hangingPunct="1">
              <a:defRPr/>
            </a:pPr>
            <a:endParaRPr lang="ko-KR" altLang="en-US" sz="2400" b="0" kern="0" dirty="0">
              <a:solidFill>
                <a:srgbClr val="C7CDFD">
                  <a:lumMod val="50000"/>
                </a:srgbClr>
              </a:solidFill>
              <a:latin typeface="HY헤드라인M" panose="02030600000101010101" pitchFamily="18" charset="-127"/>
              <a:ea typeface="HY헤드라인M" panose="02030600000101010101" pitchFamily="18" charset="-127"/>
            </a:endParaRPr>
          </a:p>
        </p:txBody>
      </p:sp>
      <p:sp>
        <p:nvSpPr>
          <p:cNvPr id="4" name="Text Box 6"/>
          <p:cNvSpPr txBox="1">
            <a:spLocks noChangeArrowheads="1"/>
          </p:cNvSpPr>
          <p:nvPr/>
        </p:nvSpPr>
        <p:spPr bwMode="auto">
          <a:xfrm>
            <a:off x="2985488" y="143680"/>
            <a:ext cx="7848770" cy="553998"/>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b="1">
                <a:solidFill>
                  <a:schemeClr val="tx1"/>
                </a:solidFill>
                <a:latin typeface="HY헤드라인M" pitchFamily="18" charset="-127"/>
                <a:ea typeface="HY헤드라인M" pitchFamily="18" charset="-127"/>
              </a:defRPr>
            </a:lvl1pPr>
            <a:lvl2pPr marL="742950" indent="-285750" eaLnBrk="0" hangingPunct="0">
              <a:defRPr kumimoji="1" b="1">
                <a:solidFill>
                  <a:schemeClr val="tx1"/>
                </a:solidFill>
                <a:latin typeface="HY헤드라인M" pitchFamily="18" charset="-127"/>
                <a:ea typeface="HY헤드라인M" pitchFamily="18" charset="-127"/>
              </a:defRPr>
            </a:lvl2pPr>
            <a:lvl3pPr marL="1143000" indent="-228600" eaLnBrk="0" hangingPunct="0">
              <a:defRPr kumimoji="1" b="1">
                <a:solidFill>
                  <a:schemeClr val="tx1"/>
                </a:solidFill>
                <a:latin typeface="HY헤드라인M" pitchFamily="18" charset="-127"/>
                <a:ea typeface="HY헤드라인M" pitchFamily="18" charset="-127"/>
              </a:defRPr>
            </a:lvl3pPr>
            <a:lvl4pPr marL="1600200" indent="-228600" eaLnBrk="0" hangingPunct="0">
              <a:defRPr kumimoji="1" b="1">
                <a:solidFill>
                  <a:schemeClr val="tx1"/>
                </a:solidFill>
                <a:latin typeface="HY헤드라인M" pitchFamily="18" charset="-127"/>
                <a:ea typeface="HY헤드라인M" pitchFamily="18" charset="-127"/>
              </a:defRPr>
            </a:lvl4pPr>
            <a:lvl5pPr marL="2057400" indent="-228600" eaLnBrk="0" hangingPunct="0">
              <a:defRPr kumimoji="1" b="1">
                <a:solidFill>
                  <a:schemeClr val="tx1"/>
                </a:solidFill>
                <a:latin typeface="HY헤드라인M" pitchFamily="18" charset="-127"/>
                <a:ea typeface="HY헤드라인M" pitchFamily="18" charset="-127"/>
              </a:defRPr>
            </a:lvl5pPr>
            <a:lvl6pPr marL="25146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6pPr>
            <a:lvl7pPr marL="29718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7pPr>
            <a:lvl8pPr marL="34290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8pPr>
            <a:lvl9pPr marL="38862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9pPr>
          </a:lstStyle>
          <a:p>
            <a:pPr eaLnBrk="1" hangingPunct="1">
              <a:defRPr/>
            </a:pPr>
            <a:r>
              <a:rPr lang="en-US" altLang="ko-KR" sz="3000" b="0" dirty="0">
                <a:solidFill>
                  <a:srgbClr val="0000CC"/>
                </a:solidFill>
                <a:latin typeface="+mn-lt"/>
              </a:rPr>
              <a:t>    </a:t>
            </a:r>
            <a:r>
              <a:rPr lang="en-US" altLang="ko-KR" sz="3000" dirty="0">
                <a:solidFill>
                  <a:srgbClr val="0070C0"/>
                </a:solidFill>
                <a:latin typeface="+mn-lt"/>
              </a:rPr>
              <a:t>IP code structure</a:t>
            </a:r>
            <a:r>
              <a:rPr lang="ko-KR" altLang="en-US" sz="3000">
                <a:solidFill>
                  <a:srgbClr val="0070C0"/>
                </a:solidFill>
                <a:latin typeface="+mn-lt"/>
              </a:rPr>
              <a:t> </a:t>
            </a:r>
            <a:r>
              <a:rPr lang="en-US" altLang="ko-KR" sz="3000" dirty="0">
                <a:solidFill>
                  <a:srgbClr val="0070C0"/>
                </a:solidFill>
                <a:latin typeface="+mn-lt"/>
              </a:rPr>
              <a:t>(IEC 60529)</a:t>
            </a:r>
          </a:p>
        </p:txBody>
      </p:sp>
      <p:graphicFrame>
        <p:nvGraphicFramePr>
          <p:cNvPr id="3" name="표 2"/>
          <p:cNvGraphicFramePr>
            <a:graphicFrameLocks noGrp="1"/>
          </p:cNvGraphicFramePr>
          <p:nvPr>
            <p:extLst>
              <p:ext uri="{D42A27DB-BD31-4B8C-83A1-F6EECF244321}">
                <p14:modId xmlns:p14="http://schemas.microsoft.com/office/powerpoint/2010/main" val="2271815392"/>
              </p:ext>
            </p:extLst>
          </p:nvPr>
        </p:nvGraphicFramePr>
        <p:xfrm>
          <a:off x="1008843" y="2225768"/>
          <a:ext cx="10406132" cy="3690688"/>
        </p:xfrm>
        <a:graphic>
          <a:graphicData uri="http://schemas.openxmlformats.org/drawingml/2006/table">
            <a:tbl>
              <a:tblPr/>
              <a:tblGrid>
                <a:gridCol w="1624331"/>
                <a:gridCol w="1725143"/>
                <a:gridCol w="7056658"/>
              </a:tblGrid>
              <a:tr h="283797">
                <a:tc>
                  <a:txBody>
                    <a:bodyPr/>
                    <a:lstStyle/>
                    <a:p>
                      <a:pPr algn="ctr"/>
                      <a:r>
                        <a:rPr lang="en-US" sz="1500" b="1" dirty="0" smtClean="0">
                          <a:solidFill>
                            <a:schemeClr val="accent5"/>
                          </a:solidFill>
                          <a:effectLst/>
                        </a:rPr>
                        <a:t>Level</a:t>
                      </a:r>
                      <a:endParaRPr lang="en-US" sz="1500" b="1" dirty="0">
                        <a:solidFill>
                          <a:schemeClr val="accent5"/>
                        </a:solidFill>
                        <a:effectLst/>
                      </a:endParaRP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500" b="1" dirty="0">
                          <a:solidFill>
                            <a:schemeClr val="accent5"/>
                          </a:solidFill>
                          <a:effectLst/>
                        </a:rPr>
                        <a:t>Effective against</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500" b="1" dirty="0">
                          <a:solidFill>
                            <a:schemeClr val="accent5"/>
                          </a:solidFill>
                          <a:effectLst/>
                        </a:rPr>
                        <a:t>Description</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73926">
                <a:tc>
                  <a:txBody>
                    <a:bodyPr/>
                    <a:lstStyle/>
                    <a:p>
                      <a:pPr algn="ctr"/>
                      <a:r>
                        <a:rPr lang="en-US" altLang="ko-KR" sz="1500" dirty="0">
                          <a:effectLst/>
                        </a:rPr>
                        <a:t>0</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altLang="ko-KR" sz="1500" dirty="0">
                          <a:effectLst/>
                        </a:rPr>
                        <a:t>—</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c>
                  <a:txBody>
                    <a:bodyPr/>
                    <a:lstStyle/>
                    <a:p>
                      <a:r>
                        <a:rPr lang="en-US" sz="1500" dirty="0">
                          <a:effectLst/>
                        </a:rPr>
                        <a:t>No protection against contact and ingress of objects</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r>
              <a:tr h="489939">
                <a:tc>
                  <a:txBody>
                    <a:bodyPr/>
                    <a:lstStyle/>
                    <a:p>
                      <a:pPr algn="ctr"/>
                      <a:r>
                        <a:rPr lang="en-US" altLang="ko-KR" sz="1500" dirty="0">
                          <a:effectLst/>
                        </a:rPr>
                        <a:t>1</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500" dirty="0">
                          <a:effectLst/>
                        </a:rPr>
                        <a:t>&gt;50 mm</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c>
                  <a:txBody>
                    <a:bodyPr/>
                    <a:lstStyle/>
                    <a:p>
                      <a:r>
                        <a:rPr lang="en-US" sz="1500" dirty="0">
                          <a:effectLst/>
                        </a:rPr>
                        <a:t>Any large surface of the body, such as the back of a hand, but no protection against </a:t>
                      </a:r>
                      <a:endParaRPr lang="en-US" sz="1500" dirty="0" smtClean="0">
                        <a:effectLst/>
                      </a:endParaRPr>
                    </a:p>
                    <a:p>
                      <a:r>
                        <a:rPr lang="en-US" sz="1500" dirty="0" smtClean="0">
                          <a:effectLst/>
                        </a:rPr>
                        <a:t>deliberate </a:t>
                      </a:r>
                      <a:r>
                        <a:rPr lang="en-US" sz="1500" dirty="0">
                          <a:effectLst/>
                        </a:rPr>
                        <a:t>contact with a </a:t>
                      </a:r>
                      <a:r>
                        <a:rPr lang="en-US" sz="1500" dirty="0" smtClean="0">
                          <a:effectLst/>
                        </a:rPr>
                        <a:t>body</a:t>
                      </a:r>
                      <a:r>
                        <a:rPr lang="en-US" sz="1500" baseline="0" dirty="0" smtClean="0">
                          <a:effectLst/>
                        </a:rPr>
                        <a:t> </a:t>
                      </a:r>
                      <a:r>
                        <a:rPr lang="en-US" sz="1500" dirty="0" smtClean="0">
                          <a:effectLst/>
                        </a:rPr>
                        <a:t>part</a:t>
                      </a:r>
                      <a:endParaRPr lang="en-US" sz="1500" dirty="0">
                        <a:effectLst/>
                      </a:endParaRP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r>
              <a:tr h="279916">
                <a:tc>
                  <a:txBody>
                    <a:bodyPr/>
                    <a:lstStyle/>
                    <a:p>
                      <a:pPr algn="ctr"/>
                      <a:r>
                        <a:rPr lang="en-US" altLang="ko-KR" sz="1500" dirty="0">
                          <a:effectLst/>
                        </a:rPr>
                        <a:t>2</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500" dirty="0">
                          <a:effectLst/>
                        </a:rPr>
                        <a:t>&gt;12.5 mm</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c>
                  <a:txBody>
                    <a:bodyPr/>
                    <a:lstStyle/>
                    <a:p>
                      <a:r>
                        <a:rPr lang="en-US" sz="1500" dirty="0">
                          <a:effectLst/>
                        </a:rPr>
                        <a:t>Fingers or similar objects</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r>
              <a:tr h="279916">
                <a:tc>
                  <a:txBody>
                    <a:bodyPr/>
                    <a:lstStyle/>
                    <a:p>
                      <a:pPr algn="ctr"/>
                      <a:r>
                        <a:rPr lang="en-US" altLang="ko-KR" sz="1500" dirty="0">
                          <a:effectLst/>
                        </a:rPr>
                        <a:t>3</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500" dirty="0">
                          <a:effectLst/>
                        </a:rPr>
                        <a:t>&gt;2.5 mm</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c>
                  <a:txBody>
                    <a:bodyPr/>
                    <a:lstStyle/>
                    <a:p>
                      <a:r>
                        <a:rPr lang="en-US" sz="1500" dirty="0">
                          <a:effectLst/>
                        </a:rPr>
                        <a:t>Tools, thick wires, etc.</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r>
              <a:tr h="273926">
                <a:tc>
                  <a:txBody>
                    <a:bodyPr/>
                    <a:lstStyle/>
                    <a:p>
                      <a:pPr algn="ctr"/>
                      <a:r>
                        <a:rPr lang="en-US" altLang="ko-KR" sz="1500" dirty="0">
                          <a:effectLst/>
                        </a:rPr>
                        <a:t>4</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500" dirty="0">
                          <a:effectLst/>
                        </a:rPr>
                        <a:t>&gt;1 mm</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c>
                  <a:txBody>
                    <a:bodyPr/>
                    <a:lstStyle/>
                    <a:p>
                      <a:r>
                        <a:rPr lang="en-US" sz="1500" dirty="0">
                          <a:effectLst/>
                        </a:rPr>
                        <a:t>Most wires, slender screws, large ants etc.</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r>
              <a:tr h="489939">
                <a:tc>
                  <a:txBody>
                    <a:bodyPr/>
                    <a:lstStyle/>
                    <a:p>
                      <a:pPr algn="ctr"/>
                      <a:r>
                        <a:rPr lang="en-US" altLang="ko-KR" sz="1500" dirty="0">
                          <a:effectLst/>
                        </a:rPr>
                        <a:t>5</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500" dirty="0">
                          <a:effectLst/>
                        </a:rPr>
                        <a:t>Dust protected</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c>
                  <a:txBody>
                    <a:bodyPr/>
                    <a:lstStyle/>
                    <a:p>
                      <a:r>
                        <a:rPr lang="en-US" sz="1500" dirty="0">
                          <a:effectLst/>
                        </a:rPr>
                        <a:t>Ingress of dust is not entirely prevented, but it must not enter in sufficient quantity to </a:t>
                      </a:r>
                      <a:endParaRPr lang="en-US" sz="1500" dirty="0" smtClean="0">
                        <a:effectLst/>
                      </a:endParaRPr>
                    </a:p>
                    <a:p>
                      <a:r>
                        <a:rPr lang="en-US" sz="1500" dirty="0" smtClean="0">
                          <a:effectLst/>
                        </a:rPr>
                        <a:t>interfere </a:t>
                      </a:r>
                      <a:r>
                        <a:rPr lang="en-US" sz="1500" dirty="0">
                          <a:effectLst/>
                        </a:rPr>
                        <a:t>with the satisfactory </a:t>
                      </a:r>
                      <a:r>
                        <a:rPr lang="en-US" sz="1500" dirty="0" smtClean="0">
                          <a:effectLst/>
                        </a:rPr>
                        <a:t>operation </a:t>
                      </a:r>
                      <a:r>
                        <a:rPr lang="en-US" sz="1500" dirty="0">
                          <a:effectLst/>
                        </a:rPr>
                        <a:t>of the equipment.</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r>
              <a:tr h="705953">
                <a:tc>
                  <a:txBody>
                    <a:bodyPr/>
                    <a:lstStyle/>
                    <a:p>
                      <a:pPr algn="ctr"/>
                      <a:r>
                        <a:rPr lang="en-US" altLang="ko-KR" sz="1500" dirty="0">
                          <a:effectLst/>
                        </a:rPr>
                        <a:t>6</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500" dirty="0">
                          <a:effectLst/>
                        </a:rPr>
                        <a:t>Dust tight</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c>
                  <a:txBody>
                    <a:bodyPr/>
                    <a:lstStyle/>
                    <a:p>
                      <a:r>
                        <a:rPr lang="en-US" sz="1500" dirty="0">
                          <a:effectLst/>
                        </a:rPr>
                        <a:t>No ingress of dust; complete protection against contact (dust tight). A vacuum must be </a:t>
                      </a:r>
                      <a:endParaRPr lang="en-US" sz="1500" dirty="0" smtClean="0">
                        <a:effectLst/>
                      </a:endParaRPr>
                    </a:p>
                    <a:p>
                      <a:r>
                        <a:rPr lang="en-US" sz="1500" dirty="0" smtClean="0">
                          <a:effectLst/>
                        </a:rPr>
                        <a:t>applied</a:t>
                      </a:r>
                      <a:r>
                        <a:rPr lang="en-US" sz="1500" dirty="0">
                          <a:effectLst/>
                        </a:rPr>
                        <a:t>. Test duration of up </a:t>
                      </a:r>
                      <a:r>
                        <a:rPr lang="en-US" sz="1500" dirty="0" smtClean="0">
                          <a:effectLst/>
                        </a:rPr>
                        <a:t>to </a:t>
                      </a:r>
                      <a:r>
                        <a:rPr lang="en-US" sz="1500" dirty="0">
                          <a:effectLst/>
                        </a:rPr>
                        <a:t>8 hours based on air flow.</a:t>
                      </a:r>
                    </a:p>
                  </a:txBody>
                  <a:tcPr marL="61286" marR="61286" marT="30643" marB="30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r>
            </a:tbl>
          </a:graphicData>
        </a:graphic>
      </p:graphicFrame>
      <p:sp>
        <p:nvSpPr>
          <p:cNvPr id="5" name="TextBox 4"/>
          <p:cNvSpPr txBox="1"/>
          <p:nvPr/>
        </p:nvSpPr>
        <p:spPr>
          <a:xfrm>
            <a:off x="918691" y="1792350"/>
            <a:ext cx="4535120" cy="369332"/>
          </a:xfrm>
          <a:prstGeom prst="rect">
            <a:avLst/>
          </a:prstGeom>
          <a:noFill/>
        </p:spPr>
        <p:txBody>
          <a:bodyPr wrap="square" rtlCol="0">
            <a:spAutoFit/>
          </a:bodyPr>
          <a:lstStyle/>
          <a:p>
            <a:r>
              <a:rPr lang="fr-FR" altLang="ko-KR" b="1" dirty="0">
                <a:solidFill>
                  <a:srgbClr val="0070C0"/>
                </a:solidFill>
              </a:rPr>
              <a:t>First digit: Solid particle protection</a:t>
            </a:r>
            <a:endParaRPr lang="ko-KR" altLang="en-US" b="1" dirty="0">
              <a:solidFill>
                <a:srgbClr val="0070C0"/>
              </a:solidFill>
            </a:endParaRPr>
          </a:p>
        </p:txBody>
      </p:sp>
      <p:sp>
        <p:nvSpPr>
          <p:cNvPr id="2" name="TextBox 1"/>
          <p:cNvSpPr txBox="1"/>
          <p:nvPr/>
        </p:nvSpPr>
        <p:spPr>
          <a:xfrm>
            <a:off x="1353623" y="6186846"/>
            <a:ext cx="11112500" cy="400110"/>
          </a:xfrm>
          <a:prstGeom prst="rect">
            <a:avLst/>
          </a:prstGeom>
          <a:noFill/>
        </p:spPr>
        <p:txBody>
          <a:bodyPr wrap="square" rtlCol="0">
            <a:spAutoFit/>
          </a:bodyPr>
          <a:lstStyle/>
          <a:p>
            <a:r>
              <a:rPr lang="en-US" altLang="ko-KR" sz="2000" b="1" dirty="0" smtClean="0">
                <a:solidFill>
                  <a:srgbClr val="0070C0"/>
                </a:solidFill>
              </a:rPr>
              <a:t>** For the second digit (Liquid ingress protection), look at the next page ** </a:t>
            </a:r>
            <a:endParaRPr lang="ko-KR" altLang="en-US" sz="2000" b="1">
              <a:solidFill>
                <a:srgbClr val="0070C0"/>
              </a:solidFill>
            </a:endParaRPr>
          </a:p>
        </p:txBody>
      </p:sp>
      <p:sp>
        <p:nvSpPr>
          <p:cNvPr id="6" name="TextBox 5"/>
          <p:cNvSpPr txBox="1"/>
          <p:nvPr/>
        </p:nvSpPr>
        <p:spPr>
          <a:xfrm>
            <a:off x="918691" y="924031"/>
            <a:ext cx="10994267" cy="584775"/>
          </a:xfrm>
          <a:prstGeom prst="rect">
            <a:avLst/>
          </a:prstGeom>
          <a:noFill/>
        </p:spPr>
        <p:txBody>
          <a:bodyPr wrap="square" rtlCol="0">
            <a:spAutoFit/>
          </a:bodyPr>
          <a:lstStyle/>
          <a:p>
            <a:r>
              <a:rPr lang="en-US" altLang="ko-KR" sz="1600" dirty="0" smtClean="0"/>
              <a:t>Hanyoung </a:t>
            </a:r>
            <a:r>
              <a:rPr lang="en-US" altLang="ko-KR" sz="1600" dirty="0" err="1" smtClean="0"/>
              <a:t>Nux</a:t>
            </a:r>
            <a:r>
              <a:rPr lang="en-US" altLang="ko-KR" sz="1600" dirty="0" smtClean="0"/>
              <a:t> proximity sensors IP code: IP67. You may find detailed information about the IP code below and in the next pages. </a:t>
            </a:r>
            <a:endParaRPr lang="ko-KR" altLang="en-US" sz="1600"/>
          </a:p>
        </p:txBody>
      </p:sp>
    </p:spTree>
    <p:extLst>
      <p:ext uri="{BB962C8B-B14F-4D97-AF65-F5344CB8AC3E}">
        <p14:creationId xmlns:p14="http://schemas.microsoft.com/office/powerpoint/2010/main" val="1798596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9394" y="302326"/>
            <a:ext cx="5808370" cy="369332"/>
          </a:xfrm>
          <a:prstGeom prst="rect">
            <a:avLst/>
          </a:prstGeom>
          <a:noFill/>
        </p:spPr>
        <p:txBody>
          <a:bodyPr wrap="square" rtlCol="0">
            <a:spAutoFit/>
          </a:bodyPr>
          <a:lstStyle/>
          <a:p>
            <a:r>
              <a:rPr lang="en-US" altLang="ko-KR" b="1" dirty="0">
                <a:solidFill>
                  <a:srgbClr val="0070C0"/>
                </a:solidFill>
              </a:rPr>
              <a:t>Second digit: Liquid ingress </a:t>
            </a:r>
            <a:r>
              <a:rPr lang="en-US" altLang="ko-KR" b="1" dirty="0" smtClean="0">
                <a:solidFill>
                  <a:srgbClr val="0070C0"/>
                </a:solidFill>
              </a:rPr>
              <a:t>protection (1~5)</a:t>
            </a:r>
            <a:endParaRPr lang="en-US" altLang="ko-KR" b="1" dirty="0">
              <a:solidFill>
                <a:srgbClr val="0070C0"/>
              </a:solidFill>
            </a:endParaRPr>
          </a:p>
        </p:txBody>
      </p:sp>
      <p:sp>
        <p:nvSpPr>
          <p:cNvPr id="7" name="TextBox 6"/>
          <p:cNvSpPr txBox="1"/>
          <p:nvPr/>
        </p:nvSpPr>
        <p:spPr>
          <a:xfrm>
            <a:off x="1907414" y="6237495"/>
            <a:ext cx="11112500" cy="400110"/>
          </a:xfrm>
          <a:prstGeom prst="rect">
            <a:avLst/>
          </a:prstGeom>
          <a:noFill/>
        </p:spPr>
        <p:txBody>
          <a:bodyPr wrap="square" rtlCol="0">
            <a:spAutoFit/>
          </a:bodyPr>
          <a:lstStyle/>
          <a:p>
            <a:r>
              <a:rPr lang="en-US" altLang="ko-KR" sz="2000" b="1" dirty="0" smtClean="0">
                <a:solidFill>
                  <a:srgbClr val="0070C0"/>
                </a:solidFill>
              </a:rPr>
              <a:t>** The liquid ingress protection</a:t>
            </a:r>
            <a:r>
              <a:rPr lang="en-US" altLang="ko-KR" sz="2000" b="1" dirty="0">
                <a:solidFill>
                  <a:srgbClr val="0070C0"/>
                </a:solidFill>
              </a:rPr>
              <a:t> </a:t>
            </a:r>
            <a:r>
              <a:rPr lang="en-US" altLang="ko-KR" sz="2000" b="1" dirty="0" smtClean="0">
                <a:solidFill>
                  <a:srgbClr val="0070C0"/>
                </a:solidFill>
              </a:rPr>
              <a:t>levels continue in the next page ** </a:t>
            </a:r>
            <a:endParaRPr lang="ko-KR" altLang="en-US" sz="2000" b="1">
              <a:solidFill>
                <a:srgbClr val="0070C0"/>
              </a:solidFill>
            </a:endParaRPr>
          </a:p>
        </p:txBody>
      </p:sp>
      <p:graphicFrame>
        <p:nvGraphicFramePr>
          <p:cNvPr id="2" name="표 1"/>
          <p:cNvGraphicFramePr>
            <a:graphicFrameLocks noGrp="1"/>
          </p:cNvGraphicFramePr>
          <p:nvPr>
            <p:extLst>
              <p:ext uri="{D42A27DB-BD31-4B8C-83A1-F6EECF244321}">
                <p14:modId xmlns:p14="http://schemas.microsoft.com/office/powerpoint/2010/main" val="2051421240"/>
              </p:ext>
            </p:extLst>
          </p:nvPr>
        </p:nvGraphicFramePr>
        <p:xfrm>
          <a:off x="802425" y="699372"/>
          <a:ext cx="10479467" cy="5300528"/>
        </p:xfrm>
        <a:graphic>
          <a:graphicData uri="http://schemas.openxmlformats.org/drawingml/2006/table">
            <a:tbl>
              <a:tblPr>
                <a:tableStyleId>{5C22544A-7EE6-4342-B048-85BDC9FD1C3A}</a:tableStyleId>
              </a:tblPr>
              <a:tblGrid>
                <a:gridCol w="794234"/>
                <a:gridCol w="1930428"/>
                <a:gridCol w="7754805"/>
              </a:tblGrid>
              <a:tr h="224848">
                <a:tc>
                  <a:txBody>
                    <a:bodyPr/>
                    <a:lstStyle/>
                    <a:p>
                      <a:pPr algn="ctr" rtl="0" fontAlgn="ctr"/>
                      <a:r>
                        <a:rPr lang="en-US" sz="1500" b="1" u="none" strike="noStrike" dirty="0">
                          <a:solidFill>
                            <a:schemeClr val="bg1"/>
                          </a:solidFill>
                          <a:effectLst/>
                        </a:rPr>
                        <a:t>Level</a:t>
                      </a:r>
                      <a:endParaRPr lang="en-US" sz="1500" b="1" i="0" u="none" strike="noStrike" dirty="0">
                        <a:solidFill>
                          <a:schemeClr val="bg1"/>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en-US" sz="1500" b="1" u="none" strike="noStrike" dirty="0">
                          <a:solidFill>
                            <a:schemeClr val="bg1"/>
                          </a:solidFill>
                          <a:effectLst/>
                        </a:rPr>
                        <a:t>Effective against</a:t>
                      </a:r>
                      <a:endParaRPr lang="en-US" sz="1500" b="1" i="0" u="none" strike="noStrike" dirty="0">
                        <a:solidFill>
                          <a:schemeClr val="bg1"/>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en-US" sz="1500" b="1" u="none" strike="noStrike" dirty="0">
                          <a:solidFill>
                            <a:schemeClr val="bg1"/>
                          </a:solidFill>
                          <a:effectLst/>
                        </a:rPr>
                        <a:t>Description</a:t>
                      </a:r>
                      <a:endParaRPr lang="en-US" sz="1500" b="1" i="0" u="none" strike="noStrike" dirty="0">
                        <a:solidFill>
                          <a:schemeClr val="bg1"/>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215051">
                <a:tc>
                  <a:txBody>
                    <a:bodyPr/>
                    <a:lstStyle/>
                    <a:p>
                      <a:pPr algn="ctr" rtl="0" fontAlgn="ctr"/>
                      <a:r>
                        <a:rPr lang="en-US" altLang="ko-KR" sz="1500" u="none" strike="noStrike" dirty="0">
                          <a:effectLst/>
                        </a:rPr>
                        <a:t>0</a:t>
                      </a:r>
                      <a:endParaRPr lang="en-US" altLang="ko-KR"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rtl="0" fontAlgn="ctr"/>
                      <a:r>
                        <a:rPr lang="en-US" sz="1500" u="none" strike="noStrike" dirty="0">
                          <a:effectLst/>
                        </a:rPr>
                        <a:t>None</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ko-KR" sz="1500" u="none" strike="noStrike" dirty="0">
                          <a:effectLst/>
                        </a:rPr>
                        <a:t>—</a:t>
                      </a:r>
                      <a:endParaRPr lang="en-US" altLang="ko-KR"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4932">
                <a:tc>
                  <a:txBody>
                    <a:bodyPr/>
                    <a:lstStyle/>
                    <a:p>
                      <a:pPr algn="ctr" rtl="0" fontAlgn="ctr"/>
                      <a:r>
                        <a:rPr lang="en-US" altLang="ko-KR" sz="1500" u="none" strike="noStrike">
                          <a:effectLst/>
                        </a:rPr>
                        <a:t>1</a:t>
                      </a:r>
                      <a:endParaRPr lang="en-US" altLang="ko-KR" sz="1500" b="0" i="0" u="none" strike="noStrike">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rtl="0" fontAlgn="ctr"/>
                      <a:r>
                        <a:rPr lang="en-US" sz="1500" u="none" strike="noStrike" dirty="0">
                          <a:effectLst/>
                        </a:rPr>
                        <a:t>Dripping water</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a:effectLst/>
                        </a:rPr>
                        <a:t>Dripping water (vertically falling drops) shall have no harmful effect on the </a:t>
                      </a:r>
                      <a:r>
                        <a:rPr lang="en-US" sz="1500" u="none" strike="noStrike" dirty="0" smtClean="0">
                          <a:effectLst/>
                        </a:rPr>
                        <a:t>specimen</a:t>
                      </a:r>
                    </a:p>
                    <a:p>
                      <a:pPr algn="l" rtl="0" fontAlgn="ctr"/>
                      <a:r>
                        <a:rPr lang="en-US" sz="1500" u="none" strike="noStrike" dirty="0" smtClean="0">
                          <a:effectLst/>
                        </a:rPr>
                        <a:t>when </a:t>
                      </a:r>
                      <a:r>
                        <a:rPr lang="en-US" sz="1500" u="none" strike="noStrike" dirty="0">
                          <a:effectLst/>
                        </a:rPr>
                        <a:t>mounted in an upright position onto a turntable and rotated at 1 RPM.</a:t>
                      </a:r>
                      <a:br>
                        <a:rPr lang="en-US" sz="1500" u="none" strike="noStrike" dirty="0">
                          <a:effectLst/>
                        </a:rPr>
                      </a:b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4635">
                <a:tc>
                  <a:txBody>
                    <a:bodyPr/>
                    <a:lstStyle/>
                    <a:p>
                      <a:pPr algn="ctr" rtl="0" fontAlgn="ctr"/>
                      <a:r>
                        <a:rPr lang="en-US" altLang="ko-KR" sz="1500" u="none" strike="noStrike" dirty="0">
                          <a:effectLst/>
                        </a:rPr>
                        <a:t>2</a:t>
                      </a:r>
                      <a:endParaRPr lang="en-US" altLang="ko-KR"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rtl="0" fontAlgn="ctr"/>
                      <a:r>
                        <a:rPr lang="en-US" sz="1500" u="none" strike="noStrike">
                          <a:effectLst/>
                        </a:rPr>
                        <a:t>Dripping water when tilted at 15°</a:t>
                      </a:r>
                      <a:br>
                        <a:rPr lang="en-US" sz="1500" u="none" strike="noStrike">
                          <a:effectLst/>
                        </a:rPr>
                      </a:br>
                      <a:r>
                        <a:rPr lang="en-US" sz="1500" u="none" strike="noStrike">
                          <a:effectLst/>
                        </a:rPr>
                        <a:t/>
                      </a:r>
                      <a:br>
                        <a:rPr lang="en-US" sz="1500" u="none" strike="noStrike">
                          <a:effectLst/>
                        </a:rPr>
                      </a:br>
                      <a:endParaRPr lang="en-US" sz="1500" b="0" i="0" u="none" strike="noStrike">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a:effectLst/>
                        </a:rPr>
                        <a:t>Vertically dripping water shall have no harmful effect when the enclosure is tilted at an </a:t>
                      </a:r>
                      <a:endParaRPr lang="en-US" sz="1500" u="none" strike="noStrike" dirty="0" smtClean="0">
                        <a:effectLst/>
                      </a:endParaRPr>
                    </a:p>
                    <a:p>
                      <a:pPr algn="l" rtl="0" fontAlgn="ctr"/>
                      <a:r>
                        <a:rPr lang="en-US" sz="1500" u="none" strike="noStrike" dirty="0" smtClean="0">
                          <a:effectLst/>
                        </a:rPr>
                        <a:t>angle </a:t>
                      </a:r>
                      <a:r>
                        <a:rPr lang="en-US" sz="1500" u="none" strike="noStrike" dirty="0">
                          <a:effectLst/>
                        </a:rPr>
                        <a:t>of 15° from its normal position. A total of four positions are tested within two </a:t>
                      </a:r>
                      <a:endParaRPr lang="en-US" sz="1500" u="none" strike="noStrike" dirty="0" smtClean="0">
                        <a:effectLst/>
                      </a:endParaRPr>
                    </a:p>
                    <a:p>
                      <a:pPr algn="l" rtl="0" fontAlgn="ctr"/>
                      <a:r>
                        <a:rPr lang="en-US" sz="1500" u="none" strike="noStrike" dirty="0" smtClean="0">
                          <a:effectLst/>
                        </a:rPr>
                        <a:t>axes</a:t>
                      </a:r>
                      <a:r>
                        <a:rPr lang="en-US" sz="1500" u="none" strike="noStrike" dirty="0">
                          <a:effectLst/>
                        </a:rPr>
                        <a:t>. Water falling as a spray at any angle up to 60° from the vertical shall have </a:t>
                      </a:r>
                      <a:r>
                        <a:rPr lang="en-US" sz="1500" u="none" strike="noStrike" dirty="0" smtClean="0">
                          <a:effectLst/>
                        </a:rPr>
                        <a:t>no</a:t>
                      </a:r>
                    </a:p>
                    <a:p>
                      <a:pPr algn="l" rtl="0" fontAlgn="ctr"/>
                      <a:r>
                        <a:rPr lang="en-US" sz="1500" u="none" strike="noStrike" dirty="0" smtClean="0">
                          <a:effectLst/>
                        </a:rPr>
                        <a:t>harmful </a:t>
                      </a:r>
                      <a:r>
                        <a:rPr lang="en-US" sz="1500" u="none" strike="noStrike" dirty="0">
                          <a:effectLst/>
                        </a:rPr>
                        <a:t>effect, </a:t>
                      </a:r>
                      <a:r>
                        <a:rPr lang="en-US" sz="1500" u="none" strike="noStrike" dirty="0" smtClean="0">
                          <a:effectLst/>
                        </a:rPr>
                        <a:t>utilizing </a:t>
                      </a:r>
                      <a:r>
                        <a:rPr lang="en-US" sz="1500" u="none" strike="noStrike" dirty="0">
                          <a:effectLst/>
                        </a:rPr>
                        <a:t>either: a) an oscillating fixture, or b) A spray nozzle with a </a:t>
                      </a:r>
                      <a:endParaRPr lang="en-US" sz="1500" u="none" strike="noStrike" dirty="0" smtClean="0">
                        <a:effectLst/>
                      </a:endParaRPr>
                    </a:p>
                    <a:p>
                      <a:pPr algn="l" rtl="0" fontAlgn="ctr"/>
                      <a:r>
                        <a:rPr lang="en-US" sz="1500" u="none" strike="noStrike" dirty="0" smtClean="0">
                          <a:effectLst/>
                        </a:rPr>
                        <a:t>counterbalanced </a:t>
                      </a:r>
                      <a:r>
                        <a:rPr lang="en-US" sz="1500" u="none" strike="noStrike" dirty="0">
                          <a:effectLst/>
                        </a:rPr>
                        <a:t>shield. Test a) is conducted for 5 minutes, then repeated with the </a:t>
                      </a:r>
                      <a:endParaRPr lang="en-US" sz="1500" u="none" strike="noStrike" dirty="0" smtClean="0">
                        <a:effectLst/>
                      </a:endParaRPr>
                    </a:p>
                    <a:p>
                      <a:pPr algn="l" rtl="0" fontAlgn="ctr"/>
                      <a:r>
                        <a:rPr lang="en-US" sz="1500" u="none" strike="noStrike" dirty="0" smtClean="0">
                          <a:effectLst/>
                        </a:rPr>
                        <a:t>specimen </a:t>
                      </a:r>
                      <a:r>
                        <a:rPr lang="en-US" sz="1500" u="none" strike="noStrike" dirty="0">
                          <a:effectLst/>
                        </a:rPr>
                        <a:t>tilted 90° for the second 5-minute test. Test b) is conducted (with shield in </a:t>
                      </a:r>
                      <a:endParaRPr lang="en-US" sz="1500" u="none" strike="noStrike" dirty="0" smtClean="0">
                        <a:effectLst/>
                      </a:endParaRPr>
                    </a:p>
                    <a:p>
                      <a:pPr algn="l" rtl="0" fontAlgn="ctr"/>
                      <a:r>
                        <a:rPr lang="en-US" sz="1500" u="none" strike="noStrike" dirty="0" smtClean="0">
                          <a:effectLst/>
                        </a:rPr>
                        <a:t>place</a:t>
                      </a:r>
                      <a:r>
                        <a:rPr lang="en-US" sz="1500" u="none" strike="noStrike" dirty="0">
                          <a:effectLst/>
                        </a:rPr>
                        <a:t>) for 5 minutes minimum.</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4813">
                <a:tc>
                  <a:txBody>
                    <a:bodyPr/>
                    <a:lstStyle/>
                    <a:p>
                      <a:pPr algn="ctr" rtl="0" fontAlgn="ctr"/>
                      <a:r>
                        <a:rPr lang="en-US" altLang="ko-KR" sz="1500" u="none" strike="noStrike">
                          <a:effectLst/>
                        </a:rPr>
                        <a:t>3</a:t>
                      </a:r>
                      <a:endParaRPr lang="en-US" altLang="ko-KR" sz="1500" b="0" i="0" u="none" strike="noStrike">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rtl="0" fontAlgn="ctr"/>
                      <a:r>
                        <a:rPr lang="en-US" sz="1500" u="none" strike="noStrike">
                          <a:effectLst/>
                        </a:rPr>
                        <a:t>Spraying water</a:t>
                      </a:r>
                      <a:endParaRPr lang="en-US" sz="1500" b="0" i="0" u="none" strike="noStrike">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a:effectLst/>
                        </a:rPr>
                        <a:t>Water falling as a spray at any angle up to 60° from the vertical shall have no harmful </a:t>
                      </a:r>
                      <a:endParaRPr lang="en-US" sz="1500" u="none" strike="noStrike" dirty="0" smtClean="0">
                        <a:effectLst/>
                      </a:endParaRPr>
                    </a:p>
                    <a:p>
                      <a:pPr algn="l" rtl="0" fontAlgn="ctr"/>
                      <a:r>
                        <a:rPr lang="en-US" sz="1500" u="none" strike="noStrike" dirty="0" smtClean="0">
                          <a:effectLst/>
                        </a:rPr>
                        <a:t>effect</a:t>
                      </a:r>
                      <a:r>
                        <a:rPr lang="en-US" sz="1500" u="none" strike="noStrike" dirty="0">
                          <a:effectLst/>
                        </a:rPr>
                        <a:t>, utilizing either: a) an oscillating fixture, or b) A spray nozzle with a </a:t>
                      </a:r>
                      <a:endParaRPr lang="en-US" sz="1500" u="none" strike="noStrike" dirty="0" smtClean="0">
                        <a:effectLst/>
                      </a:endParaRPr>
                    </a:p>
                    <a:p>
                      <a:pPr algn="l" rtl="0" fontAlgn="ctr"/>
                      <a:r>
                        <a:rPr lang="en-US" sz="1500" u="none" strike="noStrike" dirty="0" smtClean="0">
                          <a:effectLst/>
                        </a:rPr>
                        <a:t>counterbalanced </a:t>
                      </a:r>
                      <a:r>
                        <a:rPr lang="en-US" sz="1500" u="none" strike="noStrike" dirty="0">
                          <a:effectLst/>
                        </a:rPr>
                        <a:t>shield. Test a) is conducted for 5 minutes, then repeated with the </a:t>
                      </a:r>
                      <a:endParaRPr lang="en-US" sz="1500" u="none" strike="noStrike" dirty="0" smtClean="0">
                        <a:effectLst/>
                      </a:endParaRPr>
                    </a:p>
                    <a:p>
                      <a:pPr algn="l" rtl="0" fontAlgn="ctr"/>
                      <a:r>
                        <a:rPr lang="en-US" sz="1500" u="none" strike="noStrike" dirty="0" smtClean="0">
                          <a:effectLst/>
                        </a:rPr>
                        <a:t>specimen </a:t>
                      </a:r>
                      <a:r>
                        <a:rPr lang="en-US" sz="1500" u="none" strike="noStrike" dirty="0">
                          <a:effectLst/>
                        </a:rPr>
                        <a:t>tilted 90° </a:t>
                      </a:r>
                      <a:r>
                        <a:rPr lang="en-US" sz="1500" u="none" strike="noStrike" dirty="0" smtClean="0">
                          <a:effectLst/>
                        </a:rPr>
                        <a:t>for </a:t>
                      </a:r>
                      <a:r>
                        <a:rPr lang="en-US" sz="1500" u="none" strike="noStrike" dirty="0">
                          <a:effectLst/>
                        </a:rPr>
                        <a:t>the second 5-minute test. Test b) is conducted (with shield in </a:t>
                      </a:r>
                      <a:endParaRPr lang="en-US" sz="1500" u="none" strike="noStrike" dirty="0" smtClean="0">
                        <a:effectLst/>
                      </a:endParaRPr>
                    </a:p>
                    <a:p>
                      <a:pPr algn="l" rtl="0" fontAlgn="ctr"/>
                      <a:r>
                        <a:rPr lang="en-US" sz="1500" u="none" strike="noStrike" dirty="0" smtClean="0">
                          <a:effectLst/>
                        </a:rPr>
                        <a:t>place</a:t>
                      </a:r>
                      <a:r>
                        <a:rPr lang="en-US" sz="1500" u="none" strike="noStrike" dirty="0">
                          <a:effectLst/>
                        </a:rPr>
                        <a:t>) for 5 minutes minimum.</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873">
                <a:tc>
                  <a:txBody>
                    <a:bodyPr/>
                    <a:lstStyle/>
                    <a:p>
                      <a:pPr algn="ctr" rtl="0" fontAlgn="ctr"/>
                      <a:r>
                        <a:rPr lang="en-US" altLang="ko-KR" sz="1500" u="none" strike="noStrike">
                          <a:effectLst/>
                        </a:rPr>
                        <a:t>4</a:t>
                      </a:r>
                      <a:endParaRPr lang="en-US" altLang="ko-KR" sz="1500" b="0" i="0" u="none" strike="noStrike">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rtl="0" fontAlgn="ctr"/>
                      <a:r>
                        <a:rPr lang="en-US" sz="1500" u="none" strike="noStrike">
                          <a:effectLst/>
                        </a:rPr>
                        <a:t>Splashing of water</a:t>
                      </a:r>
                      <a:endParaRPr lang="en-US" sz="1500" b="0" i="0" u="none" strike="noStrike">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a:effectLst/>
                        </a:rPr>
                        <a:t>Water splashing against the enclosure from any direction shall have no harmful effect, </a:t>
                      </a:r>
                      <a:endParaRPr lang="en-US" sz="1500" u="none" strike="noStrike" dirty="0" smtClean="0">
                        <a:effectLst/>
                      </a:endParaRPr>
                    </a:p>
                    <a:p>
                      <a:pPr algn="l" rtl="0" fontAlgn="ctr"/>
                      <a:r>
                        <a:rPr lang="en-US" sz="1500" u="none" strike="noStrike" dirty="0" smtClean="0">
                          <a:effectLst/>
                        </a:rPr>
                        <a:t>utilizing </a:t>
                      </a:r>
                      <a:r>
                        <a:rPr lang="en-US" sz="1500" u="none" strike="noStrike" dirty="0">
                          <a:effectLst/>
                        </a:rPr>
                        <a:t>either: a) an oscillating fixture, or b) A spray nozzle with no shield. Test a) is </a:t>
                      </a:r>
                      <a:endParaRPr lang="en-US" sz="1500" u="none" strike="noStrike" dirty="0" smtClean="0">
                        <a:effectLst/>
                      </a:endParaRPr>
                    </a:p>
                    <a:p>
                      <a:pPr algn="l" rtl="0" fontAlgn="ctr"/>
                      <a:r>
                        <a:rPr lang="en-US" sz="1500" u="none" strike="noStrike" dirty="0" smtClean="0">
                          <a:effectLst/>
                        </a:rPr>
                        <a:t>conducted </a:t>
                      </a:r>
                      <a:r>
                        <a:rPr lang="en-US" sz="1500" u="none" strike="noStrike" dirty="0">
                          <a:effectLst/>
                        </a:rPr>
                        <a:t>for 10 minutes. Test b) is conducted (without shield) for 5 minutes minimum.</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991">
                <a:tc>
                  <a:txBody>
                    <a:bodyPr/>
                    <a:lstStyle/>
                    <a:p>
                      <a:pPr algn="ctr" rtl="0" fontAlgn="ctr"/>
                      <a:r>
                        <a:rPr lang="en-US" altLang="ko-KR" sz="1500" u="none" strike="noStrike" dirty="0">
                          <a:effectLst/>
                        </a:rPr>
                        <a:t>5</a:t>
                      </a:r>
                      <a:endParaRPr lang="en-US" altLang="ko-KR"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rtl="0" fontAlgn="ctr"/>
                      <a:r>
                        <a:rPr lang="en-US" sz="1500" u="none" strike="noStrike" dirty="0">
                          <a:effectLst/>
                        </a:rPr>
                        <a:t>Water jets</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a:effectLst/>
                        </a:rPr>
                        <a:t>Water projected by a nozzle (6.3 mm) against enclosure from any direction shall have no harmful effects.</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564" marR="5564" marT="5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32298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6671" y="524184"/>
            <a:ext cx="6181857" cy="369332"/>
          </a:xfrm>
          <a:prstGeom prst="rect">
            <a:avLst/>
          </a:prstGeom>
          <a:noFill/>
        </p:spPr>
        <p:txBody>
          <a:bodyPr wrap="square" rtlCol="0">
            <a:spAutoFit/>
          </a:bodyPr>
          <a:lstStyle/>
          <a:p>
            <a:r>
              <a:rPr lang="en-US" altLang="ko-KR" b="1" dirty="0">
                <a:solidFill>
                  <a:srgbClr val="0070C0"/>
                </a:solidFill>
              </a:rPr>
              <a:t>Second digit: Liquid ingress </a:t>
            </a:r>
            <a:r>
              <a:rPr lang="en-US" altLang="ko-KR" b="1" dirty="0" smtClean="0">
                <a:solidFill>
                  <a:srgbClr val="0070C0"/>
                </a:solidFill>
              </a:rPr>
              <a:t>protection (6~9K)</a:t>
            </a:r>
            <a:endParaRPr lang="en-US" altLang="ko-KR" b="1" dirty="0">
              <a:solidFill>
                <a:srgbClr val="0070C0"/>
              </a:solidFill>
            </a:endParaRPr>
          </a:p>
        </p:txBody>
      </p:sp>
      <p:graphicFrame>
        <p:nvGraphicFramePr>
          <p:cNvPr id="3" name="표 2"/>
          <p:cNvGraphicFramePr>
            <a:graphicFrameLocks noGrp="1"/>
          </p:cNvGraphicFramePr>
          <p:nvPr>
            <p:extLst>
              <p:ext uri="{D42A27DB-BD31-4B8C-83A1-F6EECF244321}">
                <p14:modId xmlns:p14="http://schemas.microsoft.com/office/powerpoint/2010/main" val="3686709767"/>
              </p:ext>
            </p:extLst>
          </p:nvPr>
        </p:nvGraphicFramePr>
        <p:xfrm>
          <a:off x="663800" y="911269"/>
          <a:ext cx="10515062" cy="4714993"/>
        </p:xfrm>
        <a:graphic>
          <a:graphicData uri="http://schemas.openxmlformats.org/drawingml/2006/table">
            <a:tbl>
              <a:tblPr>
                <a:tableStyleId>{5C22544A-7EE6-4342-B048-85BDC9FD1C3A}</a:tableStyleId>
              </a:tblPr>
              <a:tblGrid>
                <a:gridCol w="796931"/>
                <a:gridCol w="1936984"/>
                <a:gridCol w="7781147"/>
              </a:tblGrid>
              <a:tr h="197788">
                <a:tc>
                  <a:txBody>
                    <a:bodyPr/>
                    <a:lstStyle/>
                    <a:p>
                      <a:pPr algn="ctr" rtl="0" fontAlgn="ctr"/>
                      <a:r>
                        <a:rPr lang="en-US" sz="1500" b="1" u="none" strike="noStrike" dirty="0">
                          <a:solidFill>
                            <a:schemeClr val="bg1"/>
                          </a:solidFill>
                          <a:effectLst/>
                        </a:rPr>
                        <a:t>Level</a:t>
                      </a:r>
                      <a:endParaRPr lang="en-US" sz="1500" b="1" i="0" u="none" strike="noStrike" dirty="0">
                        <a:solidFill>
                          <a:schemeClr val="bg1"/>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en-US" sz="1500" b="1" u="none" strike="noStrike" dirty="0">
                          <a:solidFill>
                            <a:schemeClr val="bg1"/>
                          </a:solidFill>
                          <a:effectLst/>
                        </a:rPr>
                        <a:t>Effective against</a:t>
                      </a:r>
                      <a:endParaRPr lang="en-US" sz="1500" b="1" i="0" u="none" strike="noStrike" dirty="0">
                        <a:solidFill>
                          <a:schemeClr val="bg1"/>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en-US" sz="1500" b="1" u="none" strike="noStrike" dirty="0">
                          <a:solidFill>
                            <a:schemeClr val="bg1"/>
                          </a:solidFill>
                          <a:effectLst/>
                        </a:rPr>
                        <a:t>Description</a:t>
                      </a:r>
                      <a:endParaRPr lang="en-US" sz="1500" b="1" i="0" u="none" strike="noStrike" dirty="0">
                        <a:solidFill>
                          <a:schemeClr val="bg1"/>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395576">
                <a:tc>
                  <a:txBody>
                    <a:bodyPr/>
                    <a:lstStyle/>
                    <a:p>
                      <a:pPr algn="ctr" rtl="0" fontAlgn="ctr"/>
                      <a:r>
                        <a:rPr lang="en-US" altLang="ko-KR" sz="1500" u="none" strike="noStrike" dirty="0">
                          <a:effectLst/>
                        </a:rPr>
                        <a:t>6</a:t>
                      </a:r>
                      <a:endParaRPr lang="en-US" altLang="ko-KR"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rtl="0" fontAlgn="ctr"/>
                      <a:r>
                        <a:rPr lang="en-US" sz="1500" u="none" strike="noStrike" dirty="0">
                          <a:effectLst/>
                        </a:rPr>
                        <a:t>Powerful water jets</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a:effectLst/>
                        </a:rPr>
                        <a:t>Water projected in powerful jets (12.5 mm nozzle) against the enclosure from any </a:t>
                      </a:r>
                      <a:endParaRPr lang="en-US" sz="1500" u="none" strike="noStrike" dirty="0" smtClean="0">
                        <a:effectLst/>
                      </a:endParaRPr>
                    </a:p>
                    <a:p>
                      <a:pPr algn="l" rtl="0" fontAlgn="ctr"/>
                      <a:r>
                        <a:rPr lang="en-US" sz="1500" u="none" strike="noStrike" dirty="0" smtClean="0">
                          <a:effectLst/>
                        </a:rPr>
                        <a:t>direction </a:t>
                      </a:r>
                      <a:r>
                        <a:rPr lang="en-US" sz="1500" u="none" strike="noStrike" dirty="0">
                          <a:effectLst/>
                        </a:rPr>
                        <a:t>shall have no harmful effects.</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1152">
                <a:tc>
                  <a:txBody>
                    <a:bodyPr/>
                    <a:lstStyle/>
                    <a:p>
                      <a:pPr algn="ctr" rtl="0" fontAlgn="ctr"/>
                      <a:r>
                        <a:rPr lang="en-US" sz="1500" u="none" strike="noStrike">
                          <a:effectLst/>
                        </a:rPr>
                        <a:t>6K</a:t>
                      </a:r>
                      <a:endParaRPr lang="en-US" sz="1500" b="0" i="0" u="none" strike="noStrike">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rtl="0" fontAlgn="ctr"/>
                      <a:r>
                        <a:rPr lang="en-US" sz="1500" u="none" strike="noStrike" dirty="0">
                          <a:effectLst/>
                        </a:rPr>
                        <a:t>Powerful water jets </a:t>
                      </a:r>
                      <a:endParaRPr lang="en-US" sz="1500" u="none" strike="noStrike" dirty="0" smtClean="0">
                        <a:effectLst/>
                      </a:endParaRPr>
                    </a:p>
                    <a:p>
                      <a:pPr algn="l" rtl="0" fontAlgn="ctr"/>
                      <a:r>
                        <a:rPr lang="en-US" sz="1500" u="none" strike="noStrike" dirty="0" smtClean="0">
                          <a:effectLst/>
                        </a:rPr>
                        <a:t>with </a:t>
                      </a:r>
                      <a:r>
                        <a:rPr lang="en-US" sz="1500" u="none" strike="noStrike" dirty="0">
                          <a:effectLst/>
                        </a:rPr>
                        <a:t>increased </a:t>
                      </a:r>
                      <a:endParaRPr lang="en-US" sz="1500" u="none" strike="noStrike" dirty="0" smtClean="0">
                        <a:effectLst/>
                      </a:endParaRPr>
                    </a:p>
                    <a:p>
                      <a:pPr algn="l" rtl="0" fontAlgn="ctr"/>
                      <a:r>
                        <a:rPr lang="en-US" sz="1500" u="none" strike="noStrike" dirty="0" smtClean="0">
                          <a:effectLst/>
                        </a:rPr>
                        <a:t>pressure</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a:effectLst/>
                        </a:rPr>
                        <a:t>Water projected in powerful jets (6.3 mm nozzle) against the enclosure from any </a:t>
                      </a:r>
                      <a:endParaRPr lang="en-US" sz="1500" u="none" strike="noStrike" dirty="0" smtClean="0">
                        <a:effectLst/>
                      </a:endParaRPr>
                    </a:p>
                    <a:p>
                      <a:pPr algn="l" rtl="0" fontAlgn="ctr"/>
                      <a:r>
                        <a:rPr lang="en-US" sz="1500" u="none" strike="noStrike" dirty="0" smtClean="0">
                          <a:effectLst/>
                        </a:rPr>
                        <a:t>direction</a:t>
                      </a:r>
                      <a:r>
                        <a:rPr lang="en-US" sz="1500" u="none" strike="noStrike" dirty="0">
                          <a:effectLst/>
                        </a:rPr>
                        <a:t>, under elevated pressure, shall have no harmful effects. Found in DIN 40050, </a:t>
                      </a:r>
                      <a:endParaRPr lang="en-US" sz="1500" u="none" strike="noStrike" dirty="0" smtClean="0">
                        <a:effectLst/>
                      </a:endParaRPr>
                    </a:p>
                    <a:p>
                      <a:pPr algn="l" rtl="0" fontAlgn="ctr"/>
                      <a:r>
                        <a:rPr lang="en-US" sz="1500" u="none" strike="noStrike" dirty="0" smtClean="0">
                          <a:effectLst/>
                        </a:rPr>
                        <a:t>and </a:t>
                      </a:r>
                      <a:r>
                        <a:rPr lang="en-US" sz="1500" u="none" strike="noStrike" dirty="0">
                          <a:effectLst/>
                        </a:rPr>
                        <a:t>not IEC 60529.</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364">
                <a:tc>
                  <a:txBody>
                    <a:bodyPr/>
                    <a:lstStyle/>
                    <a:p>
                      <a:pPr algn="ctr" rtl="0" fontAlgn="ctr"/>
                      <a:r>
                        <a:rPr lang="en-US" altLang="ko-KR" sz="1500" u="none" strike="noStrike">
                          <a:effectLst/>
                        </a:rPr>
                        <a:t>7</a:t>
                      </a:r>
                      <a:endParaRPr lang="en-US" altLang="ko-KR" sz="1500" b="0" i="0" u="none" strike="noStrike">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rtl="0" fontAlgn="ctr"/>
                      <a:r>
                        <a:rPr lang="en-US" sz="1500" u="none" strike="noStrike" dirty="0">
                          <a:effectLst/>
                        </a:rPr>
                        <a:t>Immersion, up to 1 m depth</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a:effectLst/>
                        </a:rPr>
                        <a:t>Ingress of water in harmful quantity shall not be possible when the enclosure is </a:t>
                      </a:r>
                      <a:endParaRPr lang="en-US" sz="1500" u="none" strike="noStrike" dirty="0" smtClean="0">
                        <a:effectLst/>
                      </a:endParaRPr>
                    </a:p>
                    <a:p>
                      <a:pPr algn="l" rtl="0" fontAlgn="ctr"/>
                      <a:r>
                        <a:rPr lang="en-US" sz="1500" u="none" strike="noStrike" dirty="0" smtClean="0">
                          <a:effectLst/>
                        </a:rPr>
                        <a:t>immersed </a:t>
                      </a:r>
                      <a:r>
                        <a:rPr lang="en-US" sz="1500" u="none" strike="noStrike" dirty="0">
                          <a:effectLst/>
                        </a:rPr>
                        <a:t>in water under defined conditions of pressure and time (up to 1 m of </a:t>
                      </a:r>
                      <a:endParaRPr lang="en-US" sz="1500" u="none" strike="noStrike" dirty="0" smtClean="0">
                        <a:effectLst/>
                      </a:endParaRPr>
                    </a:p>
                    <a:p>
                      <a:pPr algn="l" rtl="0" fontAlgn="ctr"/>
                      <a:r>
                        <a:rPr lang="en-US" sz="1500" u="none" strike="noStrike" dirty="0" smtClean="0">
                          <a:effectLst/>
                        </a:rPr>
                        <a:t>submersion</a:t>
                      </a:r>
                      <a:r>
                        <a:rPr lang="en-US" sz="1500" u="none" strike="noStrike" dirty="0">
                          <a:effectLst/>
                        </a:rPr>
                        <a:t>).</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4517">
                <a:tc>
                  <a:txBody>
                    <a:bodyPr/>
                    <a:lstStyle/>
                    <a:p>
                      <a:pPr algn="ctr" rtl="0" fontAlgn="ctr"/>
                      <a:r>
                        <a:rPr lang="en-US" altLang="ko-KR" sz="1500" u="none" strike="noStrike" dirty="0">
                          <a:effectLst/>
                        </a:rPr>
                        <a:t>8</a:t>
                      </a:r>
                      <a:endParaRPr lang="en-US" altLang="ko-KR"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rtl="0" fontAlgn="ctr"/>
                      <a:r>
                        <a:rPr lang="en-US" sz="1500" u="none" strike="noStrike">
                          <a:effectLst/>
                        </a:rPr>
                        <a:t>Immersion, 1 m or more depth</a:t>
                      </a:r>
                      <a:endParaRPr lang="en-US" sz="1500" b="0" i="0" u="none" strike="noStrike">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a:effectLst/>
                        </a:rPr>
                        <a:t>The equipment is suitable for continuous immersion in water under conditions which </a:t>
                      </a:r>
                      <a:endParaRPr lang="en-US" sz="1500" u="none" strike="noStrike" dirty="0" smtClean="0">
                        <a:effectLst/>
                      </a:endParaRPr>
                    </a:p>
                    <a:p>
                      <a:pPr algn="l" rtl="0" fontAlgn="ctr"/>
                      <a:r>
                        <a:rPr lang="en-US" sz="1500" u="none" strike="noStrike" dirty="0" smtClean="0">
                          <a:effectLst/>
                        </a:rPr>
                        <a:t>shall </a:t>
                      </a:r>
                      <a:r>
                        <a:rPr lang="en-US" sz="1500" u="none" strike="noStrike" dirty="0">
                          <a:effectLst/>
                        </a:rPr>
                        <a:t>be specified by the manufacturer. However, with certain types of equipment, it can mean that water can enter but only in such a manner that it produces no </a:t>
                      </a:r>
                      <a:r>
                        <a:rPr lang="en-US" sz="1500" u="none" strike="noStrike" dirty="0" smtClean="0">
                          <a:effectLst/>
                        </a:rPr>
                        <a:t>harmful</a:t>
                      </a:r>
                    </a:p>
                    <a:p>
                      <a:pPr algn="l" rtl="0" fontAlgn="ctr"/>
                      <a:r>
                        <a:rPr lang="en-US" sz="1500" u="none" strike="noStrike" dirty="0" smtClean="0">
                          <a:effectLst/>
                        </a:rPr>
                        <a:t>effects</a:t>
                      </a:r>
                      <a:r>
                        <a:rPr lang="en-US" sz="1500" u="none" strike="noStrike" dirty="0">
                          <a:effectLst/>
                        </a:rPr>
                        <a:t>. The test depth and/or duration is expected to be greater than the </a:t>
                      </a:r>
                      <a:r>
                        <a:rPr lang="en-US" sz="1500" u="none" strike="noStrike" dirty="0" smtClean="0">
                          <a:effectLst/>
                        </a:rPr>
                        <a:t>requirements</a:t>
                      </a:r>
                    </a:p>
                    <a:p>
                      <a:pPr algn="l" rtl="0" fontAlgn="ctr"/>
                      <a:r>
                        <a:rPr lang="en-US" sz="1500" u="none" strike="noStrike" dirty="0" smtClean="0">
                          <a:effectLst/>
                        </a:rPr>
                        <a:t>for </a:t>
                      </a:r>
                      <a:r>
                        <a:rPr lang="en-US" sz="1500" u="none" strike="noStrike" dirty="0">
                          <a:effectLst/>
                        </a:rPr>
                        <a:t>IPx7, and other environmental effects may be added, such as temperature cycling </a:t>
                      </a:r>
                      <a:endParaRPr lang="en-US" sz="1500" u="none" strike="noStrike" dirty="0" smtClean="0">
                        <a:effectLst/>
                      </a:endParaRPr>
                    </a:p>
                    <a:p>
                      <a:pPr algn="l" rtl="0" fontAlgn="ctr"/>
                      <a:r>
                        <a:rPr lang="en-US" sz="1500" u="none" strike="noStrike" dirty="0" smtClean="0">
                          <a:effectLst/>
                        </a:rPr>
                        <a:t>before </a:t>
                      </a:r>
                      <a:r>
                        <a:rPr lang="en-US" sz="1500" u="none" strike="noStrike" dirty="0">
                          <a:effectLst/>
                        </a:rPr>
                        <a:t>immersion.</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8940">
                <a:tc>
                  <a:txBody>
                    <a:bodyPr/>
                    <a:lstStyle/>
                    <a:p>
                      <a:pPr algn="ctr" rtl="0" fontAlgn="ctr"/>
                      <a:r>
                        <a:rPr lang="en-US" sz="1500" u="none" strike="noStrike" dirty="0">
                          <a:effectLst/>
                        </a:rPr>
                        <a:t>9K</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rtl="0" fontAlgn="ctr"/>
                      <a:r>
                        <a:rPr lang="en-US" sz="1500" u="none" strike="noStrike" dirty="0">
                          <a:effectLst/>
                        </a:rPr>
                        <a:t>Powerful high </a:t>
                      </a:r>
                      <a:endParaRPr lang="en-US" sz="1500" u="none" strike="noStrike" dirty="0" smtClean="0">
                        <a:effectLst/>
                      </a:endParaRPr>
                    </a:p>
                    <a:p>
                      <a:pPr algn="l" rtl="0" fontAlgn="ctr"/>
                      <a:r>
                        <a:rPr lang="en-US" sz="1500" u="none" strike="noStrike" dirty="0" smtClean="0">
                          <a:effectLst/>
                        </a:rPr>
                        <a:t>temperature </a:t>
                      </a:r>
                      <a:r>
                        <a:rPr lang="en-US" sz="1500" u="none" strike="noStrike" dirty="0">
                          <a:effectLst/>
                        </a:rPr>
                        <a:t>water </a:t>
                      </a:r>
                      <a:endParaRPr lang="en-US" sz="1500" u="none" strike="noStrike" dirty="0" smtClean="0">
                        <a:effectLst/>
                      </a:endParaRPr>
                    </a:p>
                    <a:p>
                      <a:pPr algn="l" rtl="0" fontAlgn="ctr"/>
                      <a:r>
                        <a:rPr lang="en-US" sz="1500" u="none" strike="noStrike" dirty="0" smtClean="0">
                          <a:effectLst/>
                        </a:rPr>
                        <a:t>jets</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a:effectLst/>
                        </a:rPr>
                        <a:t>Protected against close-range high pressure, high temperature spray downs. Smaller </a:t>
                      </a:r>
                      <a:endParaRPr lang="en-US" sz="1500" u="none" strike="noStrike" dirty="0" smtClean="0">
                        <a:effectLst/>
                      </a:endParaRPr>
                    </a:p>
                    <a:p>
                      <a:pPr algn="l" rtl="0" fontAlgn="ctr"/>
                      <a:r>
                        <a:rPr lang="en-US" sz="1500" u="none" strike="noStrike" dirty="0" smtClean="0">
                          <a:effectLst/>
                        </a:rPr>
                        <a:t>specimens </a:t>
                      </a:r>
                      <a:r>
                        <a:rPr lang="en-US" sz="1500" u="none" strike="noStrike" dirty="0">
                          <a:effectLst/>
                        </a:rPr>
                        <a:t>rotate slowly on a turntable, from 4 specific angles. Larger specimens are </a:t>
                      </a:r>
                      <a:endParaRPr lang="en-US" sz="1500" u="none" strike="noStrike" dirty="0" smtClean="0">
                        <a:effectLst/>
                      </a:endParaRPr>
                    </a:p>
                    <a:p>
                      <a:pPr algn="l" rtl="0" fontAlgn="ctr"/>
                      <a:r>
                        <a:rPr lang="en-US" sz="1500" u="none" strike="noStrike" dirty="0" smtClean="0">
                          <a:effectLst/>
                        </a:rPr>
                        <a:t>mounted </a:t>
                      </a:r>
                      <a:r>
                        <a:rPr lang="en-US" sz="1500" u="none" strike="noStrike" dirty="0">
                          <a:effectLst/>
                        </a:rPr>
                        <a:t>upright, no turntable required, and are tested freehand for at least 3 minutes at distance of 0.15–0.2 m. There are specific requirements for the nozzle used for </a:t>
                      </a:r>
                      <a:r>
                        <a:rPr lang="en-US" sz="1500" u="none" strike="noStrike" dirty="0" smtClean="0">
                          <a:effectLst/>
                        </a:rPr>
                        <a:t>the</a:t>
                      </a:r>
                    </a:p>
                    <a:p>
                      <a:pPr algn="l" rtl="0" fontAlgn="ctr"/>
                      <a:r>
                        <a:rPr lang="en-US" sz="1500" u="none" strike="noStrike" dirty="0" smtClean="0">
                          <a:effectLst/>
                        </a:rPr>
                        <a:t>testing</a:t>
                      </a:r>
                      <a:r>
                        <a:rPr lang="en-US" sz="1500" u="none" strike="noStrike" dirty="0">
                          <a:effectLst/>
                        </a:rPr>
                        <a:t>.</a:t>
                      </a:r>
                      <a:endParaRPr lang="en-US" sz="15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16621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gray">
          <a:xfrm>
            <a:off x="3667945" y="104380"/>
            <a:ext cx="8425631" cy="5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3200" rIns="90000" bIns="43200" numCol="1" anchor="ctr" anchorCtr="0" compatLnSpc="1">
            <a:prstTxWarp prst="textNoShape">
              <a:avLst/>
            </a:prstTxWarp>
          </a:bodyPr>
          <a:lstStyle>
            <a:lvl1pPr algn="l" rtl="0" eaLnBrk="0" fontAlgn="base" latinLnBrk="1" hangingPunct="0">
              <a:spcBef>
                <a:spcPct val="0"/>
              </a:spcBef>
              <a:spcAft>
                <a:spcPct val="0"/>
              </a:spcAft>
              <a:defRPr kumimoji="1" b="1">
                <a:solidFill>
                  <a:schemeClr val="tx1"/>
                </a:solidFill>
                <a:latin typeface="+mj-lt"/>
                <a:ea typeface="+mj-ea"/>
                <a:cs typeface="+mj-cs"/>
              </a:defRPr>
            </a:lvl1pPr>
            <a:lvl2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5pPr>
            <a:lvl6pPr marL="457200" algn="l" rtl="0" fontAlgn="base" latinLnBrk="1">
              <a:spcBef>
                <a:spcPct val="0"/>
              </a:spcBef>
              <a:spcAft>
                <a:spcPct val="0"/>
              </a:spcAft>
              <a:defRPr kumimoji="1" b="1">
                <a:solidFill>
                  <a:schemeClr val="tx1"/>
                </a:solidFill>
                <a:latin typeface="HY헤드라인M" pitchFamily="18" charset="-127"/>
                <a:ea typeface="HY헤드라인M" pitchFamily="18" charset="-127"/>
              </a:defRPr>
            </a:lvl6pPr>
            <a:lvl7pPr marL="914400" algn="l" rtl="0" fontAlgn="base" latinLnBrk="1">
              <a:spcBef>
                <a:spcPct val="0"/>
              </a:spcBef>
              <a:spcAft>
                <a:spcPct val="0"/>
              </a:spcAft>
              <a:defRPr kumimoji="1" b="1">
                <a:solidFill>
                  <a:schemeClr val="tx1"/>
                </a:solidFill>
                <a:latin typeface="HY헤드라인M" pitchFamily="18" charset="-127"/>
                <a:ea typeface="HY헤드라인M" pitchFamily="18" charset="-127"/>
              </a:defRPr>
            </a:lvl7pPr>
            <a:lvl8pPr marL="1371600" algn="l" rtl="0" fontAlgn="base" latinLnBrk="1">
              <a:spcBef>
                <a:spcPct val="0"/>
              </a:spcBef>
              <a:spcAft>
                <a:spcPct val="0"/>
              </a:spcAft>
              <a:defRPr kumimoji="1" b="1">
                <a:solidFill>
                  <a:schemeClr val="tx1"/>
                </a:solidFill>
                <a:latin typeface="HY헤드라인M" pitchFamily="18" charset="-127"/>
                <a:ea typeface="HY헤드라인M" pitchFamily="18" charset="-127"/>
              </a:defRPr>
            </a:lvl8pPr>
            <a:lvl9pPr marL="1828800" algn="l" rtl="0" fontAlgn="base" latinLnBrk="1">
              <a:spcBef>
                <a:spcPct val="0"/>
              </a:spcBef>
              <a:spcAft>
                <a:spcPct val="0"/>
              </a:spcAft>
              <a:defRPr kumimoji="1" b="1">
                <a:solidFill>
                  <a:schemeClr val="tx1"/>
                </a:solidFill>
                <a:latin typeface="HY헤드라인M" pitchFamily="18" charset="-127"/>
                <a:ea typeface="HY헤드라인M" pitchFamily="18" charset="-127"/>
              </a:defRPr>
            </a:lvl9pPr>
          </a:lstStyle>
          <a:p>
            <a:pPr lvl="0" eaLnBrk="1" hangingPunct="1">
              <a:defRPr/>
            </a:pPr>
            <a:r>
              <a:rPr lang="en-US" altLang="ko-KR" sz="3000" kern="0" dirty="0" smtClean="0">
                <a:solidFill>
                  <a:srgbClr val="0070C0"/>
                </a:solidFill>
                <a:latin typeface="+mn-ea"/>
              </a:rPr>
              <a:t>Proximity </a:t>
            </a:r>
            <a:r>
              <a:rPr lang="en-US" altLang="ko-KR" sz="3000" kern="0" dirty="0">
                <a:solidFill>
                  <a:srgbClr val="0070C0"/>
                </a:solidFill>
                <a:latin typeface="+mn-ea"/>
              </a:rPr>
              <a:t>sensor types</a:t>
            </a:r>
            <a:endParaRPr lang="ko-KR" altLang="en-US" sz="3000" b="0" kern="0" dirty="0">
              <a:solidFill>
                <a:srgbClr val="0070C0"/>
              </a:solidFill>
              <a:latin typeface="HY헤드라인M" panose="02030600000101010101" pitchFamily="18" charset="-127"/>
              <a:ea typeface="HY헤드라인M" panose="02030600000101010101" pitchFamily="18" charset="-127"/>
            </a:endParaRPr>
          </a:p>
        </p:txBody>
      </p:sp>
      <p:sp>
        <p:nvSpPr>
          <p:cNvPr id="13" name="직사각형 12"/>
          <p:cNvSpPr/>
          <p:nvPr/>
        </p:nvSpPr>
        <p:spPr>
          <a:xfrm>
            <a:off x="772469" y="1284268"/>
            <a:ext cx="4847728" cy="4524315"/>
          </a:xfrm>
          <a:prstGeom prst="rect">
            <a:avLst/>
          </a:prstGeom>
        </p:spPr>
        <p:txBody>
          <a:bodyPr wrap="square">
            <a:spAutoFit/>
          </a:bodyPr>
          <a:lstStyle/>
          <a:p>
            <a:pPr marL="285750" indent="-285750" eaLnBrk="1" hangingPunct="1">
              <a:buFont typeface="Wingdings" panose="05000000000000000000" pitchFamily="2" charset="2"/>
              <a:buChar char="l"/>
              <a:defRPr/>
            </a:pPr>
            <a:r>
              <a:rPr lang="en-US" altLang="ko-KR" dirty="0" smtClean="0">
                <a:solidFill>
                  <a:schemeClr val="accent1"/>
                </a:solidFill>
                <a:latin typeface="HY헤드라인M" panose="02030600000101010101" pitchFamily="18" charset="-127"/>
                <a:ea typeface="HY헤드라인M" panose="02030600000101010101" pitchFamily="18" charset="-127"/>
              </a:rPr>
              <a:t> </a:t>
            </a:r>
            <a:r>
              <a:rPr lang="en-US" altLang="ko-KR" b="1" dirty="0" smtClean="0">
                <a:solidFill>
                  <a:schemeClr val="accent1"/>
                </a:solidFill>
                <a:ea typeface="HY헤드라인M" panose="02030600000101010101" pitchFamily="18" charset="-127"/>
              </a:rPr>
              <a:t>Grouping by detection method    </a:t>
            </a:r>
          </a:p>
          <a:p>
            <a:pPr eaLnBrk="1" hangingPunct="1">
              <a:defRPr/>
            </a:pPr>
            <a:r>
              <a:rPr lang="en-US" altLang="ko-KR" b="1" dirty="0" smtClean="0">
                <a:solidFill>
                  <a:srgbClr val="0000CC"/>
                </a:solidFill>
                <a:ea typeface="HY헤드라인M" panose="02030600000101010101" pitchFamily="18" charset="-127"/>
              </a:rPr>
              <a:t>                       </a:t>
            </a:r>
          </a:p>
          <a:p>
            <a:pPr eaLnBrk="1" hangingPunct="1">
              <a:defRPr/>
            </a:pPr>
            <a:r>
              <a:rPr lang="en-US" altLang="ko-KR" sz="1000" dirty="0"/>
              <a:t> </a:t>
            </a:r>
            <a:r>
              <a:rPr lang="en-US" altLang="ko-KR" sz="1000" dirty="0" smtClean="0"/>
              <a:t>   </a:t>
            </a:r>
            <a:r>
              <a:rPr lang="en-US" altLang="ko-KR" sz="1600" dirty="0" smtClean="0"/>
              <a:t>    </a:t>
            </a:r>
            <a:r>
              <a:rPr lang="en-US" altLang="ko-KR" dirty="0" smtClean="0"/>
              <a:t>- </a:t>
            </a:r>
            <a:r>
              <a:rPr lang="en-US" altLang="ko-KR" dirty="0">
                <a:effectLst>
                  <a:outerShdw blurRad="38100" dist="38100" dir="2700000" algn="tl">
                    <a:srgbClr val="000000">
                      <a:alpha val="43137"/>
                    </a:srgbClr>
                  </a:outerShdw>
                </a:effectLst>
              </a:rPr>
              <a:t>Sensors using magnetic fields </a:t>
            </a:r>
          </a:p>
          <a:p>
            <a:pPr eaLnBrk="1" hangingPunct="1">
              <a:defRPr/>
            </a:pPr>
            <a:r>
              <a:rPr lang="en-US" altLang="ko-KR" dirty="0" smtClean="0"/>
              <a:t>          1</a:t>
            </a:r>
            <a:r>
              <a:rPr lang="en-US" altLang="ko-KR" dirty="0"/>
              <a:t>)</a:t>
            </a:r>
            <a:r>
              <a:rPr lang="en-US" altLang="ko-KR" dirty="0" smtClean="0"/>
              <a:t> </a:t>
            </a:r>
            <a:r>
              <a:rPr lang="en-US" altLang="ko-KR" dirty="0"/>
              <a:t>High frequency oscillation type </a:t>
            </a:r>
            <a:endParaRPr lang="en-US" altLang="ko-KR" dirty="0" smtClean="0"/>
          </a:p>
          <a:p>
            <a:pPr eaLnBrk="1" hangingPunct="1">
              <a:defRPr/>
            </a:pPr>
            <a:r>
              <a:rPr lang="en-US" altLang="ko-KR" dirty="0"/>
              <a:t> </a:t>
            </a:r>
            <a:r>
              <a:rPr lang="en-US" altLang="ko-KR" dirty="0" smtClean="0"/>
              <a:t>         2) Differential coil type                                                                                                                                                           </a:t>
            </a:r>
            <a:endParaRPr lang="en-US" altLang="ko-KR" dirty="0"/>
          </a:p>
          <a:p>
            <a:pPr eaLnBrk="1" hangingPunct="1">
              <a:defRPr/>
            </a:pPr>
            <a:r>
              <a:rPr lang="en-US" altLang="ko-KR" dirty="0" smtClean="0"/>
              <a:t>          3</a:t>
            </a:r>
            <a:r>
              <a:rPr lang="en-US" altLang="ko-KR" dirty="0"/>
              <a:t>)</a:t>
            </a:r>
            <a:r>
              <a:rPr lang="en-US" altLang="ko-KR" dirty="0" smtClean="0"/>
              <a:t> </a:t>
            </a:r>
            <a:r>
              <a:rPr lang="en-US" altLang="ko-KR" dirty="0"/>
              <a:t>Magnetic </a:t>
            </a:r>
            <a:r>
              <a:rPr lang="en-US" altLang="ko-KR" dirty="0" smtClean="0"/>
              <a:t>type</a:t>
            </a:r>
          </a:p>
          <a:p>
            <a:pPr eaLnBrk="1" hangingPunct="1">
              <a:defRPr/>
            </a:pPr>
            <a:endParaRPr lang="en-US" altLang="ko-KR" dirty="0"/>
          </a:p>
          <a:p>
            <a:pPr eaLnBrk="1" hangingPunct="1">
              <a:defRPr/>
            </a:pPr>
            <a:r>
              <a:rPr lang="en-US" altLang="ko-KR" dirty="0"/>
              <a:t> </a:t>
            </a:r>
            <a:r>
              <a:rPr lang="en-US" altLang="ko-KR" dirty="0" smtClean="0"/>
              <a:t>      - </a:t>
            </a:r>
            <a:r>
              <a:rPr lang="en-US" altLang="ko-KR" dirty="0" smtClean="0">
                <a:effectLst>
                  <a:outerShdw blurRad="38100" dist="38100" dir="2700000" algn="tl">
                    <a:srgbClr val="000000">
                      <a:alpha val="43137"/>
                    </a:srgbClr>
                  </a:outerShdw>
                </a:effectLst>
              </a:rPr>
              <a:t>Sensors </a:t>
            </a:r>
            <a:r>
              <a:rPr lang="en-US" altLang="ko-KR" dirty="0">
                <a:effectLst>
                  <a:outerShdw blurRad="38100" dist="38100" dir="2700000" algn="tl">
                    <a:srgbClr val="000000">
                      <a:alpha val="43137"/>
                    </a:srgbClr>
                  </a:outerShdw>
                </a:effectLst>
              </a:rPr>
              <a:t>using electric fields  </a:t>
            </a:r>
          </a:p>
          <a:p>
            <a:pPr eaLnBrk="1" hangingPunct="1">
              <a:defRPr/>
            </a:pPr>
            <a:r>
              <a:rPr lang="en-US" altLang="ko-KR" dirty="0" smtClean="0"/>
              <a:t>          1</a:t>
            </a:r>
            <a:r>
              <a:rPr lang="en-US" altLang="ko-KR" dirty="0"/>
              <a:t>)</a:t>
            </a:r>
            <a:r>
              <a:rPr lang="en-US" altLang="ko-KR" dirty="0" smtClean="0"/>
              <a:t> </a:t>
            </a:r>
            <a:r>
              <a:rPr lang="en-US" altLang="ko-KR" dirty="0"/>
              <a:t>Capacitive </a:t>
            </a:r>
            <a:r>
              <a:rPr lang="en-US" altLang="ko-KR" dirty="0" smtClean="0"/>
              <a:t>type</a:t>
            </a:r>
          </a:p>
          <a:p>
            <a:pPr eaLnBrk="1" hangingPunct="1">
              <a:defRPr/>
            </a:pPr>
            <a:endParaRPr lang="en-US" altLang="ko-KR" dirty="0"/>
          </a:p>
          <a:p>
            <a:pPr eaLnBrk="1" hangingPunct="1">
              <a:defRPr/>
            </a:pPr>
            <a:endParaRPr lang="en-US" altLang="ko-KR" dirty="0"/>
          </a:p>
          <a:p>
            <a:pPr eaLnBrk="1" hangingPunct="1">
              <a:defRPr/>
            </a:pPr>
            <a:endParaRPr lang="en-US" altLang="ko-KR" sz="1000" dirty="0">
              <a:solidFill>
                <a:schemeClr val="accent1"/>
              </a:solidFill>
            </a:endParaRPr>
          </a:p>
          <a:p>
            <a:pPr marL="285750" indent="-285750" eaLnBrk="1" hangingPunct="1">
              <a:buFont typeface="Wingdings" panose="05000000000000000000" pitchFamily="2" charset="2"/>
              <a:buChar char="l"/>
              <a:defRPr/>
            </a:pPr>
            <a:r>
              <a:rPr lang="en-US" altLang="ko-KR" dirty="0">
                <a:solidFill>
                  <a:schemeClr val="accent1"/>
                </a:solidFill>
                <a:latin typeface="HY헤드라인M" panose="02030600000101010101" pitchFamily="18" charset="-127"/>
                <a:ea typeface="HY헤드라인M" panose="02030600000101010101" pitchFamily="18" charset="-127"/>
              </a:rPr>
              <a:t> </a:t>
            </a:r>
            <a:r>
              <a:rPr lang="en-US" altLang="ko-KR" b="1" dirty="0">
                <a:solidFill>
                  <a:schemeClr val="accent1"/>
                </a:solidFill>
                <a:ea typeface="HY헤드라인M" panose="02030600000101010101" pitchFamily="18" charset="-127"/>
              </a:rPr>
              <a:t>Grouping by detection head</a:t>
            </a:r>
          </a:p>
          <a:p>
            <a:pPr eaLnBrk="1" hangingPunct="1">
              <a:defRPr/>
            </a:pPr>
            <a:endParaRPr lang="en-US" altLang="ko-KR" sz="1000" dirty="0"/>
          </a:p>
          <a:p>
            <a:pPr eaLnBrk="1" hangingPunct="1">
              <a:defRPr/>
            </a:pPr>
            <a:r>
              <a:rPr lang="en-US" altLang="ko-KR" sz="1600" dirty="0"/>
              <a:t>   </a:t>
            </a:r>
            <a:r>
              <a:rPr lang="en-US" altLang="ko-KR" sz="1600" dirty="0" smtClean="0"/>
              <a:t>    </a:t>
            </a:r>
            <a:r>
              <a:rPr lang="en-US" altLang="ko-KR" sz="1600" dirty="0" smtClean="0">
                <a:effectLst>
                  <a:outerShdw blurRad="38100" dist="38100" dir="2700000" algn="tl">
                    <a:srgbClr val="000000">
                      <a:alpha val="43137"/>
                    </a:srgbClr>
                  </a:outerShdw>
                </a:effectLst>
              </a:rPr>
              <a:t>-  </a:t>
            </a:r>
            <a:r>
              <a:rPr lang="en-US" altLang="ko-KR" dirty="0" smtClean="0">
                <a:effectLst>
                  <a:outerShdw blurRad="38100" dist="38100" dir="2700000" algn="tl">
                    <a:srgbClr val="000000">
                      <a:alpha val="43137"/>
                    </a:srgbClr>
                  </a:outerShdw>
                </a:effectLst>
              </a:rPr>
              <a:t>Shield</a:t>
            </a:r>
            <a:r>
              <a:rPr lang="ko-KR" altLang="en-US" smtClean="0">
                <a:effectLst>
                  <a:outerShdw blurRad="38100" dist="38100" dir="2700000" algn="tl">
                    <a:srgbClr val="000000">
                      <a:alpha val="43137"/>
                    </a:srgbClr>
                  </a:outerShdw>
                </a:effectLst>
              </a:rPr>
              <a:t> </a:t>
            </a:r>
            <a:r>
              <a:rPr lang="en-US" altLang="ko-KR" dirty="0">
                <a:effectLst>
                  <a:outerShdw blurRad="38100" dist="38100" dir="2700000" algn="tl">
                    <a:srgbClr val="000000">
                      <a:alpha val="43137"/>
                    </a:srgbClr>
                  </a:outerShdw>
                </a:effectLst>
              </a:rPr>
              <a:t>type</a:t>
            </a:r>
            <a:r>
              <a:rPr lang="ko-KR" altLang="en-US">
                <a:effectLst>
                  <a:outerShdw blurRad="38100" dist="38100" dir="2700000" algn="tl">
                    <a:srgbClr val="000000">
                      <a:alpha val="43137"/>
                    </a:srgbClr>
                  </a:outerShdw>
                </a:effectLst>
              </a:rPr>
              <a:t> </a:t>
            </a:r>
            <a:endParaRPr lang="en-US" altLang="ko-KR" dirty="0">
              <a:effectLst>
                <a:outerShdw blurRad="38100" dist="38100" dir="2700000" algn="tl">
                  <a:srgbClr val="000000">
                    <a:alpha val="43137"/>
                  </a:srgbClr>
                </a:outerShdw>
              </a:effectLst>
            </a:endParaRPr>
          </a:p>
          <a:p>
            <a:pPr>
              <a:defRPr/>
            </a:pPr>
            <a:r>
              <a:rPr lang="en-US" altLang="ko-KR" dirty="0">
                <a:effectLst>
                  <a:outerShdw blurRad="38100" dist="38100" dir="2700000" algn="tl">
                    <a:srgbClr val="000000">
                      <a:alpha val="43137"/>
                    </a:srgbClr>
                  </a:outerShdw>
                </a:effectLst>
              </a:rPr>
              <a:t>  </a:t>
            </a:r>
            <a:r>
              <a:rPr lang="en-US" altLang="ko-KR" dirty="0" smtClean="0">
                <a:effectLst>
                  <a:outerShdw blurRad="38100" dist="38100" dir="2700000" algn="tl">
                    <a:srgbClr val="000000">
                      <a:alpha val="43137"/>
                    </a:srgbClr>
                  </a:outerShdw>
                </a:effectLst>
              </a:rPr>
              <a:t>     </a:t>
            </a:r>
            <a:r>
              <a:rPr lang="en-US" altLang="ko-KR" dirty="0">
                <a:effectLst>
                  <a:outerShdw blurRad="38100" dist="38100" dir="2700000" algn="tl">
                    <a:srgbClr val="000000">
                      <a:alpha val="43137"/>
                    </a:srgbClr>
                  </a:outerShdw>
                </a:effectLst>
              </a:rPr>
              <a:t>- Non</a:t>
            </a:r>
            <a:r>
              <a:rPr lang="ko-KR" altLang="en-US">
                <a:effectLst>
                  <a:outerShdw blurRad="38100" dist="38100" dir="2700000" algn="tl">
                    <a:srgbClr val="000000">
                      <a:alpha val="43137"/>
                    </a:srgbClr>
                  </a:outerShdw>
                </a:effectLst>
              </a:rPr>
              <a:t> </a:t>
            </a:r>
            <a:r>
              <a:rPr lang="en-US" altLang="ko-KR" dirty="0">
                <a:effectLst>
                  <a:outerShdw blurRad="38100" dist="38100" dir="2700000" algn="tl">
                    <a:srgbClr val="000000">
                      <a:alpha val="43137"/>
                    </a:srgbClr>
                  </a:outerShdw>
                </a:effectLst>
              </a:rPr>
              <a:t>shield </a:t>
            </a:r>
            <a:r>
              <a:rPr lang="en-US" altLang="ko-KR" dirty="0" smtClean="0">
                <a:effectLst>
                  <a:outerShdw blurRad="38100" dist="38100" dir="2700000" algn="tl">
                    <a:srgbClr val="000000">
                      <a:alpha val="43137"/>
                    </a:srgbClr>
                  </a:outerShdw>
                </a:effectLst>
              </a:rPr>
              <a:t>type</a:t>
            </a:r>
            <a:endParaRPr lang="en-US" altLang="ko-KR" dirty="0">
              <a:effectLst>
                <a:outerShdw blurRad="38100" dist="38100" dir="2700000" algn="tl">
                  <a:srgbClr val="000000">
                    <a:alpha val="43137"/>
                  </a:srgbClr>
                </a:outerShdw>
              </a:effectLst>
            </a:endParaRPr>
          </a:p>
          <a:p>
            <a:pPr eaLnBrk="1" hangingPunct="1">
              <a:defRPr/>
            </a:pPr>
            <a:endParaRPr lang="en-US" altLang="ko-KR" sz="1600" dirty="0"/>
          </a:p>
        </p:txBody>
      </p:sp>
      <p:sp>
        <p:nvSpPr>
          <p:cNvPr id="3" name="TextBox 2"/>
          <p:cNvSpPr txBox="1"/>
          <p:nvPr/>
        </p:nvSpPr>
        <p:spPr>
          <a:xfrm>
            <a:off x="6685745" y="1284268"/>
            <a:ext cx="4699000" cy="3416320"/>
          </a:xfrm>
          <a:prstGeom prst="rect">
            <a:avLst/>
          </a:prstGeom>
          <a:noFill/>
        </p:spPr>
        <p:txBody>
          <a:bodyPr wrap="square" rtlCol="0">
            <a:spAutoFit/>
          </a:bodyPr>
          <a:lstStyle/>
          <a:p>
            <a:pPr marL="285750" indent="-285750">
              <a:buFont typeface="Wingdings" panose="05000000000000000000" pitchFamily="2" charset="2"/>
              <a:buChar char="l"/>
              <a:defRPr/>
            </a:pPr>
            <a:r>
              <a:rPr lang="en-US" altLang="ko-KR" dirty="0">
                <a:solidFill>
                  <a:schemeClr val="accent1"/>
                </a:solidFill>
                <a:latin typeface="HY헤드라인M" panose="02030600000101010101" pitchFamily="18" charset="-127"/>
                <a:ea typeface="HY헤드라인M" panose="02030600000101010101" pitchFamily="18" charset="-127"/>
              </a:rPr>
              <a:t> </a:t>
            </a:r>
            <a:r>
              <a:rPr lang="en-US" altLang="ko-KR" b="1" dirty="0">
                <a:solidFill>
                  <a:schemeClr val="accent1"/>
                </a:solidFill>
                <a:ea typeface="HY헤드라인M" panose="02030600000101010101" pitchFamily="18" charset="-127"/>
              </a:rPr>
              <a:t>Grouping by output </a:t>
            </a:r>
            <a:r>
              <a:rPr lang="en-US" altLang="ko-KR" b="1" dirty="0" smtClean="0">
                <a:solidFill>
                  <a:schemeClr val="accent1"/>
                </a:solidFill>
                <a:ea typeface="HY헤드라인M" panose="02030600000101010101" pitchFamily="18" charset="-127"/>
              </a:rPr>
              <a:t>circuit</a:t>
            </a:r>
          </a:p>
          <a:p>
            <a:pPr>
              <a:defRPr/>
            </a:pPr>
            <a:endParaRPr lang="en-US" altLang="ko-KR" b="1" dirty="0"/>
          </a:p>
          <a:p>
            <a:pPr>
              <a:defRPr/>
            </a:pPr>
            <a:r>
              <a:rPr lang="en-US" altLang="ko-KR" dirty="0"/>
              <a:t>        - </a:t>
            </a:r>
            <a:r>
              <a:rPr lang="en-US" altLang="ko-KR" dirty="0">
                <a:effectLst>
                  <a:outerShdw blurRad="38100" dist="38100" dir="2700000" algn="tl">
                    <a:srgbClr val="000000">
                      <a:alpha val="43137"/>
                    </a:srgbClr>
                  </a:outerShdw>
                </a:effectLst>
              </a:rPr>
              <a:t>High frequency oscillation type</a:t>
            </a:r>
            <a:r>
              <a:rPr lang="ko-KR" altLang="en-US">
                <a:effectLst>
                  <a:outerShdw blurRad="38100" dist="38100" dir="2700000" algn="tl">
                    <a:srgbClr val="000000">
                      <a:alpha val="43137"/>
                    </a:srgbClr>
                  </a:outerShdw>
                </a:effectLst>
              </a:rPr>
              <a:t> </a:t>
            </a:r>
            <a:endParaRPr lang="en-US" altLang="ko-KR" dirty="0">
              <a:effectLst>
                <a:outerShdw blurRad="38100" dist="38100" dir="2700000" algn="tl">
                  <a:srgbClr val="000000">
                    <a:alpha val="43137"/>
                  </a:srgbClr>
                </a:outerShdw>
              </a:effectLst>
            </a:endParaRPr>
          </a:p>
          <a:p>
            <a:pPr>
              <a:defRPr/>
            </a:pPr>
            <a:r>
              <a:rPr lang="en-US" altLang="ko-KR" dirty="0"/>
              <a:t>           </a:t>
            </a:r>
            <a:r>
              <a:rPr lang="en-US" altLang="ko-KR" dirty="0" smtClean="0"/>
              <a:t>1) </a:t>
            </a:r>
            <a:r>
              <a:rPr lang="en-US" altLang="ko-KR" dirty="0"/>
              <a:t>DC 2</a:t>
            </a:r>
            <a:r>
              <a:rPr lang="ko-KR" altLang="en-US"/>
              <a:t> </a:t>
            </a:r>
            <a:r>
              <a:rPr lang="en-US" altLang="ko-KR" dirty="0"/>
              <a:t>wire type</a:t>
            </a:r>
          </a:p>
          <a:p>
            <a:pPr>
              <a:defRPr/>
            </a:pPr>
            <a:r>
              <a:rPr lang="en-US" altLang="ko-KR" dirty="0"/>
              <a:t>           </a:t>
            </a:r>
            <a:r>
              <a:rPr lang="en-US" altLang="ko-KR" dirty="0" smtClean="0"/>
              <a:t>2) </a:t>
            </a:r>
            <a:r>
              <a:rPr lang="en-US" altLang="ko-KR" dirty="0"/>
              <a:t>DC 3</a:t>
            </a:r>
            <a:r>
              <a:rPr lang="ko-KR" altLang="en-US"/>
              <a:t> </a:t>
            </a:r>
            <a:r>
              <a:rPr lang="en-US" altLang="ko-KR" dirty="0"/>
              <a:t>wire type</a:t>
            </a:r>
            <a:r>
              <a:rPr lang="ko-KR" altLang="en-US"/>
              <a:t>   </a:t>
            </a:r>
            <a:endParaRPr lang="en-US" altLang="ko-KR" dirty="0"/>
          </a:p>
          <a:p>
            <a:pPr>
              <a:defRPr/>
            </a:pPr>
            <a:r>
              <a:rPr lang="en-US" altLang="ko-KR" dirty="0"/>
              <a:t>           </a:t>
            </a:r>
            <a:r>
              <a:rPr lang="en-US" altLang="ko-KR" dirty="0" smtClean="0"/>
              <a:t>3) </a:t>
            </a:r>
            <a:r>
              <a:rPr lang="en-US" altLang="ko-KR" dirty="0"/>
              <a:t>NPN,  PNP</a:t>
            </a:r>
          </a:p>
          <a:p>
            <a:pPr>
              <a:defRPr/>
            </a:pPr>
            <a:r>
              <a:rPr lang="en-US" altLang="ko-KR" dirty="0"/>
              <a:t>           </a:t>
            </a:r>
            <a:r>
              <a:rPr lang="en-US" altLang="ko-KR" dirty="0" smtClean="0"/>
              <a:t>4) </a:t>
            </a:r>
            <a:r>
              <a:rPr lang="en-US" altLang="ko-KR" dirty="0"/>
              <a:t>AC 2 wire </a:t>
            </a:r>
            <a:r>
              <a:rPr lang="en-US" altLang="ko-KR" dirty="0" smtClean="0"/>
              <a:t>type</a:t>
            </a:r>
          </a:p>
          <a:p>
            <a:pPr>
              <a:defRPr/>
            </a:pPr>
            <a:endParaRPr lang="en-US" altLang="ko-KR" dirty="0"/>
          </a:p>
          <a:p>
            <a:pPr>
              <a:defRPr/>
            </a:pPr>
            <a:r>
              <a:rPr lang="en-US" altLang="ko-KR" dirty="0"/>
              <a:t>        -  </a:t>
            </a:r>
            <a:r>
              <a:rPr lang="en-US" altLang="ko-KR" dirty="0">
                <a:effectLst>
                  <a:outerShdw blurRad="38100" dist="38100" dir="2700000" algn="tl">
                    <a:srgbClr val="000000">
                      <a:alpha val="43137"/>
                    </a:srgbClr>
                  </a:outerShdw>
                </a:effectLst>
              </a:rPr>
              <a:t>Capacitive type:</a:t>
            </a:r>
          </a:p>
          <a:p>
            <a:pPr>
              <a:defRPr/>
            </a:pPr>
            <a:r>
              <a:rPr lang="en-US" altLang="ko-KR" dirty="0"/>
              <a:t>           </a:t>
            </a:r>
            <a:r>
              <a:rPr lang="en-US" altLang="ko-KR" dirty="0" smtClean="0"/>
              <a:t>1)</a:t>
            </a:r>
            <a:r>
              <a:rPr lang="ko-KR" altLang="en-US" smtClean="0"/>
              <a:t> </a:t>
            </a:r>
            <a:r>
              <a:rPr lang="en-US" altLang="ko-KR" dirty="0"/>
              <a:t>DC 3</a:t>
            </a:r>
            <a:r>
              <a:rPr lang="ko-KR" altLang="en-US"/>
              <a:t> </a:t>
            </a:r>
            <a:r>
              <a:rPr lang="en-US" altLang="ko-KR" dirty="0"/>
              <a:t>wire type</a:t>
            </a:r>
          </a:p>
          <a:p>
            <a:pPr>
              <a:defRPr/>
            </a:pPr>
            <a:r>
              <a:rPr lang="en-US" altLang="ko-KR" dirty="0"/>
              <a:t>           </a:t>
            </a:r>
            <a:r>
              <a:rPr lang="en-US" altLang="ko-KR" dirty="0" smtClean="0"/>
              <a:t>2)  </a:t>
            </a:r>
            <a:r>
              <a:rPr lang="en-US" altLang="ko-KR" dirty="0"/>
              <a:t>NPN,  PNP</a:t>
            </a:r>
          </a:p>
          <a:p>
            <a:pPr>
              <a:defRPr/>
            </a:pPr>
            <a:r>
              <a:rPr lang="en-US" altLang="ko-KR" dirty="0"/>
              <a:t>           </a:t>
            </a:r>
            <a:r>
              <a:rPr lang="en-US" altLang="ko-KR" dirty="0" smtClean="0"/>
              <a:t>3) </a:t>
            </a:r>
            <a:r>
              <a:rPr lang="en-US" altLang="ko-KR" dirty="0"/>
              <a:t>2 wire type AC/DC dual usage</a:t>
            </a:r>
          </a:p>
        </p:txBody>
      </p:sp>
    </p:spTree>
    <p:extLst>
      <p:ext uri="{BB962C8B-B14F-4D97-AF65-F5344CB8AC3E}">
        <p14:creationId xmlns:p14="http://schemas.microsoft.com/office/powerpoint/2010/main" val="3563391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1991545" y="55563"/>
            <a:ext cx="8425631" cy="5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3200" rIns="90000" bIns="43200" numCol="1" anchor="ctr" anchorCtr="0" compatLnSpc="1">
            <a:prstTxWarp prst="textNoShape">
              <a:avLst/>
            </a:prstTxWarp>
          </a:bodyPr>
          <a:lstStyle>
            <a:lvl1pPr algn="l" rtl="0" eaLnBrk="0" fontAlgn="base" latinLnBrk="1" hangingPunct="0">
              <a:spcBef>
                <a:spcPct val="0"/>
              </a:spcBef>
              <a:spcAft>
                <a:spcPct val="0"/>
              </a:spcAft>
              <a:defRPr kumimoji="1" b="1">
                <a:solidFill>
                  <a:schemeClr val="tx1"/>
                </a:solidFill>
                <a:latin typeface="+mj-lt"/>
                <a:ea typeface="+mj-ea"/>
                <a:cs typeface="+mj-cs"/>
              </a:defRPr>
            </a:lvl1pPr>
            <a:lvl2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b="1">
                <a:solidFill>
                  <a:schemeClr val="tx1"/>
                </a:solidFill>
                <a:latin typeface="HY헤드라인M" pitchFamily="18" charset="-127"/>
                <a:ea typeface="HY헤드라인M" pitchFamily="18" charset="-127"/>
              </a:defRPr>
            </a:lvl5pPr>
            <a:lvl6pPr marL="457200" algn="l" rtl="0" fontAlgn="base" latinLnBrk="1">
              <a:spcBef>
                <a:spcPct val="0"/>
              </a:spcBef>
              <a:spcAft>
                <a:spcPct val="0"/>
              </a:spcAft>
              <a:defRPr kumimoji="1" b="1">
                <a:solidFill>
                  <a:schemeClr val="tx1"/>
                </a:solidFill>
                <a:latin typeface="HY헤드라인M" pitchFamily="18" charset="-127"/>
                <a:ea typeface="HY헤드라인M" pitchFamily="18" charset="-127"/>
              </a:defRPr>
            </a:lvl6pPr>
            <a:lvl7pPr marL="914400" algn="l" rtl="0" fontAlgn="base" latinLnBrk="1">
              <a:spcBef>
                <a:spcPct val="0"/>
              </a:spcBef>
              <a:spcAft>
                <a:spcPct val="0"/>
              </a:spcAft>
              <a:defRPr kumimoji="1" b="1">
                <a:solidFill>
                  <a:schemeClr val="tx1"/>
                </a:solidFill>
                <a:latin typeface="HY헤드라인M" pitchFamily="18" charset="-127"/>
                <a:ea typeface="HY헤드라인M" pitchFamily="18" charset="-127"/>
              </a:defRPr>
            </a:lvl7pPr>
            <a:lvl8pPr marL="1371600" algn="l" rtl="0" fontAlgn="base" latinLnBrk="1">
              <a:spcBef>
                <a:spcPct val="0"/>
              </a:spcBef>
              <a:spcAft>
                <a:spcPct val="0"/>
              </a:spcAft>
              <a:defRPr kumimoji="1" b="1">
                <a:solidFill>
                  <a:schemeClr val="tx1"/>
                </a:solidFill>
                <a:latin typeface="HY헤드라인M" pitchFamily="18" charset="-127"/>
                <a:ea typeface="HY헤드라인M" pitchFamily="18" charset="-127"/>
              </a:defRPr>
            </a:lvl8pPr>
            <a:lvl9pPr marL="1828800" algn="l" rtl="0" fontAlgn="base" latinLnBrk="1">
              <a:spcBef>
                <a:spcPct val="0"/>
              </a:spcBef>
              <a:spcAft>
                <a:spcPct val="0"/>
              </a:spcAft>
              <a:defRPr kumimoji="1" b="1">
                <a:solidFill>
                  <a:schemeClr val="tx1"/>
                </a:solidFill>
                <a:latin typeface="HY헤드라인M" pitchFamily="18" charset="-127"/>
                <a:ea typeface="HY헤드라인M" pitchFamily="18" charset="-127"/>
              </a:defRPr>
            </a:lvl9pPr>
          </a:lstStyle>
          <a:p>
            <a:pPr eaLnBrk="1" hangingPunct="1">
              <a:lnSpc>
                <a:spcPct val="94000"/>
              </a:lnSpc>
            </a:pPr>
            <a:r>
              <a:rPr lang="en-US" altLang="ko-KR" sz="2400" kern="0" dirty="0" smtClean="0">
                <a:solidFill>
                  <a:srgbClr val="0070C0"/>
                </a:solidFill>
                <a:latin typeface="+mn-ea"/>
              </a:rPr>
              <a:t>Proximity </a:t>
            </a:r>
            <a:r>
              <a:rPr lang="en-US" altLang="ko-KR" sz="2400" kern="0" dirty="0">
                <a:solidFill>
                  <a:srgbClr val="0070C0"/>
                </a:solidFill>
                <a:latin typeface="+mn-ea"/>
              </a:rPr>
              <a:t>sensor principles</a:t>
            </a:r>
            <a:endParaRPr lang="ko-KR" altLang="en-US" sz="1000" kern="0" dirty="0">
              <a:solidFill>
                <a:srgbClr val="0070C0"/>
              </a:solidFill>
              <a:latin typeface="+mn-ea"/>
            </a:endParaRPr>
          </a:p>
        </p:txBody>
      </p:sp>
      <p:sp>
        <p:nvSpPr>
          <p:cNvPr id="7" name="Text Box 7"/>
          <p:cNvSpPr txBox="1">
            <a:spLocks noChangeArrowheads="1"/>
          </p:cNvSpPr>
          <p:nvPr/>
        </p:nvSpPr>
        <p:spPr bwMode="auto">
          <a:xfrm>
            <a:off x="2099184" y="1371383"/>
            <a:ext cx="5040932" cy="2062103"/>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marL="285750" indent="-285750" eaLnBrk="1" hangingPunct="1">
              <a:lnSpc>
                <a:spcPct val="100000"/>
              </a:lnSpc>
              <a:spcBef>
                <a:spcPct val="0"/>
              </a:spcBef>
              <a:buClrTx/>
              <a:buFontTx/>
              <a:buChar char="-"/>
            </a:pPr>
            <a:r>
              <a:rPr lang="en-US" altLang="ko-KR" sz="1600" dirty="0">
                <a:latin typeface="+mn-lt"/>
                <a:ea typeface="굴림체" panose="020B0609000101010101" pitchFamily="49" charset="-127"/>
              </a:rPr>
              <a:t>Recognizes metallic materials by using magnetic field</a:t>
            </a:r>
            <a:endParaRPr lang="en-US" altLang="ko-KR" sz="800" dirty="0">
              <a:latin typeface="+mn-lt"/>
              <a:ea typeface="굴림체" panose="020B0609000101010101" pitchFamily="49" charset="-127"/>
            </a:endParaRPr>
          </a:p>
          <a:p>
            <a:pPr marL="285750" indent="-285750" eaLnBrk="1" hangingPunct="1">
              <a:lnSpc>
                <a:spcPct val="100000"/>
              </a:lnSpc>
              <a:spcBef>
                <a:spcPct val="0"/>
              </a:spcBef>
              <a:buClrTx/>
              <a:buFontTx/>
              <a:buChar char="-"/>
            </a:pPr>
            <a:r>
              <a:rPr lang="en-US" altLang="ko-KR" sz="1600" dirty="0">
                <a:latin typeface="+mn-lt"/>
                <a:ea typeface="굴림체" panose="020B0609000101010101" pitchFamily="49" charset="-127"/>
              </a:rPr>
              <a:t>A high frequency magnetic field is generated in the oscillation coil inside the detection surface. When the detecting object approaches the magnetic field, the output signal is activated by detecting the heat loss caused by the induction current</a:t>
            </a:r>
          </a:p>
        </p:txBody>
      </p:sp>
      <p:sp>
        <p:nvSpPr>
          <p:cNvPr id="10" name="Text Box 8"/>
          <p:cNvSpPr txBox="1">
            <a:spLocks noChangeArrowheads="1"/>
          </p:cNvSpPr>
          <p:nvPr/>
        </p:nvSpPr>
        <p:spPr bwMode="auto">
          <a:xfrm>
            <a:off x="2135188" y="4105599"/>
            <a:ext cx="4968924" cy="2185214"/>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marL="285750" indent="-285750" eaLnBrk="1" hangingPunct="1">
              <a:lnSpc>
                <a:spcPct val="100000"/>
              </a:lnSpc>
              <a:spcBef>
                <a:spcPct val="0"/>
              </a:spcBef>
              <a:buClrTx/>
              <a:buFontTx/>
              <a:buChar char="-"/>
            </a:pPr>
            <a:r>
              <a:rPr lang="en-US" altLang="ko-KR" sz="1600" dirty="0">
                <a:latin typeface="+mn-lt"/>
                <a:ea typeface="굴림체" panose="020B0609000101010101" pitchFamily="49" charset="-127"/>
              </a:rPr>
              <a:t>Recognizes metallic and non-metallic objects  by using electric field</a:t>
            </a:r>
            <a:endParaRPr lang="en-US" altLang="ko-KR" sz="800" dirty="0">
              <a:latin typeface="+mn-lt"/>
              <a:ea typeface="굴림체" panose="020B0609000101010101" pitchFamily="49" charset="-127"/>
            </a:endParaRPr>
          </a:p>
          <a:p>
            <a:pPr eaLnBrk="1" hangingPunct="1">
              <a:lnSpc>
                <a:spcPct val="100000"/>
              </a:lnSpc>
              <a:spcBef>
                <a:spcPct val="0"/>
              </a:spcBef>
              <a:buClrTx/>
            </a:pPr>
            <a:endParaRPr lang="en-US" altLang="ko-KR" sz="800" dirty="0">
              <a:latin typeface="+mn-lt"/>
              <a:ea typeface="굴림체" panose="020B0609000101010101" pitchFamily="49" charset="-127"/>
            </a:endParaRPr>
          </a:p>
          <a:p>
            <a:pPr marL="285750" indent="-285750" eaLnBrk="1" hangingPunct="1">
              <a:lnSpc>
                <a:spcPct val="100000"/>
              </a:lnSpc>
              <a:spcBef>
                <a:spcPct val="0"/>
              </a:spcBef>
              <a:buClrTx/>
              <a:buFontTx/>
              <a:buChar char="-"/>
            </a:pPr>
            <a:r>
              <a:rPr lang="en-US" altLang="ko-KR" sz="1600" dirty="0">
                <a:latin typeface="+mn-lt"/>
                <a:ea typeface="굴림체" panose="020B0609000101010101" pitchFamily="49" charset="-127"/>
              </a:rPr>
              <a:t>The detection unit has an induction electrode. When an object approaches the electrode, the electrostatic capacity between the induction electrode and the ground changes, and the amount of change is detected to operate the output signal</a:t>
            </a:r>
          </a:p>
        </p:txBody>
      </p:sp>
      <p:sp>
        <p:nvSpPr>
          <p:cNvPr id="12" name="Text Box 8"/>
          <p:cNvSpPr txBox="1">
            <a:spLocks noChangeArrowheads="1"/>
          </p:cNvSpPr>
          <p:nvPr/>
        </p:nvSpPr>
        <p:spPr bwMode="auto">
          <a:xfrm>
            <a:off x="2026305" y="934477"/>
            <a:ext cx="4536504" cy="360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t"/>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marL="285750" indent="-285750" eaLnBrk="1" hangingPunct="1">
              <a:lnSpc>
                <a:spcPct val="100000"/>
              </a:lnSpc>
              <a:spcBef>
                <a:spcPct val="50000"/>
              </a:spcBef>
              <a:buClrTx/>
              <a:buFont typeface="Wingdings" panose="05000000000000000000" pitchFamily="2" charset="2"/>
              <a:buChar char="l"/>
            </a:pPr>
            <a:r>
              <a:rPr lang="en-US" altLang="ko-KR" sz="1800" dirty="0">
                <a:solidFill>
                  <a:schemeClr val="accent1"/>
                </a:solidFill>
              </a:rPr>
              <a:t>  </a:t>
            </a:r>
            <a:r>
              <a:rPr lang="en-US" altLang="ko-KR" sz="1800" b="1" dirty="0" smtClean="0">
                <a:solidFill>
                  <a:schemeClr val="accent1"/>
                </a:solidFill>
                <a:latin typeface="+mn-lt"/>
              </a:rPr>
              <a:t>High </a:t>
            </a:r>
            <a:r>
              <a:rPr lang="en-US" altLang="ko-KR" sz="1800" b="1" dirty="0">
                <a:solidFill>
                  <a:schemeClr val="accent1"/>
                </a:solidFill>
                <a:latin typeface="+mn-lt"/>
              </a:rPr>
              <a:t>frequency oscillation type </a:t>
            </a:r>
            <a:endParaRPr lang="ko-KR" altLang="en-US" sz="1800" b="1" dirty="0">
              <a:solidFill>
                <a:schemeClr val="accent1"/>
              </a:solidFill>
              <a:latin typeface="+mn-lt"/>
            </a:endParaRPr>
          </a:p>
        </p:txBody>
      </p:sp>
      <p:sp>
        <p:nvSpPr>
          <p:cNvPr id="13" name="Text Box 8"/>
          <p:cNvSpPr txBox="1">
            <a:spLocks noChangeArrowheads="1"/>
          </p:cNvSpPr>
          <p:nvPr/>
        </p:nvSpPr>
        <p:spPr bwMode="auto">
          <a:xfrm>
            <a:off x="2014047" y="3612645"/>
            <a:ext cx="2931440" cy="360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t"/>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marL="285750" indent="-285750" eaLnBrk="1" hangingPunct="1">
              <a:lnSpc>
                <a:spcPct val="100000"/>
              </a:lnSpc>
              <a:spcBef>
                <a:spcPct val="50000"/>
              </a:spcBef>
              <a:buClrTx/>
              <a:buFont typeface="Wingdings" panose="05000000000000000000" pitchFamily="2" charset="2"/>
              <a:buChar char="l"/>
            </a:pPr>
            <a:r>
              <a:rPr lang="en-US" altLang="ko-KR" sz="1800" dirty="0">
                <a:solidFill>
                  <a:schemeClr val="accent1"/>
                </a:solidFill>
              </a:rPr>
              <a:t>  </a:t>
            </a:r>
            <a:r>
              <a:rPr lang="en-US" altLang="ko-KR" sz="1800" b="1" dirty="0">
                <a:solidFill>
                  <a:schemeClr val="accent1"/>
                </a:solidFill>
                <a:latin typeface="+mn-lt"/>
              </a:rPr>
              <a:t>Capacitive type</a:t>
            </a:r>
          </a:p>
        </p:txBody>
      </p:sp>
      <p:pic>
        <p:nvPicPr>
          <p:cNvPr id="2" name="그림 1"/>
          <p:cNvPicPr>
            <a:picLocks noChangeAspect="1"/>
          </p:cNvPicPr>
          <p:nvPr/>
        </p:nvPicPr>
        <p:blipFill>
          <a:blip r:embed="rId2"/>
          <a:stretch>
            <a:fillRect/>
          </a:stretch>
        </p:blipFill>
        <p:spPr>
          <a:xfrm>
            <a:off x="7414138" y="1114658"/>
            <a:ext cx="3582988" cy="2253611"/>
          </a:xfrm>
          <a:prstGeom prst="rect">
            <a:avLst/>
          </a:prstGeom>
        </p:spPr>
      </p:pic>
      <p:pic>
        <p:nvPicPr>
          <p:cNvPr id="3" name="그림 2"/>
          <p:cNvPicPr>
            <a:picLocks noChangeAspect="1"/>
          </p:cNvPicPr>
          <p:nvPr/>
        </p:nvPicPr>
        <p:blipFill>
          <a:blip r:embed="rId3"/>
          <a:stretch>
            <a:fillRect/>
          </a:stretch>
        </p:blipFill>
        <p:spPr>
          <a:xfrm>
            <a:off x="7414138" y="4105599"/>
            <a:ext cx="4553546" cy="2185214"/>
          </a:xfrm>
          <a:prstGeom prst="rect">
            <a:avLst/>
          </a:prstGeom>
        </p:spPr>
      </p:pic>
    </p:spTree>
    <p:extLst>
      <p:ext uri="{BB962C8B-B14F-4D97-AF65-F5344CB8AC3E}">
        <p14:creationId xmlns:p14="http://schemas.microsoft.com/office/powerpoint/2010/main" val="2281398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37406" y="563563"/>
            <a:ext cx="8229599" cy="638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79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3000" b="1" i="0" u="none" strike="noStrike" cap="none" normalizeH="0" baseline="0" dirty="0" smtClean="0">
                <a:ln>
                  <a:noFill/>
                </a:ln>
                <a:solidFill>
                  <a:srgbClr val="0070C0"/>
                </a:solidFill>
                <a:effectLst/>
                <a:latin typeface="Arial" panose="020B0604020202020204" pitchFamily="34" charset="0"/>
                <a:ea typeface="Noto Sans"/>
              </a:rPr>
              <a:t>Types of Proximity Sensors</a:t>
            </a:r>
            <a:endParaRPr lang="en-US" altLang="ko-KR" b="1" dirty="0">
              <a:solidFill>
                <a:srgbClr val="444444"/>
              </a:solidFill>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b="1"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There are 2 main types of industrial proximity sensors:</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endParaRPr kumimoji="0" lang="en-US"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ko-KR" dirty="0">
              <a:solidFill>
                <a:srgbClr val="444444"/>
              </a:solidFill>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1" i="0" u="sng" strike="noStrike" cap="none" normalizeH="0" baseline="0" dirty="0" smtClean="0">
                <a:ln>
                  <a:noFill/>
                </a:ln>
                <a:solidFill>
                  <a:srgbClr val="444444"/>
                </a:solidFill>
                <a:effectLst/>
                <a:latin typeface="Arial" panose="020B0604020202020204" pitchFamily="34" charset="0"/>
                <a:ea typeface="Noto Sans"/>
              </a:rPr>
              <a:t>Inductive</a:t>
            </a:r>
            <a:r>
              <a:rPr kumimoji="0" lang="ko-KR" altLang="ko-KR" b="1" i="0" u="none" strike="noStrike" cap="none" normalizeH="0" baseline="0" dirty="0" smtClean="0">
                <a:ln>
                  <a:noFill/>
                </a:ln>
                <a:solidFill>
                  <a:srgbClr val="444444"/>
                </a:solidFill>
                <a:effectLst/>
                <a:latin typeface="Arial" panose="020B0604020202020204" pitchFamily="34" charset="0"/>
                <a:ea typeface="Noto Sans"/>
              </a:rPr>
              <a:t> proximity sensors</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detect objects by generating an electro-magnetic field. Naturally </a:t>
            </a:r>
            <a:r>
              <a:rPr kumimoji="0" lang="ko-KR" altLang="ko-KR" b="0" i="0" u="sng" strike="noStrike" cap="none" normalizeH="0" baseline="0" dirty="0" smtClean="0">
                <a:ln>
                  <a:noFill/>
                </a:ln>
                <a:solidFill>
                  <a:srgbClr val="444444"/>
                </a:solidFill>
                <a:effectLst/>
                <a:latin typeface="Arial" panose="020B0604020202020204" pitchFamily="34" charset="0"/>
                <a:ea typeface="Noto Sans"/>
              </a:rPr>
              <a:t>only metal objects</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can be detected.</a:t>
            </a:r>
            <a:endParaRPr kumimoji="0" lang="en-US"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ko-KR" dirty="0">
              <a:solidFill>
                <a:srgbClr val="444444"/>
              </a:solidFill>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ko-KR" dirty="0">
              <a:solidFill>
                <a:srgbClr val="444444"/>
              </a:solidFill>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1" i="0" u="sng" strike="noStrike" cap="none" normalizeH="0" baseline="0" dirty="0" smtClean="0">
                <a:ln>
                  <a:noFill/>
                </a:ln>
                <a:solidFill>
                  <a:srgbClr val="444444"/>
                </a:solidFill>
                <a:effectLst/>
                <a:latin typeface="Arial" panose="020B0604020202020204" pitchFamily="34" charset="0"/>
                <a:ea typeface="Noto Sans"/>
              </a:rPr>
              <a:t>Capacitive</a:t>
            </a:r>
            <a:r>
              <a:rPr kumimoji="0" lang="ko-KR" altLang="ko-KR" b="1" i="0" u="none" strike="noStrike" cap="none" normalizeH="0" baseline="0" dirty="0" smtClean="0">
                <a:ln>
                  <a:noFill/>
                </a:ln>
                <a:solidFill>
                  <a:srgbClr val="444444"/>
                </a:solidFill>
                <a:effectLst/>
                <a:latin typeface="Arial" panose="020B0604020202020204" pitchFamily="34" charset="0"/>
                <a:ea typeface="Noto Sans"/>
              </a:rPr>
              <a:t> proximity sensors </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detect objects by generating an electrostatic capacitive field. Therefore </a:t>
            </a:r>
            <a:r>
              <a:rPr kumimoji="0" lang="ko-KR" altLang="ko-KR" b="0" i="0" u="sng" strike="noStrike" cap="none" normalizeH="0" baseline="0" dirty="0" smtClean="0">
                <a:ln>
                  <a:noFill/>
                </a:ln>
                <a:solidFill>
                  <a:srgbClr val="444444"/>
                </a:solidFill>
                <a:effectLst/>
                <a:latin typeface="Arial" panose="020B0604020202020204" pitchFamily="34" charset="0"/>
                <a:ea typeface="Noto Sans"/>
              </a:rPr>
              <a:t>all kinds of objects</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can be detected.</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endParaRPr kumimoji="0" lang="en-US"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Although inductive sensors only detect metal objects, they are much more common in industry. They are less effected by external disturbances like EMC and - last not least - they are cheaper then capacitive sensors.</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endParaRPr kumimoji="0" lang="ko-KR" altLang="ko-KR" b="0" i="0" u="none" strike="noStrike" cap="none" normalizeH="0" baseline="0" dirty="0" smtClean="0">
              <a:ln>
                <a:noFill/>
              </a:ln>
              <a:solidFill>
                <a:srgbClr val="444444"/>
              </a:solidFill>
              <a:effectLst/>
              <a:latin typeface="Arial" panose="020B0604020202020204" pitchFamily="34" charset="0"/>
              <a:ea typeface="Noto Sans"/>
            </a:endParaRPr>
          </a:p>
        </p:txBody>
      </p:sp>
      <p:sp>
        <p:nvSpPr>
          <p:cNvPr id="5" name="AutoShape 2" descr="https://dzi3irdbkivnd.cloudfront.net/public/groupcourse/9323/curriculum/15582/groupactivity/218043/33062/%7B002B01D4-EEF8-4E27-AF97-BEF3BF2B36B0%7D.1449133024410.PNG?AWSAccessKeyId=AKIAJKC5T2AUROR7LFKQ&amp;Expires=1482812453&amp;Signature=jwDoTUXKlI%2B888W3p6sKdvVn67M%3D"/>
          <p:cNvSpPr>
            <a:spLocks noChangeAspect="1" noChangeArrowheads="1"/>
          </p:cNvSpPr>
          <p:nvPr/>
        </p:nvSpPr>
        <p:spPr bwMode="auto">
          <a:xfrm>
            <a:off x="34925" y="411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8" name="그림 7"/>
          <p:cNvPicPr>
            <a:picLocks noChangeAspect="1"/>
          </p:cNvPicPr>
          <p:nvPr/>
        </p:nvPicPr>
        <p:blipFill>
          <a:blip r:embed="rId2"/>
          <a:stretch>
            <a:fillRect/>
          </a:stretch>
        </p:blipFill>
        <p:spPr>
          <a:xfrm>
            <a:off x="8993845" y="3335127"/>
            <a:ext cx="3198155" cy="1639487"/>
          </a:xfrm>
          <a:prstGeom prst="rect">
            <a:avLst/>
          </a:prstGeom>
        </p:spPr>
      </p:pic>
      <p:pic>
        <p:nvPicPr>
          <p:cNvPr id="9" name="그림 8"/>
          <p:cNvPicPr>
            <a:picLocks noChangeAspect="1"/>
          </p:cNvPicPr>
          <p:nvPr/>
        </p:nvPicPr>
        <p:blipFill>
          <a:blip r:embed="rId3"/>
          <a:stretch>
            <a:fillRect/>
          </a:stretch>
        </p:blipFill>
        <p:spPr>
          <a:xfrm>
            <a:off x="9067005" y="1612521"/>
            <a:ext cx="2619375" cy="1323975"/>
          </a:xfrm>
          <a:prstGeom prst="rect">
            <a:avLst/>
          </a:prstGeom>
        </p:spPr>
      </p:pic>
      <p:sp>
        <p:nvSpPr>
          <p:cNvPr id="10" name="TextBox 9"/>
          <p:cNvSpPr txBox="1"/>
          <p:nvPr/>
        </p:nvSpPr>
        <p:spPr>
          <a:xfrm>
            <a:off x="9615022" y="2812646"/>
            <a:ext cx="1955800" cy="323165"/>
          </a:xfrm>
          <a:prstGeom prst="rect">
            <a:avLst/>
          </a:prstGeom>
          <a:noFill/>
        </p:spPr>
        <p:txBody>
          <a:bodyPr wrap="square" rtlCol="0">
            <a:spAutoFit/>
          </a:bodyPr>
          <a:lstStyle/>
          <a:p>
            <a:r>
              <a:rPr lang="en-US" altLang="ko-KR" sz="1500" b="1" dirty="0" smtClean="0">
                <a:solidFill>
                  <a:schemeClr val="accent5"/>
                </a:solidFill>
              </a:rPr>
              <a:t>Inductive type</a:t>
            </a:r>
            <a:endParaRPr lang="ko-KR" altLang="en-US" sz="1500" b="1">
              <a:solidFill>
                <a:schemeClr val="accent5"/>
              </a:solidFill>
            </a:endParaRPr>
          </a:p>
        </p:txBody>
      </p:sp>
      <p:sp>
        <p:nvSpPr>
          <p:cNvPr id="11" name="TextBox 10"/>
          <p:cNvSpPr txBox="1"/>
          <p:nvPr/>
        </p:nvSpPr>
        <p:spPr>
          <a:xfrm>
            <a:off x="9643597" y="4851197"/>
            <a:ext cx="1876890" cy="323165"/>
          </a:xfrm>
          <a:prstGeom prst="rect">
            <a:avLst/>
          </a:prstGeom>
          <a:noFill/>
        </p:spPr>
        <p:txBody>
          <a:bodyPr wrap="square" rtlCol="0">
            <a:spAutoFit/>
          </a:bodyPr>
          <a:lstStyle/>
          <a:p>
            <a:r>
              <a:rPr lang="en-US" altLang="ko-KR" sz="1500" b="1" dirty="0" smtClean="0">
                <a:solidFill>
                  <a:schemeClr val="accent5"/>
                </a:solidFill>
              </a:rPr>
              <a:t>Capacitive type</a:t>
            </a:r>
            <a:endParaRPr lang="ko-KR" altLang="en-US" sz="1500" b="1">
              <a:solidFill>
                <a:schemeClr val="accent5"/>
              </a:solidFill>
            </a:endParaRPr>
          </a:p>
        </p:txBody>
      </p:sp>
    </p:spTree>
    <p:extLst>
      <p:ext uri="{BB962C8B-B14F-4D97-AF65-F5344CB8AC3E}">
        <p14:creationId xmlns:p14="http://schemas.microsoft.com/office/powerpoint/2010/main" val="3053153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Grp="1" noChangeArrowheads="1"/>
          </p:cNvSpPr>
          <p:nvPr>
            <p:ph type="title"/>
          </p:nvPr>
        </p:nvSpPr>
        <p:spPr>
          <a:xfrm>
            <a:off x="1991545" y="258763"/>
            <a:ext cx="8425631" cy="565125"/>
          </a:xfrm>
        </p:spPr>
        <p:txBody>
          <a:bodyPr/>
          <a:lstStyle/>
          <a:p>
            <a:pPr algn="l" eaLnBrk="1" hangingPunct="1">
              <a:defRPr/>
            </a:pPr>
            <a:r>
              <a:rPr lang="en-US" altLang="ko-KR" sz="3000" b="1" dirty="0" smtClean="0">
                <a:solidFill>
                  <a:srgbClr val="0070C0"/>
                </a:solidFill>
                <a:latin typeface="+mn-lt"/>
                <a:ea typeface="HY헤드라인M" panose="02030600000101010101" pitchFamily="18" charset="-127"/>
              </a:rPr>
              <a:t>Proximity </a:t>
            </a:r>
            <a:r>
              <a:rPr lang="en-US" altLang="ko-KR" sz="3000" b="1" dirty="0">
                <a:solidFill>
                  <a:srgbClr val="0070C0"/>
                </a:solidFill>
                <a:latin typeface="+mn-lt"/>
                <a:ea typeface="HY헤드라인M" panose="02030600000101010101" pitchFamily="18" charset="-127"/>
              </a:rPr>
              <a:t>sensor features</a:t>
            </a:r>
          </a:p>
        </p:txBody>
      </p:sp>
      <p:sp>
        <p:nvSpPr>
          <p:cNvPr id="6" name="Text Box 6"/>
          <p:cNvSpPr txBox="1">
            <a:spLocks noChangeArrowheads="1"/>
          </p:cNvSpPr>
          <p:nvPr/>
        </p:nvSpPr>
        <p:spPr bwMode="auto">
          <a:xfrm>
            <a:off x="1991545" y="1073820"/>
            <a:ext cx="8913440" cy="5047536"/>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b="1">
                <a:solidFill>
                  <a:schemeClr val="tx1"/>
                </a:solidFill>
                <a:latin typeface="HY헤드라인M" pitchFamily="18" charset="-127"/>
                <a:ea typeface="HY헤드라인M" pitchFamily="18" charset="-127"/>
              </a:defRPr>
            </a:lvl1pPr>
            <a:lvl2pPr marL="742950" indent="-285750" eaLnBrk="0" hangingPunct="0">
              <a:defRPr kumimoji="1" b="1">
                <a:solidFill>
                  <a:schemeClr val="tx1"/>
                </a:solidFill>
                <a:latin typeface="HY헤드라인M" pitchFamily="18" charset="-127"/>
                <a:ea typeface="HY헤드라인M" pitchFamily="18" charset="-127"/>
              </a:defRPr>
            </a:lvl2pPr>
            <a:lvl3pPr marL="1143000" indent="-228600" eaLnBrk="0" hangingPunct="0">
              <a:defRPr kumimoji="1" b="1">
                <a:solidFill>
                  <a:schemeClr val="tx1"/>
                </a:solidFill>
                <a:latin typeface="HY헤드라인M" pitchFamily="18" charset="-127"/>
                <a:ea typeface="HY헤드라인M" pitchFamily="18" charset="-127"/>
              </a:defRPr>
            </a:lvl3pPr>
            <a:lvl4pPr marL="1600200" indent="-228600" eaLnBrk="0" hangingPunct="0">
              <a:defRPr kumimoji="1" b="1">
                <a:solidFill>
                  <a:schemeClr val="tx1"/>
                </a:solidFill>
                <a:latin typeface="HY헤드라인M" pitchFamily="18" charset="-127"/>
                <a:ea typeface="HY헤드라인M" pitchFamily="18" charset="-127"/>
              </a:defRPr>
            </a:lvl4pPr>
            <a:lvl5pPr marL="2057400" indent="-228600" eaLnBrk="0" hangingPunct="0">
              <a:defRPr kumimoji="1" b="1">
                <a:solidFill>
                  <a:schemeClr val="tx1"/>
                </a:solidFill>
                <a:latin typeface="HY헤드라인M" pitchFamily="18" charset="-127"/>
                <a:ea typeface="HY헤드라인M" pitchFamily="18" charset="-127"/>
              </a:defRPr>
            </a:lvl5pPr>
            <a:lvl6pPr marL="25146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6pPr>
            <a:lvl7pPr marL="29718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7pPr>
            <a:lvl8pPr marL="34290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8pPr>
            <a:lvl9pPr marL="38862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9pPr>
          </a:lstStyle>
          <a:p>
            <a:pPr marL="285750" indent="-285750" eaLnBrk="1" hangingPunct="1">
              <a:buFont typeface="Wingdings" panose="05000000000000000000" pitchFamily="2" charset="2"/>
              <a:buChar char="l"/>
              <a:defRPr/>
            </a:pPr>
            <a:r>
              <a:rPr lang="en-US" altLang="ko-KR" dirty="0" smtClean="0">
                <a:solidFill>
                  <a:srgbClr val="0070C0"/>
                </a:solidFill>
                <a:latin typeface="+mn-lt"/>
              </a:rPr>
              <a:t>Non-contact detection system</a:t>
            </a:r>
          </a:p>
          <a:p>
            <a:pPr eaLnBrk="1" hangingPunct="1">
              <a:defRPr/>
            </a:pPr>
            <a:endParaRPr lang="en-US" altLang="ko-KR" dirty="0" smtClean="0">
              <a:solidFill>
                <a:srgbClr val="0070C0"/>
              </a:solidFill>
              <a:latin typeface="+mn-lt"/>
            </a:endParaRPr>
          </a:p>
          <a:p>
            <a:pPr eaLnBrk="1" hangingPunct="1">
              <a:defRPr/>
            </a:pPr>
            <a:r>
              <a:rPr lang="en-US" altLang="ko-KR" sz="1600" dirty="0" smtClean="0">
                <a:latin typeface="+mn-lt"/>
                <a:ea typeface="굴림" pitchFamily="50" charset="-127"/>
              </a:rPr>
              <a:t>    - Unlike mechanical sensors, non-contact detections prevent </a:t>
            </a:r>
            <a:r>
              <a:rPr lang="en-US" altLang="ko-KR" sz="1600" dirty="0">
                <a:latin typeface="+mn-lt"/>
                <a:ea typeface="굴림" pitchFamily="50" charset="-127"/>
              </a:rPr>
              <a:t>d</a:t>
            </a:r>
            <a:r>
              <a:rPr lang="en-US" altLang="ko-KR" sz="1600" dirty="0" smtClean="0">
                <a:latin typeface="+mn-lt"/>
                <a:ea typeface="굴림" pitchFamily="50" charset="-127"/>
              </a:rPr>
              <a:t>amages </a:t>
            </a:r>
            <a:r>
              <a:rPr lang="en-US" altLang="ko-KR" sz="1600" dirty="0">
                <a:latin typeface="+mn-lt"/>
                <a:ea typeface="굴림" pitchFamily="50" charset="-127"/>
              </a:rPr>
              <a:t>to the </a:t>
            </a:r>
            <a:r>
              <a:rPr lang="en-US" altLang="ko-KR" sz="1600" dirty="0" smtClean="0">
                <a:latin typeface="+mn-lt"/>
                <a:ea typeface="굴림" pitchFamily="50" charset="-127"/>
              </a:rPr>
              <a:t>detection </a:t>
            </a:r>
            <a:r>
              <a:rPr lang="en-US" altLang="ko-KR" sz="1600" dirty="0">
                <a:latin typeface="+mn-lt"/>
                <a:ea typeface="굴림" pitchFamily="50" charset="-127"/>
              </a:rPr>
              <a:t>object and sensor. </a:t>
            </a:r>
          </a:p>
          <a:p>
            <a:pPr eaLnBrk="1" hangingPunct="1">
              <a:defRPr/>
            </a:pPr>
            <a:r>
              <a:rPr lang="en-US" altLang="ko-KR" sz="800" dirty="0">
                <a:solidFill>
                  <a:srgbClr val="0000FF"/>
                </a:solidFill>
                <a:latin typeface="+mn-lt"/>
                <a:ea typeface="굴림" pitchFamily="50" charset="-127"/>
              </a:rPr>
              <a:t> </a:t>
            </a:r>
            <a:endParaRPr lang="en-US" altLang="ko-KR" sz="1400" dirty="0">
              <a:solidFill>
                <a:srgbClr val="0000FF"/>
              </a:solidFill>
              <a:latin typeface="+mn-lt"/>
              <a:ea typeface="굴림" pitchFamily="50" charset="-127"/>
            </a:endParaRPr>
          </a:p>
          <a:p>
            <a:pPr eaLnBrk="1" hangingPunct="1">
              <a:defRPr/>
            </a:pPr>
            <a:endParaRPr lang="en-US" altLang="ko-KR" sz="1400" dirty="0">
              <a:solidFill>
                <a:srgbClr val="0000FF"/>
              </a:solidFill>
              <a:latin typeface="+mn-lt"/>
              <a:ea typeface="굴림" pitchFamily="50" charset="-127"/>
            </a:endParaRPr>
          </a:p>
          <a:p>
            <a:pPr marL="285750" indent="-285750" eaLnBrk="1" hangingPunct="1">
              <a:buFont typeface="Wingdings" panose="05000000000000000000" pitchFamily="2" charset="2"/>
              <a:buChar char="l"/>
              <a:defRPr/>
            </a:pPr>
            <a:r>
              <a:rPr lang="en-US" altLang="ko-KR" dirty="0" smtClean="0">
                <a:solidFill>
                  <a:srgbClr val="0070C0"/>
                </a:solidFill>
                <a:latin typeface="+mn-lt"/>
              </a:rPr>
              <a:t>Positioning </a:t>
            </a:r>
            <a:r>
              <a:rPr lang="en-US" altLang="ko-KR" dirty="0">
                <a:solidFill>
                  <a:srgbClr val="0070C0"/>
                </a:solidFill>
                <a:latin typeface="+mn-lt"/>
              </a:rPr>
              <a:t>with high precision repeatability</a:t>
            </a:r>
          </a:p>
          <a:p>
            <a:pPr eaLnBrk="1" hangingPunct="1">
              <a:defRPr/>
            </a:pPr>
            <a:endParaRPr lang="ko-KR" altLang="en-US" sz="1000" dirty="0">
              <a:solidFill>
                <a:schemeClr val="accent2">
                  <a:lumMod val="50000"/>
                </a:schemeClr>
              </a:solidFill>
              <a:latin typeface="+mn-lt"/>
              <a:ea typeface="굴림" pitchFamily="50" charset="-127"/>
            </a:endParaRPr>
          </a:p>
          <a:p>
            <a:pPr eaLnBrk="1" hangingPunct="1">
              <a:defRPr/>
            </a:pPr>
            <a:r>
              <a:rPr lang="ko-KR" altLang="en-US" sz="1600" dirty="0">
                <a:latin typeface="+mn-lt"/>
                <a:ea typeface="굴림" pitchFamily="50" charset="-127"/>
              </a:rPr>
              <a:t>     </a:t>
            </a:r>
            <a:r>
              <a:rPr lang="en-US" altLang="ko-KR" sz="1600" dirty="0">
                <a:latin typeface="+mn-lt"/>
                <a:ea typeface="굴림" pitchFamily="50" charset="-127"/>
              </a:rPr>
              <a:t>- Composed by semiconductor circuit for excellent precision. </a:t>
            </a:r>
            <a:endParaRPr lang="en-US" altLang="ko-KR" sz="1600" dirty="0">
              <a:solidFill>
                <a:srgbClr val="9933FF"/>
              </a:solidFill>
              <a:latin typeface="+mn-lt"/>
              <a:ea typeface="굴림" pitchFamily="50" charset="-127"/>
            </a:endParaRPr>
          </a:p>
          <a:p>
            <a:pPr eaLnBrk="1" hangingPunct="1">
              <a:defRPr/>
            </a:pPr>
            <a:endParaRPr lang="en-US" altLang="ko-KR" sz="1400" dirty="0">
              <a:solidFill>
                <a:srgbClr val="0070C0"/>
              </a:solidFill>
              <a:latin typeface="+mn-lt"/>
              <a:ea typeface="굴림" pitchFamily="50" charset="-127"/>
            </a:endParaRPr>
          </a:p>
          <a:p>
            <a:pPr marL="285750" indent="-285750" eaLnBrk="1" hangingPunct="1">
              <a:buFont typeface="Wingdings" panose="05000000000000000000" pitchFamily="2" charset="2"/>
              <a:buChar char="l"/>
              <a:defRPr/>
            </a:pPr>
            <a:r>
              <a:rPr lang="en-US" altLang="ko-KR" dirty="0" smtClean="0">
                <a:solidFill>
                  <a:srgbClr val="0070C0"/>
                </a:solidFill>
                <a:latin typeface="+mn-lt"/>
              </a:rPr>
              <a:t>High </a:t>
            </a:r>
            <a:r>
              <a:rPr lang="en-US" altLang="ko-KR" dirty="0">
                <a:solidFill>
                  <a:srgbClr val="0070C0"/>
                </a:solidFill>
                <a:latin typeface="+mn-lt"/>
              </a:rPr>
              <a:t>response speed</a:t>
            </a:r>
          </a:p>
          <a:p>
            <a:pPr eaLnBrk="1" hangingPunct="1">
              <a:defRPr/>
            </a:pPr>
            <a:endParaRPr lang="ko-KR" altLang="en-US" sz="800" dirty="0">
              <a:solidFill>
                <a:schemeClr val="accent2">
                  <a:lumMod val="50000"/>
                </a:schemeClr>
              </a:solidFill>
              <a:latin typeface="+mn-lt"/>
              <a:ea typeface="굴림" pitchFamily="50" charset="-127"/>
            </a:endParaRPr>
          </a:p>
          <a:p>
            <a:pPr eaLnBrk="1" hangingPunct="1">
              <a:defRPr/>
            </a:pPr>
            <a:r>
              <a:rPr lang="ko-KR" altLang="en-US" sz="1600" dirty="0">
                <a:latin typeface="+mn-lt"/>
                <a:ea typeface="굴림" pitchFamily="50" charset="-127"/>
              </a:rPr>
              <a:t>     </a:t>
            </a:r>
            <a:r>
              <a:rPr lang="en-US" altLang="ko-KR" sz="1600" dirty="0">
                <a:latin typeface="+mn-lt"/>
                <a:ea typeface="굴림" pitchFamily="50" charset="-127"/>
              </a:rPr>
              <a:t>- High response speed </a:t>
            </a:r>
            <a:r>
              <a:rPr lang="en-US" altLang="ko-KR" sz="1600" dirty="0" smtClean="0">
                <a:latin typeface="+mn-lt"/>
                <a:ea typeface="굴림" pitchFamily="50" charset="-127"/>
              </a:rPr>
              <a:t>by </a:t>
            </a:r>
            <a:r>
              <a:rPr lang="en-US" altLang="ko-KR" sz="1600" dirty="0">
                <a:latin typeface="+mn-lt"/>
                <a:ea typeface="굴림" pitchFamily="50" charset="-127"/>
              </a:rPr>
              <a:t>comparing magnetic field or electric field signal strength</a:t>
            </a:r>
            <a:r>
              <a:rPr lang="en-US" altLang="ko-KR" sz="1400" dirty="0">
                <a:solidFill>
                  <a:srgbClr val="99CCFF"/>
                </a:solidFill>
                <a:latin typeface="+mn-lt"/>
                <a:ea typeface="굴림" pitchFamily="50" charset="-127"/>
              </a:rPr>
              <a:t> </a:t>
            </a:r>
            <a:endParaRPr lang="en-US" altLang="ko-KR" sz="1400" dirty="0" smtClean="0">
              <a:solidFill>
                <a:srgbClr val="99CCFF"/>
              </a:solidFill>
              <a:latin typeface="+mn-lt"/>
              <a:ea typeface="굴림" pitchFamily="50" charset="-127"/>
            </a:endParaRPr>
          </a:p>
          <a:p>
            <a:pPr eaLnBrk="1" hangingPunct="1">
              <a:defRPr/>
            </a:pPr>
            <a:endParaRPr lang="en-US" altLang="ko-KR" sz="1400" dirty="0">
              <a:solidFill>
                <a:srgbClr val="99CCFF"/>
              </a:solidFill>
              <a:latin typeface="+mn-lt"/>
              <a:ea typeface="굴림" pitchFamily="50" charset="-127"/>
            </a:endParaRPr>
          </a:p>
          <a:p>
            <a:pPr marL="285750" indent="-285750" eaLnBrk="1" hangingPunct="1">
              <a:buFont typeface="Wingdings" panose="05000000000000000000" pitchFamily="2" charset="2"/>
              <a:buChar char="l"/>
              <a:defRPr/>
            </a:pPr>
            <a:r>
              <a:rPr lang="en-US" altLang="ko-KR" dirty="0" smtClean="0">
                <a:solidFill>
                  <a:srgbClr val="0070C0"/>
                </a:solidFill>
                <a:latin typeface="+mn-lt"/>
              </a:rPr>
              <a:t>Semi-permanent usage</a:t>
            </a:r>
          </a:p>
          <a:p>
            <a:pPr eaLnBrk="1" hangingPunct="1">
              <a:defRPr/>
            </a:pPr>
            <a:endParaRPr lang="en-US" altLang="ko-KR" dirty="0">
              <a:solidFill>
                <a:srgbClr val="0070C0"/>
              </a:solidFill>
              <a:latin typeface="+mn-lt"/>
            </a:endParaRPr>
          </a:p>
          <a:p>
            <a:pPr eaLnBrk="1" hangingPunct="1">
              <a:defRPr/>
            </a:pPr>
            <a:r>
              <a:rPr lang="ko-KR" altLang="en-US" sz="1600" dirty="0" smtClean="0">
                <a:solidFill>
                  <a:srgbClr val="FF0000"/>
                </a:solidFill>
                <a:latin typeface="+mn-lt"/>
                <a:ea typeface="굴림" pitchFamily="50" charset="-127"/>
              </a:rPr>
              <a:t>     </a:t>
            </a:r>
            <a:r>
              <a:rPr lang="en-US" altLang="ko-KR" sz="1600" dirty="0">
                <a:latin typeface="+mn-lt"/>
                <a:ea typeface="굴림" pitchFamily="50" charset="-127"/>
              </a:rPr>
              <a:t>- It consists of IC, TR, etc. and can be used semi-permanently. </a:t>
            </a:r>
            <a:endParaRPr lang="en-US" altLang="ko-KR" sz="1400" dirty="0">
              <a:latin typeface="+mn-lt"/>
              <a:ea typeface="굴림" pitchFamily="50" charset="-127"/>
            </a:endParaRPr>
          </a:p>
          <a:p>
            <a:pPr eaLnBrk="1" hangingPunct="1">
              <a:defRPr/>
            </a:pPr>
            <a:endParaRPr lang="en-US" altLang="ko-KR" sz="1400" b="0" dirty="0">
              <a:solidFill>
                <a:srgbClr val="0070C0"/>
              </a:solidFill>
              <a:latin typeface="+mn-lt"/>
              <a:ea typeface="굴림" pitchFamily="50" charset="-127"/>
            </a:endParaRPr>
          </a:p>
          <a:p>
            <a:pPr marL="285750" indent="-285750" eaLnBrk="1" hangingPunct="1">
              <a:buFont typeface="Wingdings" panose="05000000000000000000" pitchFamily="2" charset="2"/>
              <a:buChar char="l"/>
              <a:defRPr/>
            </a:pPr>
            <a:r>
              <a:rPr lang="en-US" altLang="ko-KR" dirty="0" smtClean="0">
                <a:solidFill>
                  <a:srgbClr val="0070C0"/>
                </a:solidFill>
                <a:latin typeface="+mn-lt"/>
              </a:rPr>
              <a:t>Excellent </a:t>
            </a:r>
            <a:r>
              <a:rPr lang="en-US" altLang="ko-KR" dirty="0">
                <a:solidFill>
                  <a:srgbClr val="0070C0"/>
                </a:solidFill>
                <a:latin typeface="+mn-lt"/>
              </a:rPr>
              <a:t>environmental </a:t>
            </a:r>
            <a:r>
              <a:rPr lang="en-US" altLang="ko-KR" dirty="0" smtClean="0">
                <a:solidFill>
                  <a:srgbClr val="0070C0"/>
                </a:solidFill>
                <a:latin typeface="+mn-lt"/>
              </a:rPr>
              <a:t>resistance</a:t>
            </a:r>
          </a:p>
          <a:p>
            <a:pPr eaLnBrk="1" hangingPunct="1">
              <a:defRPr/>
            </a:pPr>
            <a:endParaRPr lang="en-US" altLang="ko-KR" dirty="0">
              <a:solidFill>
                <a:srgbClr val="0070C0"/>
              </a:solidFill>
              <a:latin typeface="+mn-lt"/>
            </a:endParaRPr>
          </a:p>
          <a:p>
            <a:pPr eaLnBrk="1" hangingPunct="1">
              <a:defRPr/>
            </a:pPr>
            <a:r>
              <a:rPr lang="ko-KR" altLang="en-US" sz="1600" dirty="0">
                <a:latin typeface="+mn-lt"/>
                <a:ea typeface="굴림" pitchFamily="50" charset="-127"/>
              </a:rPr>
              <a:t>     </a:t>
            </a:r>
            <a:r>
              <a:rPr lang="en-US" altLang="ko-KR" sz="1600" dirty="0">
                <a:latin typeface="+mn-lt"/>
                <a:ea typeface="굴림" pitchFamily="50" charset="-127"/>
              </a:rPr>
              <a:t>- Molding structure made of copper pipe and plastic structure, resistant to acid</a:t>
            </a:r>
          </a:p>
        </p:txBody>
      </p:sp>
    </p:spTree>
    <p:extLst>
      <p:ext uri="{BB962C8B-B14F-4D97-AF65-F5344CB8AC3E}">
        <p14:creationId xmlns:p14="http://schemas.microsoft.com/office/powerpoint/2010/main" val="3677789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477445" y="318581"/>
            <a:ext cx="5958655" cy="5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a:lstStyle>
          <a:p>
            <a:pPr algn="l" eaLnBrk="1" hangingPunct="1">
              <a:defRPr/>
            </a:pPr>
            <a:r>
              <a:rPr lang="en-US" altLang="ko-KR" sz="3000" b="1" kern="0" dirty="0" smtClean="0">
                <a:solidFill>
                  <a:srgbClr val="0070C0"/>
                </a:solidFill>
                <a:latin typeface="+mn-lt"/>
                <a:ea typeface="HY헤드라인M" panose="02030600000101010101" pitchFamily="18" charset="-127"/>
              </a:rPr>
              <a:t>Detecting </a:t>
            </a:r>
            <a:r>
              <a:rPr lang="en-US" altLang="ko-KR" sz="3000" b="1" kern="0" dirty="0">
                <a:solidFill>
                  <a:srgbClr val="0070C0"/>
                </a:solidFill>
                <a:latin typeface="+mn-lt"/>
                <a:ea typeface="HY헤드라인M" panose="02030600000101010101" pitchFamily="18" charset="-127"/>
              </a:rPr>
              <a:t>objects and distance</a:t>
            </a:r>
            <a:endParaRPr lang="ko-KR" altLang="en-US" sz="3000" b="1" kern="0" dirty="0">
              <a:solidFill>
                <a:srgbClr val="0070C0"/>
              </a:solidFill>
              <a:latin typeface="+mn-lt"/>
              <a:ea typeface="HY헤드라인M" panose="02030600000101010101" pitchFamily="18" charset="-127"/>
            </a:endParaRPr>
          </a:p>
        </p:txBody>
      </p:sp>
      <p:sp>
        <p:nvSpPr>
          <p:cNvPr id="6" name="Text Box 6"/>
          <p:cNvSpPr txBox="1">
            <a:spLocks noChangeArrowheads="1"/>
          </p:cNvSpPr>
          <p:nvPr/>
        </p:nvSpPr>
        <p:spPr bwMode="auto">
          <a:xfrm>
            <a:off x="2041408" y="1264248"/>
            <a:ext cx="7848770" cy="369332"/>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b="1">
                <a:solidFill>
                  <a:schemeClr val="tx1"/>
                </a:solidFill>
                <a:latin typeface="HY헤드라인M" pitchFamily="18" charset="-127"/>
                <a:ea typeface="HY헤드라인M" pitchFamily="18" charset="-127"/>
              </a:defRPr>
            </a:lvl1pPr>
            <a:lvl2pPr marL="742950" indent="-285750" eaLnBrk="0" hangingPunct="0">
              <a:defRPr kumimoji="1" b="1">
                <a:solidFill>
                  <a:schemeClr val="tx1"/>
                </a:solidFill>
                <a:latin typeface="HY헤드라인M" pitchFamily="18" charset="-127"/>
                <a:ea typeface="HY헤드라인M" pitchFamily="18" charset="-127"/>
              </a:defRPr>
            </a:lvl2pPr>
            <a:lvl3pPr marL="1143000" indent="-228600" eaLnBrk="0" hangingPunct="0">
              <a:defRPr kumimoji="1" b="1">
                <a:solidFill>
                  <a:schemeClr val="tx1"/>
                </a:solidFill>
                <a:latin typeface="HY헤드라인M" pitchFamily="18" charset="-127"/>
                <a:ea typeface="HY헤드라인M" pitchFamily="18" charset="-127"/>
              </a:defRPr>
            </a:lvl3pPr>
            <a:lvl4pPr marL="1600200" indent="-228600" eaLnBrk="0" hangingPunct="0">
              <a:defRPr kumimoji="1" b="1">
                <a:solidFill>
                  <a:schemeClr val="tx1"/>
                </a:solidFill>
                <a:latin typeface="HY헤드라인M" pitchFamily="18" charset="-127"/>
                <a:ea typeface="HY헤드라인M" pitchFamily="18" charset="-127"/>
              </a:defRPr>
            </a:lvl4pPr>
            <a:lvl5pPr marL="2057400" indent="-228600" eaLnBrk="0" hangingPunct="0">
              <a:defRPr kumimoji="1" b="1">
                <a:solidFill>
                  <a:schemeClr val="tx1"/>
                </a:solidFill>
                <a:latin typeface="HY헤드라인M" pitchFamily="18" charset="-127"/>
                <a:ea typeface="HY헤드라인M" pitchFamily="18" charset="-127"/>
              </a:defRPr>
            </a:lvl5pPr>
            <a:lvl6pPr marL="25146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6pPr>
            <a:lvl7pPr marL="29718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7pPr>
            <a:lvl8pPr marL="34290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8pPr>
            <a:lvl9pPr marL="38862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9pPr>
          </a:lstStyle>
          <a:p>
            <a:pPr marL="285750" indent="-285750" eaLnBrk="1" hangingPunct="1">
              <a:buFont typeface="Wingdings" panose="05000000000000000000" pitchFamily="2" charset="2"/>
              <a:buChar char="l"/>
            </a:pPr>
            <a:r>
              <a:rPr lang="en-US" altLang="ko-KR" dirty="0" smtClean="0">
                <a:solidFill>
                  <a:srgbClr val="0070C0"/>
                </a:solidFill>
                <a:latin typeface="+mn-lt"/>
                <a:ea typeface="굴림" pitchFamily="50" charset="-127"/>
              </a:rPr>
              <a:t> S</a:t>
            </a:r>
            <a:r>
              <a:rPr lang="en-US" altLang="ko-KR" dirty="0" smtClean="0">
                <a:solidFill>
                  <a:srgbClr val="0070C0"/>
                </a:solidFill>
                <a:latin typeface="+mn-lt"/>
              </a:rPr>
              <a:t>ensing </a:t>
            </a:r>
            <a:r>
              <a:rPr lang="en-US" altLang="ko-KR" dirty="0">
                <a:solidFill>
                  <a:srgbClr val="0070C0"/>
                </a:solidFill>
                <a:latin typeface="+mn-lt"/>
              </a:rPr>
              <a:t>distance ratio according to detecting object type</a:t>
            </a:r>
            <a:endParaRPr lang="ko-KR" altLang="en-US" dirty="0">
              <a:solidFill>
                <a:srgbClr val="0070C0"/>
              </a:solidFill>
              <a:latin typeface="+mn-lt"/>
            </a:endParaRPr>
          </a:p>
        </p:txBody>
      </p:sp>
      <p:graphicFrame>
        <p:nvGraphicFramePr>
          <p:cNvPr id="8" name="차트 7"/>
          <p:cNvGraphicFramePr>
            <a:graphicFrameLocks/>
          </p:cNvGraphicFramePr>
          <p:nvPr>
            <p:extLst>
              <p:ext uri="{D42A27DB-BD31-4B8C-83A1-F6EECF244321}">
                <p14:modId xmlns:p14="http://schemas.microsoft.com/office/powerpoint/2010/main" val="3070477226"/>
              </p:ext>
            </p:extLst>
          </p:nvPr>
        </p:nvGraphicFramePr>
        <p:xfrm>
          <a:off x="2041409" y="1264248"/>
          <a:ext cx="7394692" cy="5085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7835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1954893" y="497089"/>
            <a:ext cx="8425631" cy="565125"/>
          </a:xfrm>
          <a:noFill/>
        </p:spPr>
        <p:txBody>
          <a:bodyPr/>
          <a:lstStyle/>
          <a:p>
            <a:pPr algn="l" eaLnBrk="1" hangingPunct="1"/>
            <a:r>
              <a:rPr lang="en-US" altLang="ko-KR" sz="3000" b="1" dirty="0" smtClean="0">
                <a:solidFill>
                  <a:srgbClr val="0070C0"/>
                </a:solidFill>
                <a:latin typeface="+mn-lt"/>
                <a:ea typeface="HY헤드라인M" panose="02030600000101010101" pitchFamily="18" charset="-127"/>
              </a:rPr>
              <a:t>Proximity </a:t>
            </a:r>
            <a:r>
              <a:rPr lang="en-US" altLang="ko-KR" sz="3000" b="1" dirty="0">
                <a:solidFill>
                  <a:srgbClr val="0070C0"/>
                </a:solidFill>
                <a:latin typeface="+mn-lt"/>
                <a:ea typeface="HY헤드라인M" panose="02030600000101010101" pitchFamily="18" charset="-127"/>
              </a:rPr>
              <a:t>sensor 3-wire / 2-wire comparison</a:t>
            </a:r>
            <a:endParaRPr lang="ko-KR" altLang="en-US" sz="3000" b="1" dirty="0">
              <a:solidFill>
                <a:srgbClr val="0070C0"/>
              </a:solidFill>
              <a:latin typeface="+mn-lt"/>
              <a:ea typeface="HY헤드라인M" panose="02030600000101010101" pitchFamily="18" charset="-127"/>
            </a:endParaRPr>
          </a:p>
        </p:txBody>
      </p:sp>
      <p:sp>
        <p:nvSpPr>
          <p:cNvPr id="11" name="Text Box 8"/>
          <p:cNvSpPr txBox="1">
            <a:spLocks noChangeArrowheads="1"/>
          </p:cNvSpPr>
          <p:nvPr/>
        </p:nvSpPr>
        <p:spPr bwMode="auto">
          <a:xfrm>
            <a:off x="1282721" y="1486269"/>
            <a:ext cx="2124000" cy="360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t"/>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marL="285750" indent="-285750" eaLnBrk="1" hangingPunct="1">
              <a:lnSpc>
                <a:spcPct val="100000"/>
              </a:lnSpc>
              <a:spcBef>
                <a:spcPct val="50000"/>
              </a:spcBef>
              <a:buClrTx/>
              <a:buFont typeface="Wingdings" panose="05000000000000000000" pitchFamily="2" charset="2"/>
              <a:buChar char="l"/>
            </a:pPr>
            <a:r>
              <a:rPr lang="en-US" altLang="ko-KR" sz="1800" b="1" dirty="0" smtClean="0">
                <a:solidFill>
                  <a:srgbClr val="0070C0"/>
                </a:solidFill>
                <a:latin typeface="+mn-lt"/>
              </a:rPr>
              <a:t>3 </a:t>
            </a:r>
            <a:r>
              <a:rPr lang="en-US" altLang="ko-KR" sz="1800" b="1" dirty="0">
                <a:solidFill>
                  <a:srgbClr val="0070C0"/>
                </a:solidFill>
                <a:latin typeface="+mn-lt"/>
              </a:rPr>
              <a:t>wires</a:t>
            </a:r>
            <a:endParaRPr lang="ko-KR" altLang="en-US" sz="1800" b="1" dirty="0">
              <a:solidFill>
                <a:srgbClr val="0070C0"/>
              </a:solidFill>
              <a:latin typeface="+mn-lt"/>
            </a:endParaRPr>
          </a:p>
        </p:txBody>
      </p:sp>
      <p:sp>
        <p:nvSpPr>
          <p:cNvPr id="13" name="Text Box 8"/>
          <p:cNvSpPr txBox="1">
            <a:spLocks noChangeArrowheads="1"/>
          </p:cNvSpPr>
          <p:nvPr/>
        </p:nvSpPr>
        <p:spPr bwMode="auto">
          <a:xfrm>
            <a:off x="1282721" y="3925633"/>
            <a:ext cx="2124000" cy="360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t"/>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marL="285750" indent="-285750" eaLnBrk="1" hangingPunct="1">
              <a:lnSpc>
                <a:spcPct val="100000"/>
              </a:lnSpc>
              <a:spcBef>
                <a:spcPct val="50000"/>
              </a:spcBef>
              <a:buClrTx/>
              <a:buFont typeface="Wingdings" panose="05000000000000000000" pitchFamily="2" charset="2"/>
              <a:buChar char="l"/>
            </a:pPr>
            <a:r>
              <a:rPr lang="en-US" altLang="ko-KR" sz="1800" b="1" dirty="0" smtClean="0">
                <a:solidFill>
                  <a:srgbClr val="0070C0"/>
                </a:solidFill>
                <a:latin typeface="+mn-lt"/>
              </a:rPr>
              <a:t>2 </a:t>
            </a:r>
            <a:r>
              <a:rPr lang="en-US" altLang="ko-KR" sz="1800" b="1" dirty="0">
                <a:solidFill>
                  <a:srgbClr val="0070C0"/>
                </a:solidFill>
                <a:latin typeface="+mn-lt"/>
              </a:rPr>
              <a:t>wires</a:t>
            </a:r>
            <a:endParaRPr lang="ko-KR" altLang="en-US" sz="1800" b="1" dirty="0">
              <a:solidFill>
                <a:srgbClr val="0070C0"/>
              </a:solidFill>
              <a:latin typeface="+mn-lt"/>
            </a:endParaRPr>
          </a:p>
        </p:txBody>
      </p:sp>
      <p:graphicFrame>
        <p:nvGraphicFramePr>
          <p:cNvPr id="2" name="표 1"/>
          <p:cNvGraphicFramePr>
            <a:graphicFrameLocks noGrp="1"/>
          </p:cNvGraphicFramePr>
          <p:nvPr>
            <p:extLst>
              <p:ext uri="{D42A27DB-BD31-4B8C-83A1-F6EECF244321}">
                <p14:modId xmlns:p14="http://schemas.microsoft.com/office/powerpoint/2010/main" val="3488332561"/>
              </p:ext>
            </p:extLst>
          </p:nvPr>
        </p:nvGraphicFramePr>
        <p:xfrm>
          <a:off x="1282721" y="1840731"/>
          <a:ext cx="9484017" cy="1486566"/>
        </p:xfrm>
        <a:graphic>
          <a:graphicData uri="http://schemas.openxmlformats.org/drawingml/2006/table">
            <a:tbl>
              <a:tblPr>
                <a:tableStyleId>{5C22544A-7EE6-4342-B048-85BDC9FD1C3A}</a:tableStyleId>
              </a:tblPr>
              <a:tblGrid>
                <a:gridCol w="4274992"/>
                <a:gridCol w="5209025"/>
              </a:tblGrid>
              <a:tr h="406208">
                <a:tc>
                  <a:txBody>
                    <a:bodyPr/>
                    <a:lstStyle/>
                    <a:p>
                      <a:pPr algn="ctr" rtl="0" fontAlgn="ctr"/>
                      <a:r>
                        <a:rPr lang="en-US" sz="2500" b="0" u="none" strike="noStrike" dirty="0">
                          <a:solidFill>
                            <a:schemeClr val="bg1"/>
                          </a:solidFill>
                          <a:effectLst/>
                        </a:rPr>
                        <a:t>A</a:t>
                      </a:r>
                      <a:r>
                        <a:rPr lang="en-US" sz="2500" b="0" u="none" strike="noStrike" dirty="0" smtClean="0">
                          <a:solidFill>
                            <a:schemeClr val="bg1"/>
                          </a:solidFill>
                          <a:effectLst/>
                        </a:rPr>
                        <a:t>dva</a:t>
                      </a:r>
                      <a:r>
                        <a:rPr lang="en-US" sz="2500" u="none" strike="noStrike" dirty="0" smtClean="0">
                          <a:solidFill>
                            <a:schemeClr val="bg1"/>
                          </a:solidFill>
                          <a:effectLst/>
                        </a:rPr>
                        <a:t>ntages</a:t>
                      </a:r>
                      <a:endParaRPr lang="en-US" sz="2500" b="1" i="0" u="none" strike="noStrike" dirty="0">
                        <a:solidFill>
                          <a:schemeClr val="bg1"/>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2500" u="none" strike="noStrike" dirty="0">
                          <a:solidFill>
                            <a:schemeClr val="bg1"/>
                          </a:solidFill>
                          <a:effectLst/>
                        </a:rPr>
                        <a:t>D</a:t>
                      </a:r>
                      <a:r>
                        <a:rPr lang="en-US" sz="2500" u="none" strike="noStrike" dirty="0" smtClean="0">
                          <a:solidFill>
                            <a:schemeClr val="bg1"/>
                          </a:solidFill>
                          <a:effectLst/>
                        </a:rPr>
                        <a:t>isadvantages</a:t>
                      </a:r>
                      <a:endParaRPr lang="en-US" sz="2500" b="1" i="0" u="none" strike="noStrike" dirty="0">
                        <a:solidFill>
                          <a:schemeClr val="bg1"/>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58064">
                <a:tc>
                  <a:txBody>
                    <a:bodyPr/>
                    <a:lstStyle/>
                    <a:p>
                      <a:pPr algn="l" rtl="0" fontAlgn="ctr"/>
                      <a:r>
                        <a:rPr lang="en-US" sz="1500" u="none" strike="noStrike" dirty="0" smtClean="0">
                          <a:effectLst/>
                        </a:rPr>
                        <a:t>No </a:t>
                      </a:r>
                      <a:r>
                        <a:rPr lang="en-US" sz="1500" u="none" strike="noStrike" dirty="0">
                          <a:effectLst/>
                        </a:rPr>
                        <a:t>influence of leakage current and voltage </a:t>
                      </a:r>
                      <a:endParaRPr lang="en-US" sz="1500" u="none" strike="noStrike" dirty="0" smtClean="0">
                        <a:effectLst/>
                      </a:endParaRPr>
                    </a:p>
                    <a:p>
                      <a:pPr algn="l" rtl="0" fontAlgn="ctr"/>
                      <a:r>
                        <a:rPr lang="en-US" sz="1500" u="none" strike="noStrike" dirty="0" smtClean="0">
                          <a:effectLst/>
                        </a:rPr>
                        <a:t>drop</a:t>
                      </a:r>
                      <a:r>
                        <a:rPr lang="en-US" sz="1500" u="none" strike="noStrike" dirty="0">
                          <a:effectLst/>
                        </a:rPr>
                        <a:t>.</a:t>
                      </a:r>
                      <a:endParaRPr lang="en-US" sz="15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smtClean="0">
                          <a:effectLst/>
                        </a:rPr>
                        <a:t>The </a:t>
                      </a:r>
                      <a:r>
                        <a:rPr lang="en-US" sz="1500" u="none" strike="noStrike" dirty="0">
                          <a:effectLst/>
                        </a:rPr>
                        <a:t>wiring is more expensive than 2 wires. DC power is </a:t>
                      </a:r>
                      <a:endParaRPr lang="en-US" sz="1500" u="none" strike="noStrike" dirty="0" smtClean="0">
                        <a:effectLst/>
                      </a:endParaRPr>
                    </a:p>
                    <a:p>
                      <a:pPr algn="l" rtl="0" fontAlgn="ctr"/>
                      <a:r>
                        <a:rPr lang="en-US" sz="1500" u="none" strike="noStrike" dirty="0" smtClean="0">
                          <a:effectLst/>
                        </a:rPr>
                        <a:t>needed</a:t>
                      </a:r>
                      <a:endParaRPr lang="en-US" sz="15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633">
                <a:tc>
                  <a:txBody>
                    <a:bodyPr/>
                    <a:lstStyle/>
                    <a:p>
                      <a:pPr algn="l" rtl="0" fontAlgn="ctr"/>
                      <a:r>
                        <a:rPr lang="en-US" sz="1500" u="none" strike="noStrike" dirty="0" smtClean="0">
                          <a:effectLst/>
                        </a:rPr>
                        <a:t>Directly </a:t>
                      </a:r>
                      <a:r>
                        <a:rPr lang="en-US" sz="1500" u="none" strike="noStrike" dirty="0">
                          <a:effectLst/>
                        </a:rPr>
                        <a:t>fit for PLC, INVERTER</a:t>
                      </a:r>
                      <a:endParaRPr lang="en-US" sz="15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smtClean="0">
                          <a:effectLst/>
                        </a:rPr>
                        <a:t>Need </a:t>
                      </a:r>
                      <a:r>
                        <a:rPr lang="en-US" sz="1500" u="none" strike="noStrike" dirty="0">
                          <a:effectLst/>
                        </a:rPr>
                        <a:t>to decide between PNP and NPN</a:t>
                      </a:r>
                      <a:endParaRPr lang="en-US" sz="15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내용 개체 틀 3"/>
          <p:cNvGraphicFramePr>
            <a:graphicFrameLocks noGrp="1"/>
          </p:cNvGraphicFramePr>
          <p:nvPr>
            <p:ph idx="1"/>
            <p:extLst>
              <p:ext uri="{D42A27DB-BD31-4B8C-83A1-F6EECF244321}">
                <p14:modId xmlns:p14="http://schemas.microsoft.com/office/powerpoint/2010/main" val="1060596174"/>
              </p:ext>
            </p:extLst>
          </p:nvPr>
        </p:nvGraphicFramePr>
        <p:xfrm>
          <a:off x="1282721" y="4285995"/>
          <a:ext cx="9587048" cy="1309561"/>
        </p:xfrm>
        <a:graphic>
          <a:graphicData uri="http://schemas.openxmlformats.org/drawingml/2006/table">
            <a:tbl>
              <a:tblPr>
                <a:tableStyleId>{5C22544A-7EE6-4342-B048-85BDC9FD1C3A}</a:tableStyleId>
              </a:tblPr>
              <a:tblGrid>
                <a:gridCol w="4321435"/>
                <a:gridCol w="5265613"/>
              </a:tblGrid>
              <a:tr h="352060">
                <a:tc>
                  <a:txBody>
                    <a:bodyPr/>
                    <a:lstStyle/>
                    <a:p>
                      <a:pPr algn="ctr" rtl="0" fontAlgn="ctr"/>
                      <a:r>
                        <a:rPr lang="en-US" sz="2500" u="none" strike="noStrike" dirty="0">
                          <a:solidFill>
                            <a:schemeClr val="bg1"/>
                          </a:solidFill>
                          <a:effectLst/>
                        </a:rPr>
                        <a:t>A</a:t>
                      </a:r>
                      <a:r>
                        <a:rPr lang="en-US" sz="2500" u="none" strike="noStrike" dirty="0" smtClean="0">
                          <a:solidFill>
                            <a:schemeClr val="bg1"/>
                          </a:solidFill>
                          <a:effectLst/>
                        </a:rPr>
                        <a:t>dvantages</a:t>
                      </a:r>
                      <a:endParaRPr lang="en-US" sz="2500" b="1" i="0" u="none" strike="noStrike" dirty="0">
                        <a:solidFill>
                          <a:schemeClr val="bg1"/>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2500" u="none" strike="noStrike" dirty="0">
                          <a:solidFill>
                            <a:schemeClr val="bg1"/>
                          </a:solidFill>
                          <a:effectLst/>
                        </a:rPr>
                        <a:t>D</a:t>
                      </a:r>
                      <a:r>
                        <a:rPr lang="en-US" sz="2500" u="none" strike="noStrike" dirty="0" smtClean="0">
                          <a:solidFill>
                            <a:schemeClr val="bg1"/>
                          </a:solidFill>
                          <a:effectLst/>
                        </a:rPr>
                        <a:t>isadvantages</a:t>
                      </a:r>
                      <a:endParaRPr lang="en-US" sz="2500" b="1" i="0" u="none" strike="noStrike" dirty="0">
                        <a:solidFill>
                          <a:schemeClr val="bg1"/>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50932">
                <a:tc>
                  <a:txBody>
                    <a:bodyPr/>
                    <a:lstStyle/>
                    <a:p>
                      <a:pPr algn="l" rtl="0" fontAlgn="ctr"/>
                      <a:r>
                        <a:rPr lang="en-US" sz="1500" u="none" strike="noStrike" dirty="0" smtClean="0">
                          <a:effectLst/>
                        </a:rPr>
                        <a:t>Simple </a:t>
                      </a:r>
                      <a:r>
                        <a:rPr lang="en-US" sz="1500" u="none" strike="noStrike" dirty="0">
                          <a:effectLst/>
                        </a:rPr>
                        <a:t>wiring</a:t>
                      </a:r>
                      <a:endParaRPr lang="en-US" sz="15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smtClean="0">
                          <a:effectLst/>
                        </a:rPr>
                        <a:t>Leakage </a:t>
                      </a:r>
                      <a:r>
                        <a:rPr lang="en-US" sz="1500" u="none" strike="noStrike" dirty="0">
                          <a:effectLst/>
                        </a:rPr>
                        <a:t>current and voltage drop occur</a:t>
                      </a:r>
                      <a:endParaRPr lang="en-US" sz="15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104">
                <a:tc>
                  <a:txBody>
                    <a:bodyPr/>
                    <a:lstStyle/>
                    <a:p>
                      <a:pPr algn="l" rtl="0" fontAlgn="ctr"/>
                      <a:r>
                        <a:rPr lang="en-US" sz="1500" u="none" strike="noStrike" dirty="0" smtClean="0">
                          <a:effectLst/>
                        </a:rPr>
                        <a:t>Wiring </a:t>
                      </a:r>
                      <a:r>
                        <a:rPr lang="en-US" sz="1500" u="none" strike="noStrike" dirty="0">
                          <a:effectLst/>
                        </a:rPr>
                        <a:t>cost less than 3-wire type</a:t>
                      </a:r>
                      <a:endParaRPr lang="en-US" sz="15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u="none" strike="noStrike" dirty="0" smtClean="0">
                          <a:effectLst/>
                        </a:rPr>
                        <a:t>Minimum </a:t>
                      </a:r>
                      <a:r>
                        <a:rPr lang="en-US" sz="1500" u="none" strike="noStrike" dirty="0">
                          <a:effectLst/>
                        </a:rPr>
                        <a:t>load must be applied</a:t>
                      </a:r>
                      <a:endParaRPr lang="en-US" sz="15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9664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4351485" y="207305"/>
            <a:ext cx="4148572" cy="565125"/>
          </a:xfrm>
          <a:noFill/>
        </p:spPr>
        <p:txBody>
          <a:bodyPr/>
          <a:lstStyle/>
          <a:p>
            <a:pPr algn="l" eaLnBrk="1" hangingPunct="1"/>
            <a:r>
              <a:rPr lang="en-US" altLang="ko-KR" sz="3000" b="1" dirty="0" smtClean="0">
                <a:solidFill>
                  <a:srgbClr val="0070C0"/>
                </a:solidFill>
                <a:latin typeface="+mn-lt"/>
                <a:ea typeface="HY헤드라인M" panose="02030600000101010101" pitchFamily="18" charset="-127"/>
              </a:rPr>
              <a:t>Sensor </a:t>
            </a:r>
            <a:r>
              <a:rPr lang="en-US" altLang="ko-KR" sz="3000" b="1" dirty="0">
                <a:solidFill>
                  <a:srgbClr val="0070C0"/>
                </a:solidFill>
                <a:latin typeface="+mn-lt"/>
                <a:ea typeface="HY헤드라인M" panose="02030600000101010101" pitchFamily="18" charset="-127"/>
              </a:rPr>
              <a:t>output circuit</a:t>
            </a:r>
            <a:endParaRPr lang="ko-KR" altLang="en-US" sz="3000" b="1" dirty="0">
              <a:solidFill>
                <a:srgbClr val="0070C0"/>
              </a:solidFill>
              <a:latin typeface="+mn-lt"/>
              <a:ea typeface="HY헤드라인M" panose="02030600000101010101" pitchFamily="18" charset="-127"/>
            </a:endParaRPr>
          </a:p>
        </p:txBody>
      </p:sp>
      <p:sp>
        <p:nvSpPr>
          <p:cNvPr id="7" name="Text Box 6"/>
          <p:cNvSpPr txBox="1">
            <a:spLocks noChangeArrowheads="1"/>
          </p:cNvSpPr>
          <p:nvPr/>
        </p:nvSpPr>
        <p:spPr bwMode="auto">
          <a:xfrm>
            <a:off x="1389343" y="957096"/>
            <a:ext cx="7848770" cy="369332"/>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b="1">
                <a:solidFill>
                  <a:schemeClr val="tx1"/>
                </a:solidFill>
                <a:latin typeface="HY헤드라인M" pitchFamily="18" charset="-127"/>
                <a:ea typeface="HY헤드라인M" pitchFamily="18" charset="-127"/>
              </a:defRPr>
            </a:lvl1pPr>
            <a:lvl2pPr marL="742950" indent="-285750" eaLnBrk="0" hangingPunct="0">
              <a:defRPr kumimoji="1" b="1">
                <a:solidFill>
                  <a:schemeClr val="tx1"/>
                </a:solidFill>
                <a:latin typeface="HY헤드라인M" pitchFamily="18" charset="-127"/>
                <a:ea typeface="HY헤드라인M" pitchFamily="18" charset="-127"/>
              </a:defRPr>
            </a:lvl2pPr>
            <a:lvl3pPr marL="1143000" indent="-228600" eaLnBrk="0" hangingPunct="0">
              <a:defRPr kumimoji="1" b="1">
                <a:solidFill>
                  <a:schemeClr val="tx1"/>
                </a:solidFill>
                <a:latin typeface="HY헤드라인M" pitchFamily="18" charset="-127"/>
                <a:ea typeface="HY헤드라인M" pitchFamily="18" charset="-127"/>
              </a:defRPr>
            </a:lvl3pPr>
            <a:lvl4pPr marL="1600200" indent="-228600" eaLnBrk="0" hangingPunct="0">
              <a:defRPr kumimoji="1" b="1">
                <a:solidFill>
                  <a:schemeClr val="tx1"/>
                </a:solidFill>
                <a:latin typeface="HY헤드라인M" pitchFamily="18" charset="-127"/>
                <a:ea typeface="HY헤드라인M" pitchFamily="18" charset="-127"/>
              </a:defRPr>
            </a:lvl4pPr>
            <a:lvl5pPr marL="2057400" indent="-228600" eaLnBrk="0" hangingPunct="0">
              <a:defRPr kumimoji="1" b="1">
                <a:solidFill>
                  <a:schemeClr val="tx1"/>
                </a:solidFill>
                <a:latin typeface="HY헤드라인M" pitchFamily="18" charset="-127"/>
                <a:ea typeface="HY헤드라인M" pitchFamily="18" charset="-127"/>
              </a:defRPr>
            </a:lvl5pPr>
            <a:lvl6pPr marL="25146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6pPr>
            <a:lvl7pPr marL="29718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7pPr>
            <a:lvl8pPr marL="34290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8pPr>
            <a:lvl9pPr marL="38862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9pPr>
          </a:lstStyle>
          <a:p>
            <a:pPr marL="285750" indent="-285750" eaLnBrk="1" hangingPunct="1">
              <a:buFont typeface="Wingdings" panose="05000000000000000000" pitchFamily="2" charset="2"/>
              <a:buChar char="l"/>
              <a:defRPr/>
            </a:pPr>
            <a:r>
              <a:rPr lang="en-US" altLang="ko-KR" dirty="0" smtClean="0">
                <a:solidFill>
                  <a:srgbClr val="0070C0"/>
                </a:solidFill>
                <a:latin typeface="+mn-lt"/>
              </a:rPr>
              <a:t>3</a:t>
            </a:r>
            <a:r>
              <a:rPr lang="ko-KR" altLang="en-US" smtClean="0">
                <a:solidFill>
                  <a:srgbClr val="0070C0"/>
                </a:solidFill>
                <a:latin typeface="+mn-lt"/>
              </a:rPr>
              <a:t> </a:t>
            </a:r>
            <a:r>
              <a:rPr lang="en-US" altLang="ko-KR" dirty="0">
                <a:solidFill>
                  <a:srgbClr val="0070C0"/>
                </a:solidFill>
                <a:latin typeface="+mn-lt"/>
              </a:rPr>
              <a:t>wire</a:t>
            </a:r>
            <a:r>
              <a:rPr lang="ko-KR" altLang="en-US">
                <a:solidFill>
                  <a:srgbClr val="0070C0"/>
                </a:solidFill>
                <a:latin typeface="+mn-lt"/>
              </a:rPr>
              <a:t> </a:t>
            </a:r>
            <a:r>
              <a:rPr lang="en-US" altLang="ko-KR" dirty="0">
                <a:solidFill>
                  <a:srgbClr val="0070C0"/>
                </a:solidFill>
                <a:latin typeface="+mn-lt"/>
              </a:rPr>
              <a:t>NPN / PNP output circuit, operation</a:t>
            </a:r>
          </a:p>
        </p:txBody>
      </p:sp>
      <p:pic>
        <p:nvPicPr>
          <p:cNvPr id="3" name="그림 2"/>
          <p:cNvPicPr>
            <a:picLocks noChangeAspect="1"/>
          </p:cNvPicPr>
          <p:nvPr/>
        </p:nvPicPr>
        <p:blipFill>
          <a:blip r:embed="rId2"/>
          <a:stretch>
            <a:fillRect/>
          </a:stretch>
        </p:blipFill>
        <p:spPr>
          <a:xfrm>
            <a:off x="1389343" y="1326428"/>
            <a:ext cx="9053172" cy="4819411"/>
          </a:xfrm>
          <a:prstGeom prst="rect">
            <a:avLst/>
          </a:prstGeom>
        </p:spPr>
      </p:pic>
    </p:spTree>
    <p:extLst>
      <p:ext uri="{BB962C8B-B14F-4D97-AF65-F5344CB8AC3E}">
        <p14:creationId xmlns:p14="http://schemas.microsoft.com/office/powerpoint/2010/main" val="2009891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4324783" y="253426"/>
            <a:ext cx="4046486" cy="565125"/>
          </a:xfrm>
          <a:noFill/>
        </p:spPr>
        <p:txBody>
          <a:bodyPr/>
          <a:lstStyle/>
          <a:p>
            <a:pPr algn="l" eaLnBrk="1" hangingPunct="1"/>
            <a:r>
              <a:rPr lang="en-US" altLang="ko-KR" sz="3000" b="1" dirty="0">
                <a:solidFill>
                  <a:srgbClr val="0070C0"/>
                </a:solidFill>
                <a:latin typeface="+mn-lt"/>
                <a:ea typeface="HY헤드라인M" panose="02030600000101010101" pitchFamily="18" charset="-127"/>
              </a:rPr>
              <a:t>S</a:t>
            </a:r>
            <a:r>
              <a:rPr lang="en-US" altLang="ko-KR" sz="3000" b="1" dirty="0" smtClean="0">
                <a:solidFill>
                  <a:srgbClr val="0070C0"/>
                </a:solidFill>
                <a:latin typeface="+mn-lt"/>
                <a:ea typeface="HY헤드라인M" panose="02030600000101010101" pitchFamily="18" charset="-127"/>
              </a:rPr>
              <a:t>ensor </a:t>
            </a:r>
            <a:r>
              <a:rPr lang="en-US" altLang="ko-KR" sz="3000" b="1" dirty="0">
                <a:solidFill>
                  <a:srgbClr val="0070C0"/>
                </a:solidFill>
                <a:latin typeface="+mn-lt"/>
                <a:ea typeface="HY헤드라인M" panose="02030600000101010101" pitchFamily="18" charset="-127"/>
              </a:rPr>
              <a:t>output circuit</a:t>
            </a:r>
            <a:endParaRPr lang="ko-KR" altLang="en-US" sz="3000" b="1" dirty="0">
              <a:solidFill>
                <a:srgbClr val="0070C0"/>
              </a:solidFill>
              <a:latin typeface="+mn-lt"/>
              <a:ea typeface="HY헤드라인M" panose="02030600000101010101" pitchFamily="18" charset="-127"/>
            </a:endParaRPr>
          </a:p>
        </p:txBody>
      </p:sp>
      <p:sp>
        <p:nvSpPr>
          <p:cNvPr id="7" name="Text Box 6"/>
          <p:cNvSpPr txBox="1">
            <a:spLocks noChangeArrowheads="1"/>
          </p:cNvSpPr>
          <p:nvPr/>
        </p:nvSpPr>
        <p:spPr bwMode="auto">
          <a:xfrm>
            <a:off x="1465672" y="916447"/>
            <a:ext cx="7848770" cy="369332"/>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b="1">
                <a:solidFill>
                  <a:schemeClr val="tx1"/>
                </a:solidFill>
                <a:latin typeface="HY헤드라인M" pitchFamily="18" charset="-127"/>
                <a:ea typeface="HY헤드라인M" pitchFamily="18" charset="-127"/>
              </a:defRPr>
            </a:lvl1pPr>
            <a:lvl2pPr marL="742950" indent="-285750" eaLnBrk="0" hangingPunct="0">
              <a:defRPr kumimoji="1" b="1">
                <a:solidFill>
                  <a:schemeClr val="tx1"/>
                </a:solidFill>
                <a:latin typeface="HY헤드라인M" pitchFamily="18" charset="-127"/>
                <a:ea typeface="HY헤드라인M" pitchFamily="18" charset="-127"/>
              </a:defRPr>
            </a:lvl2pPr>
            <a:lvl3pPr marL="1143000" indent="-228600" eaLnBrk="0" hangingPunct="0">
              <a:defRPr kumimoji="1" b="1">
                <a:solidFill>
                  <a:schemeClr val="tx1"/>
                </a:solidFill>
                <a:latin typeface="HY헤드라인M" pitchFamily="18" charset="-127"/>
                <a:ea typeface="HY헤드라인M" pitchFamily="18" charset="-127"/>
              </a:defRPr>
            </a:lvl3pPr>
            <a:lvl4pPr marL="1600200" indent="-228600" eaLnBrk="0" hangingPunct="0">
              <a:defRPr kumimoji="1" b="1">
                <a:solidFill>
                  <a:schemeClr val="tx1"/>
                </a:solidFill>
                <a:latin typeface="HY헤드라인M" pitchFamily="18" charset="-127"/>
                <a:ea typeface="HY헤드라인M" pitchFamily="18" charset="-127"/>
              </a:defRPr>
            </a:lvl4pPr>
            <a:lvl5pPr marL="2057400" indent="-228600" eaLnBrk="0" hangingPunct="0">
              <a:defRPr kumimoji="1" b="1">
                <a:solidFill>
                  <a:schemeClr val="tx1"/>
                </a:solidFill>
                <a:latin typeface="HY헤드라인M" pitchFamily="18" charset="-127"/>
                <a:ea typeface="HY헤드라인M" pitchFamily="18" charset="-127"/>
              </a:defRPr>
            </a:lvl5pPr>
            <a:lvl6pPr marL="25146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6pPr>
            <a:lvl7pPr marL="29718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7pPr>
            <a:lvl8pPr marL="34290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8pPr>
            <a:lvl9pPr marL="38862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9pPr>
          </a:lstStyle>
          <a:p>
            <a:pPr marL="285750" indent="-285750" eaLnBrk="1" hangingPunct="1">
              <a:buFont typeface="Wingdings" panose="05000000000000000000" pitchFamily="2" charset="2"/>
              <a:buChar char="l"/>
              <a:defRPr/>
            </a:pPr>
            <a:r>
              <a:rPr lang="en-US" altLang="ko-KR" dirty="0" smtClean="0">
                <a:solidFill>
                  <a:srgbClr val="0070C0"/>
                </a:solidFill>
                <a:latin typeface="+mn-lt"/>
              </a:rPr>
              <a:t>2 </a:t>
            </a:r>
            <a:r>
              <a:rPr lang="en-US" altLang="ko-KR" dirty="0">
                <a:solidFill>
                  <a:srgbClr val="0070C0"/>
                </a:solidFill>
                <a:latin typeface="+mn-lt"/>
              </a:rPr>
              <a:t>wire</a:t>
            </a:r>
            <a:r>
              <a:rPr lang="ko-KR" altLang="en-US">
                <a:solidFill>
                  <a:srgbClr val="0070C0"/>
                </a:solidFill>
                <a:latin typeface="+mn-lt"/>
              </a:rPr>
              <a:t> </a:t>
            </a:r>
            <a:r>
              <a:rPr lang="en-US" altLang="ko-KR" dirty="0">
                <a:solidFill>
                  <a:srgbClr val="0070C0"/>
                </a:solidFill>
                <a:latin typeface="+mn-lt"/>
              </a:rPr>
              <a:t>output circuit, operation</a:t>
            </a:r>
          </a:p>
        </p:txBody>
      </p:sp>
      <p:pic>
        <p:nvPicPr>
          <p:cNvPr id="2" name="그림 1"/>
          <p:cNvPicPr>
            <a:picLocks noChangeAspect="1"/>
          </p:cNvPicPr>
          <p:nvPr/>
        </p:nvPicPr>
        <p:blipFill>
          <a:blip r:embed="rId2"/>
          <a:stretch>
            <a:fillRect/>
          </a:stretch>
        </p:blipFill>
        <p:spPr>
          <a:xfrm>
            <a:off x="1465672" y="1285779"/>
            <a:ext cx="9080986" cy="4784821"/>
          </a:xfrm>
          <a:prstGeom prst="rect">
            <a:avLst/>
          </a:prstGeom>
        </p:spPr>
      </p:pic>
    </p:spTree>
    <p:extLst>
      <p:ext uri="{BB962C8B-B14F-4D97-AF65-F5344CB8AC3E}">
        <p14:creationId xmlns:p14="http://schemas.microsoft.com/office/powerpoint/2010/main" val="1970597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4199056" y="189902"/>
            <a:ext cx="4167955" cy="565125"/>
          </a:xfrm>
          <a:noFill/>
        </p:spPr>
        <p:txBody>
          <a:bodyPr>
            <a:normAutofit/>
          </a:bodyPr>
          <a:lstStyle/>
          <a:p>
            <a:pPr algn="ctr" eaLnBrk="1" hangingPunct="1"/>
            <a:r>
              <a:rPr lang="en-US" altLang="ko-KR" sz="3000" b="1" dirty="0" smtClean="0">
                <a:solidFill>
                  <a:srgbClr val="0070C0"/>
                </a:solidFill>
                <a:latin typeface="+mn-lt"/>
                <a:ea typeface="HY헤드라인M" panose="02030600000101010101" pitchFamily="18" charset="-127"/>
              </a:rPr>
              <a:t>Wiring</a:t>
            </a:r>
            <a:endParaRPr lang="en-US" altLang="ko-KR" sz="3000" b="1" dirty="0">
              <a:solidFill>
                <a:srgbClr val="0070C0"/>
              </a:solidFill>
              <a:latin typeface="+mn-lt"/>
              <a:ea typeface="HY헤드라인M" panose="02030600000101010101" pitchFamily="18" charset="-127"/>
            </a:endParaRPr>
          </a:p>
        </p:txBody>
      </p:sp>
      <p:sp>
        <p:nvSpPr>
          <p:cNvPr id="9" name="Text Box 6"/>
          <p:cNvSpPr txBox="1">
            <a:spLocks noChangeArrowheads="1"/>
          </p:cNvSpPr>
          <p:nvPr/>
        </p:nvSpPr>
        <p:spPr bwMode="auto">
          <a:xfrm>
            <a:off x="518241" y="955707"/>
            <a:ext cx="9057456" cy="369332"/>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b="1">
                <a:solidFill>
                  <a:schemeClr val="tx1"/>
                </a:solidFill>
                <a:latin typeface="HY헤드라인M" pitchFamily="18" charset="-127"/>
                <a:ea typeface="HY헤드라인M" pitchFamily="18" charset="-127"/>
              </a:defRPr>
            </a:lvl1pPr>
            <a:lvl2pPr marL="742950" indent="-285750" eaLnBrk="0" hangingPunct="0">
              <a:defRPr kumimoji="1" b="1">
                <a:solidFill>
                  <a:schemeClr val="tx1"/>
                </a:solidFill>
                <a:latin typeface="HY헤드라인M" pitchFamily="18" charset="-127"/>
                <a:ea typeface="HY헤드라인M" pitchFamily="18" charset="-127"/>
              </a:defRPr>
            </a:lvl2pPr>
            <a:lvl3pPr marL="1143000" indent="-228600" eaLnBrk="0" hangingPunct="0">
              <a:defRPr kumimoji="1" b="1">
                <a:solidFill>
                  <a:schemeClr val="tx1"/>
                </a:solidFill>
                <a:latin typeface="HY헤드라인M" pitchFamily="18" charset="-127"/>
                <a:ea typeface="HY헤드라인M" pitchFamily="18" charset="-127"/>
              </a:defRPr>
            </a:lvl3pPr>
            <a:lvl4pPr marL="1600200" indent="-228600" eaLnBrk="0" hangingPunct="0">
              <a:defRPr kumimoji="1" b="1">
                <a:solidFill>
                  <a:schemeClr val="tx1"/>
                </a:solidFill>
                <a:latin typeface="HY헤드라인M" pitchFamily="18" charset="-127"/>
                <a:ea typeface="HY헤드라인M" pitchFamily="18" charset="-127"/>
              </a:defRPr>
            </a:lvl4pPr>
            <a:lvl5pPr marL="2057400" indent="-228600" eaLnBrk="0" hangingPunct="0">
              <a:defRPr kumimoji="1" b="1">
                <a:solidFill>
                  <a:schemeClr val="tx1"/>
                </a:solidFill>
                <a:latin typeface="HY헤드라인M" pitchFamily="18" charset="-127"/>
                <a:ea typeface="HY헤드라인M" pitchFamily="18" charset="-127"/>
              </a:defRPr>
            </a:lvl5pPr>
            <a:lvl6pPr marL="25146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6pPr>
            <a:lvl7pPr marL="29718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7pPr>
            <a:lvl8pPr marL="34290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8pPr>
            <a:lvl9pPr marL="38862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9pPr>
          </a:lstStyle>
          <a:p>
            <a:pPr marL="285750" indent="-285750" eaLnBrk="1" hangingPunct="1">
              <a:buFont typeface="Wingdings" panose="05000000000000000000" pitchFamily="2" charset="2"/>
              <a:buChar char="l"/>
              <a:defRPr/>
            </a:pPr>
            <a:r>
              <a:rPr lang="en-US" altLang="ko-KR" dirty="0" smtClean="0">
                <a:solidFill>
                  <a:srgbClr val="0070C0"/>
                </a:solidFill>
                <a:latin typeface="+mn-lt"/>
              </a:rPr>
              <a:t>Surge absorber </a:t>
            </a:r>
            <a:r>
              <a:rPr lang="en-US" altLang="ko-KR" dirty="0">
                <a:solidFill>
                  <a:srgbClr val="0070C0"/>
                </a:solidFill>
                <a:latin typeface="+mn-lt"/>
              </a:rPr>
              <a:t>c</a:t>
            </a:r>
            <a:r>
              <a:rPr lang="en-US" altLang="ko-KR" dirty="0" smtClean="0">
                <a:solidFill>
                  <a:srgbClr val="0070C0"/>
                </a:solidFill>
                <a:latin typeface="+mn-lt"/>
              </a:rPr>
              <a:t>onnection </a:t>
            </a:r>
            <a:r>
              <a:rPr lang="en-US" altLang="ko-KR" dirty="0">
                <a:solidFill>
                  <a:srgbClr val="0070C0"/>
                </a:solidFill>
                <a:latin typeface="+mn-lt"/>
              </a:rPr>
              <a:t>in parallel with </a:t>
            </a:r>
            <a:r>
              <a:rPr lang="en-US" altLang="ko-KR" dirty="0" smtClean="0">
                <a:solidFill>
                  <a:srgbClr val="0070C0"/>
                </a:solidFill>
                <a:latin typeface="+mn-lt"/>
              </a:rPr>
              <a:t>load</a:t>
            </a:r>
            <a:endParaRPr lang="en-US" altLang="ko-KR" dirty="0">
              <a:solidFill>
                <a:srgbClr val="0070C0"/>
              </a:solidFill>
              <a:latin typeface="+mn-lt"/>
            </a:endParaRPr>
          </a:p>
        </p:txBody>
      </p:sp>
      <p:sp>
        <p:nvSpPr>
          <p:cNvPr id="11" name="Text Box 6"/>
          <p:cNvSpPr txBox="1">
            <a:spLocks noChangeArrowheads="1"/>
          </p:cNvSpPr>
          <p:nvPr/>
        </p:nvSpPr>
        <p:spPr bwMode="auto">
          <a:xfrm>
            <a:off x="518241" y="3529318"/>
            <a:ext cx="7848770" cy="369332"/>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b="1">
                <a:solidFill>
                  <a:schemeClr val="tx1"/>
                </a:solidFill>
                <a:latin typeface="HY헤드라인M" pitchFamily="18" charset="-127"/>
                <a:ea typeface="HY헤드라인M" pitchFamily="18" charset="-127"/>
              </a:defRPr>
            </a:lvl1pPr>
            <a:lvl2pPr marL="742950" indent="-285750" eaLnBrk="0" hangingPunct="0">
              <a:defRPr kumimoji="1" b="1">
                <a:solidFill>
                  <a:schemeClr val="tx1"/>
                </a:solidFill>
                <a:latin typeface="HY헤드라인M" pitchFamily="18" charset="-127"/>
                <a:ea typeface="HY헤드라인M" pitchFamily="18" charset="-127"/>
              </a:defRPr>
            </a:lvl2pPr>
            <a:lvl3pPr marL="1143000" indent="-228600" eaLnBrk="0" hangingPunct="0">
              <a:defRPr kumimoji="1" b="1">
                <a:solidFill>
                  <a:schemeClr val="tx1"/>
                </a:solidFill>
                <a:latin typeface="HY헤드라인M" pitchFamily="18" charset="-127"/>
                <a:ea typeface="HY헤드라인M" pitchFamily="18" charset="-127"/>
              </a:defRPr>
            </a:lvl3pPr>
            <a:lvl4pPr marL="1600200" indent="-228600" eaLnBrk="0" hangingPunct="0">
              <a:defRPr kumimoji="1" b="1">
                <a:solidFill>
                  <a:schemeClr val="tx1"/>
                </a:solidFill>
                <a:latin typeface="HY헤드라인M" pitchFamily="18" charset="-127"/>
                <a:ea typeface="HY헤드라인M" pitchFamily="18" charset="-127"/>
              </a:defRPr>
            </a:lvl4pPr>
            <a:lvl5pPr marL="2057400" indent="-228600" eaLnBrk="0" hangingPunct="0">
              <a:defRPr kumimoji="1" b="1">
                <a:solidFill>
                  <a:schemeClr val="tx1"/>
                </a:solidFill>
                <a:latin typeface="HY헤드라인M" pitchFamily="18" charset="-127"/>
                <a:ea typeface="HY헤드라인M" pitchFamily="18" charset="-127"/>
              </a:defRPr>
            </a:lvl5pPr>
            <a:lvl6pPr marL="25146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6pPr>
            <a:lvl7pPr marL="29718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7pPr>
            <a:lvl8pPr marL="34290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8pPr>
            <a:lvl9pPr marL="38862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9pPr>
          </a:lstStyle>
          <a:p>
            <a:pPr marL="285750" indent="-285750" eaLnBrk="1" hangingPunct="1">
              <a:buFont typeface="Wingdings" panose="05000000000000000000" pitchFamily="2" charset="2"/>
              <a:buChar char="l"/>
              <a:defRPr/>
            </a:pPr>
            <a:r>
              <a:rPr lang="en-US" altLang="ko-KR" dirty="0" smtClean="0">
                <a:solidFill>
                  <a:srgbClr val="0070C0"/>
                </a:solidFill>
                <a:latin typeface="+mn-lt"/>
              </a:rPr>
              <a:t>Connect </a:t>
            </a:r>
            <a:r>
              <a:rPr lang="en-US" altLang="ko-KR" dirty="0">
                <a:solidFill>
                  <a:srgbClr val="0070C0"/>
                </a:solidFill>
                <a:latin typeface="+mn-lt"/>
              </a:rPr>
              <a:t>inductive loads (relays, motors, magnets, etc</a:t>
            </a:r>
            <a:r>
              <a:rPr lang="en-US" altLang="ko-KR" dirty="0" smtClean="0">
                <a:solidFill>
                  <a:srgbClr val="0070C0"/>
                </a:solidFill>
                <a:latin typeface="+mn-lt"/>
              </a:rPr>
              <a:t>.)</a:t>
            </a:r>
            <a:endParaRPr lang="en-US" altLang="ko-KR" dirty="0">
              <a:solidFill>
                <a:srgbClr val="0070C0"/>
              </a:solidFill>
              <a:latin typeface="+mn-lt"/>
            </a:endParaRPr>
          </a:p>
        </p:txBody>
      </p:sp>
      <p:pic>
        <p:nvPicPr>
          <p:cNvPr id="3" name="그림 2"/>
          <p:cNvPicPr>
            <a:picLocks noChangeAspect="1"/>
          </p:cNvPicPr>
          <p:nvPr/>
        </p:nvPicPr>
        <p:blipFill>
          <a:blip r:embed="rId2"/>
          <a:stretch>
            <a:fillRect/>
          </a:stretch>
        </p:blipFill>
        <p:spPr>
          <a:xfrm>
            <a:off x="1652997" y="1345412"/>
            <a:ext cx="3862573" cy="2005567"/>
          </a:xfrm>
          <a:prstGeom prst="rect">
            <a:avLst/>
          </a:prstGeom>
        </p:spPr>
      </p:pic>
      <p:pic>
        <p:nvPicPr>
          <p:cNvPr id="4" name="그림 3"/>
          <p:cNvPicPr>
            <a:picLocks noChangeAspect="1"/>
          </p:cNvPicPr>
          <p:nvPr/>
        </p:nvPicPr>
        <p:blipFill>
          <a:blip r:embed="rId3"/>
          <a:stretch>
            <a:fillRect/>
          </a:stretch>
        </p:blipFill>
        <p:spPr>
          <a:xfrm>
            <a:off x="1652997" y="4099330"/>
            <a:ext cx="4324276" cy="2669770"/>
          </a:xfrm>
          <a:prstGeom prst="rect">
            <a:avLst/>
          </a:prstGeom>
        </p:spPr>
      </p:pic>
      <p:sp>
        <p:nvSpPr>
          <p:cNvPr id="7" name="TextBox 6"/>
          <p:cNvSpPr txBox="1"/>
          <p:nvPr/>
        </p:nvSpPr>
        <p:spPr>
          <a:xfrm>
            <a:off x="7173186" y="1140373"/>
            <a:ext cx="4802913" cy="4247317"/>
          </a:xfrm>
          <a:prstGeom prst="rect">
            <a:avLst/>
          </a:prstGeom>
          <a:noFill/>
        </p:spPr>
        <p:txBody>
          <a:bodyPr wrap="square" rtlCol="0">
            <a:spAutoFit/>
          </a:bodyPr>
          <a:lstStyle/>
          <a:p>
            <a:pPr algn="ctr"/>
            <a:r>
              <a:rPr lang="en-US" altLang="ko-KR" b="1" dirty="0" smtClean="0">
                <a:solidFill>
                  <a:srgbClr val="0070C0"/>
                </a:solidFill>
              </a:rPr>
              <a:t>Caution!</a:t>
            </a:r>
          </a:p>
          <a:p>
            <a:endParaRPr lang="en-US" altLang="ko-KR" b="1" dirty="0" smtClean="0"/>
          </a:p>
          <a:p>
            <a:pPr marL="285750" indent="-285750">
              <a:buFont typeface="Arial" panose="020B0604020202020204" pitchFamily="34" charset="0"/>
              <a:buChar char="•"/>
            </a:pPr>
            <a:r>
              <a:rPr lang="en-US" altLang="ko-KR" dirty="0" smtClean="0"/>
              <a:t>During the wiring, please do not use the same conduit for power line and high tension line. Failure to do so will cause malfunction. </a:t>
            </a:r>
          </a:p>
          <a:p>
            <a:endParaRPr lang="en-US" altLang="ko-KR" dirty="0" smtClean="0"/>
          </a:p>
          <a:p>
            <a:pPr marL="285750" indent="-285750">
              <a:buFont typeface="Arial" panose="020B0604020202020204" pitchFamily="34" charset="0"/>
              <a:buChar char="•"/>
            </a:pPr>
            <a:r>
              <a:rPr lang="en-US" altLang="ko-KR" dirty="0" smtClean="0"/>
              <a:t>When the cable extension is less than 100m, use a cable above 0.3 square mm. When the cable extension is more than 100m, please use a cable with conductor resistance less than 100</a:t>
            </a:r>
            <a:r>
              <a:rPr lang="el-GR" altLang="ko-KR" dirty="0" smtClean="0"/>
              <a:t>Ω</a:t>
            </a:r>
            <a:r>
              <a:rPr lang="en-US" altLang="ko-KR" dirty="0" smtClean="0"/>
              <a:t>/km. Please note that extending the cable in high response may result in output wave form distortion</a:t>
            </a:r>
            <a:endParaRPr lang="ko-KR" altLang="en-US" dirty="0"/>
          </a:p>
        </p:txBody>
      </p:sp>
    </p:spTree>
    <p:extLst>
      <p:ext uri="{BB962C8B-B14F-4D97-AF65-F5344CB8AC3E}">
        <p14:creationId xmlns:p14="http://schemas.microsoft.com/office/powerpoint/2010/main" val="1665608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4090802" y="201562"/>
            <a:ext cx="4843757" cy="565125"/>
          </a:xfrm>
          <a:noFill/>
        </p:spPr>
        <p:txBody>
          <a:bodyPr>
            <a:normAutofit/>
          </a:bodyPr>
          <a:lstStyle/>
          <a:p>
            <a:pPr algn="l" eaLnBrk="1" hangingPunct="1"/>
            <a:r>
              <a:rPr lang="en-US" altLang="ko-KR" sz="3000" b="1" dirty="0" smtClean="0">
                <a:solidFill>
                  <a:srgbClr val="0070C0"/>
                </a:solidFill>
                <a:latin typeface="+mn-lt"/>
                <a:ea typeface="HY헤드라인M" panose="02030600000101010101" pitchFamily="18" charset="-127"/>
              </a:rPr>
              <a:t>Load </a:t>
            </a:r>
            <a:r>
              <a:rPr lang="en-US" altLang="ko-KR" sz="3000" b="1" dirty="0">
                <a:solidFill>
                  <a:srgbClr val="0070C0"/>
                </a:solidFill>
                <a:latin typeface="+mn-lt"/>
                <a:ea typeface="HY헤드라인M" panose="02030600000101010101" pitchFamily="18" charset="-127"/>
              </a:rPr>
              <a:t>connection method</a:t>
            </a:r>
            <a:endParaRPr lang="ko-KR" altLang="en-US" sz="3000" b="1" dirty="0">
              <a:solidFill>
                <a:srgbClr val="0070C0"/>
              </a:solidFill>
              <a:latin typeface="+mn-lt"/>
              <a:ea typeface="HY헤드라인M" panose="02030600000101010101" pitchFamily="18" charset="-127"/>
            </a:endParaRPr>
          </a:p>
        </p:txBody>
      </p:sp>
      <p:sp>
        <p:nvSpPr>
          <p:cNvPr id="9" name="Text Box 6"/>
          <p:cNvSpPr txBox="1">
            <a:spLocks noChangeArrowheads="1"/>
          </p:cNvSpPr>
          <p:nvPr/>
        </p:nvSpPr>
        <p:spPr bwMode="auto">
          <a:xfrm>
            <a:off x="1991545" y="1054696"/>
            <a:ext cx="7848770" cy="369332"/>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b="1">
                <a:solidFill>
                  <a:schemeClr val="tx1"/>
                </a:solidFill>
                <a:latin typeface="HY헤드라인M" pitchFamily="18" charset="-127"/>
                <a:ea typeface="HY헤드라인M" pitchFamily="18" charset="-127"/>
              </a:defRPr>
            </a:lvl1pPr>
            <a:lvl2pPr marL="742950" indent="-285750" eaLnBrk="0" hangingPunct="0">
              <a:defRPr kumimoji="1" b="1">
                <a:solidFill>
                  <a:schemeClr val="tx1"/>
                </a:solidFill>
                <a:latin typeface="HY헤드라인M" pitchFamily="18" charset="-127"/>
                <a:ea typeface="HY헤드라인M" pitchFamily="18" charset="-127"/>
              </a:defRPr>
            </a:lvl2pPr>
            <a:lvl3pPr marL="1143000" indent="-228600" eaLnBrk="0" hangingPunct="0">
              <a:defRPr kumimoji="1" b="1">
                <a:solidFill>
                  <a:schemeClr val="tx1"/>
                </a:solidFill>
                <a:latin typeface="HY헤드라인M" pitchFamily="18" charset="-127"/>
                <a:ea typeface="HY헤드라인M" pitchFamily="18" charset="-127"/>
              </a:defRPr>
            </a:lvl3pPr>
            <a:lvl4pPr marL="1600200" indent="-228600" eaLnBrk="0" hangingPunct="0">
              <a:defRPr kumimoji="1" b="1">
                <a:solidFill>
                  <a:schemeClr val="tx1"/>
                </a:solidFill>
                <a:latin typeface="HY헤드라인M" pitchFamily="18" charset="-127"/>
                <a:ea typeface="HY헤드라인M" pitchFamily="18" charset="-127"/>
              </a:defRPr>
            </a:lvl4pPr>
            <a:lvl5pPr marL="2057400" indent="-228600" eaLnBrk="0" hangingPunct="0">
              <a:defRPr kumimoji="1" b="1">
                <a:solidFill>
                  <a:schemeClr val="tx1"/>
                </a:solidFill>
                <a:latin typeface="HY헤드라인M" pitchFamily="18" charset="-127"/>
                <a:ea typeface="HY헤드라인M" pitchFamily="18" charset="-127"/>
              </a:defRPr>
            </a:lvl5pPr>
            <a:lvl6pPr marL="25146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6pPr>
            <a:lvl7pPr marL="29718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7pPr>
            <a:lvl8pPr marL="34290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8pPr>
            <a:lvl9pPr marL="38862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9pPr>
          </a:lstStyle>
          <a:p>
            <a:pPr marL="285750" indent="-285750" eaLnBrk="1" hangingPunct="1">
              <a:buFont typeface="Wingdings" panose="05000000000000000000" pitchFamily="2" charset="2"/>
              <a:buChar char="l"/>
              <a:defRPr/>
            </a:pPr>
            <a:r>
              <a:rPr lang="en-US" altLang="ko-KR" dirty="0" smtClean="0">
                <a:solidFill>
                  <a:srgbClr val="0070C0"/>
                </a:solidFill>
                <a:latin typeface="+mn-lt"/>
              </a:rPr>
              <a:t>Condenser </a:t>
            </a:r>
            <a:r>
              <a:rPr lang="en-US" altLang="ko-KR" dirty="0">
                <a:solidFill>
                  <a:srgbClr val="0070C0"/>
                </a:solidFill>
                <a:latin typeface="+mn-lt"/>
              </a:rPr>
              <a:t>load connection</a:t>
            </a:r>
          </a:p>
        </p:txBody>
      </p:sp>
      <p:sp>
        <p:nvSpPr>
          <p:cNvPr id="11" name="Text Box 6"/>
          <p:cNvSpPr txBox="1">
            <a:spLocks noChangeArrowheads="1"/>
          </p:cNvSpPr>
          <p:nvPr/>
        </p:nvSpPr>
        <p:spPr bwMode="auto">
          <a:xfrm>
            <a:off x="1991545" y="3592922"/>
            <a:ext cx="7848770" cy="923330"/>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b="1">
                <a:solidFill>
                  <a:schemeClr val="tx1"/>
                </a:solidFill>
                <a:latin typeface="HY헤드라인M" pitchFamily="18" charset="-127"/>
                <a:ea typeface="HY헤드라인M" pitchFamily="18" charset="-127"/>
              </a:defRPr>
            </a:lvl1pPr>
            <a:lvl2pPr marL="742950" indent="-285750" eaLnBrk="0" hangingPunct="0">
              <a:defRPr kumimoji="1" b="1">
                <a:solidFill>
                  <a:schemeClr val="tx1"/>
                </a:solidFill>
                <a:latin typeface="HY헤드라인M" pitchFamily="18" charset="-127"/>
                <a:ea typeface="HY헤드라인M" pitchFamily="18" charset="-127"/>
              </a:defRPr>
            </a:lvl2pPr>
            <a:lvl3pPr marL="1143000" indent="-228600" eaLnBrk="0" hangingPunct="0">
              <a:defRPr kumimoji="1" b="1">
                <a:solidFill>
                  <a:schemeClr val="tx1"/>
                </a:solidFill>
                <a:latin typeface="HY헤드라인M" pitchFamily="18" charset="-127"/>
                <a:ea typeface="HY헤드라인M" pitchFamily="18" charset="-127"/>
              </a:defRPr>
            </a:lvl3pPr>
            <a:lvl4pPr marL="1600200" indent="-228600" eaLnBrk="0" hangingPunct="0">
              <a:defRPr kumimoji="1" b="1">
                <a:solidFill>
                  <a:schemeClr val="tx1"/>
                </a:solidFill>
                <a:latin typeface="HY헤드라인M" pitchFamily="18" charset="-127"/>
                <a:ea typeface="HY헤드라인M" pitchFamily="18" charset="-127"/>
              </a:defRPr>
            </a:lvl4pPr>
            <a:lvl5pPr marL="2057400" indent="-228600" eaLnBrk="0" hangingPunct="0">
              <a:defRPr kumimoji="1" b="1">
                <a:solidFill>
                  <a:schemeClr val="tx1"/>
                </a:solidFill>
                <a:latin typeface="HY헤드라인M" pitchFamily="18" charset="-127"/>
                <a:ea typeface="HY헤드라인M" pitchFamily="18" charset="-127"/>
              </a:defRPr>
            </a:lvl5pPr>
            <a:lvl6pPr marL="25146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6pPr>
            <a:lvl7pPr marL="29718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7pPr>
            <a:lvl8pPr marL="34290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8pPr>
            <a:lvl9pPr marL="38862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9pPr>
          </a:lstStyle>
          <a:p>
            <a:pPr marL="285750" indent="-285750" eaLnBrk="1" hangingPunct="1">
              <a:buFont typeface="Wingdings" panose="05000000000000000000" pitchFamily="2" charset="2"/>
              <a:buChar char="l"/>
              <a:defRPr/>
            </a:pPr>
            <a:r>
              <a:rPr lang="en-US" altLang="ko-KR" dirty="0" smtClean="0">
                <a:solidFill>
                  <a:srgbClr val="0070C0"/>
                </a:solidFill>
                <a:latin typeface="+mn-lt"/>
              </a:rPr>
              <a:t>Power </a:t>
            </a:r>
            <a:r>
              <a:rPr lang="en-US" altLang="ko-KR" dirty="0">
                <a:solidFill>
                  <a:srgbClr val="0070C0"/>
                </a:solidFill>
                <a:latin typeface="+mn-lt"/>
              </a:rPr>
              <a:t>used for direct current sensors</a:t>
            </a:r>
          </a:p>
          <a:p>
            <a:pPr eaLnBrk="1" hangingPunct="1">
              <a:defRPr/>
            </a:pPr>
            <a:r>
              <a:rPr lang="en-US" altLang="ko-KR" sz="2000" dirty="0">
                <a:solidFill>
                  <a:srgbClr val="0070C0"/>
                </a:solidFill>
                <a:latin typeface="+mn-lt"/>
                <a:ea typeface="굴림" pitchFamily="50" charset="-127"/>
              </a:rPr>
              <a:t>  </a:t>
            </a:r>
            <a:r>
              <a:rPr lang="en-US" altLang="ko-KR" sz="2000" dirty="0" smtClean="0">
                <a:solidFill>
                  <a:srgbClr val="0070C0"/>
                </a:solidFill>
                <a:latin typeface="+mn-lt"/>
                <a:ea typeface="굴림" pitchFamily="50" charset="-127"/>
              </a:rPr>
              <a:t>   </a:t>
            </a:r>
            <a:r>
              <a:rPr lang="en-US" altLang="ko-KR" sz="1600" b="0" dirty="0" smtClean="0">
                <a:latin typeface="+mn-lt"/>
                <a:ea typeface="굴림" pitchFamily="50" charset="-127"/>
              </a:rPr>
              <a:t>-  Full </a:t>
            </a:r>
            <a:r>
              <a:rPr lang="en-US" altLang="ko-KR" sz="1600" b="0" dirty="0">
                <a:latin typeface="+mn-lt"/>
                <a:ea typeface="굴림" pitchFamily="50" charset="-127"/>
              </a:rPr>
              <a:t>wave rectification power source used</a:t>
            </a:r>
          </a:p>
          <a:p>
            <a:pPr eaLnBrk="1" hangingPunct="1">
              <a:defRPr/>
            </a:pPr>
            <a:r>
              <a:rPr lang="en-US" altLang="ko-KR" sz="1600" b="0" dirty="0">
                <a:latin typeface="+mn-lt"/>
                <a:ea typeface="굴림" pitchFamily="50" charset="-127"/>
              </a:rPr>
              <a:t> </a:t>
            </a:r>
            <a:r>
              <a:rPr lang="en-US" altLang="ko-KR" sz="1600" b="0" dirty="0" smtClean="0">
                <a:latin typeface="+mn-lt"/>
                <a:ea typeface="굴림" pitchFamily="50" charset="-127"/>
              </a:rPr>
              <a:t>     </a:t>
            </a:r>
            <a:r>
              <a:rPr lang="en-US" altLang="ko-KR" sz="1600" b="0" dirty="0">
                <a:latin typeface="+mn-lt"/>
                <a:ea typeface="굴림" pitchFamily="50" charset="-127"/>
              </a:rPr>
              <a:t>- </a:t>
            </a:r>
            <a:r>
              <a:rPr lang="en-US" altLang="ko-KR" sz="1600" b="0" dirty="0" smtClean="0">
                <a:latin typeface="+mn-lt"/>
                <a:ea typeface="굴림" pitchFamily="50" charset="-127"/>
              </a:rPr>
              <a:t> The </a:t>
            </a:r>
            <a:r>
              <a:rPr lang="en-US" altLang="ko-KR" sz="1600" b="0" dirty="0">
                <a:latin typeface="+mn-lt"/>
                <a:ea typeface="굴림" pitchFamily="50" charset="-127"/>
              </a:rPr>
              <a:t>ripple content is no more than 10%</a:t>
            </a:r>
          </a:p>
        </p:txBody>
      </p:sp>
      <p:pic>
        <p:nvPicPr>
          <p:cNvPr id="2" name="그림 1"/>
          <p:cNvPicPr>
            <a:picLocks noChangeAspect="1"/>
          </p:cNvPicPr>
          <p:nvPr/>
        </p:nvPicPr>
        <p:blipFill>
          <a:blip r:embed="rId2"/>
          <a:stretch>
            <a:fillRect/>
          </a:stretch>
        </p:blipFill>
        <p:spPr>
          <a:xfrm>
            <a:off x="3379644" y="1516629"/>
            <a:ext cx="4357178" cy="1891092"/>
          </a:xfrm>
          <a:prstGeom prst="rect">
            <a:avLst/>
          </a:prstGeom>
        </p:spPr>
      </p:pic>
      <p:pic>
        <p:nvPicPr>
          <p:cNvPr id="5" name="그림 4"/>
          <p:cNvPicPr>
            <a:picLocks noChangeAspect="1"/>
          </p:cNvPicPr>
          <p:nvPr/>
        </p:nvPicPr>
        <p:blipFill>
          <a:blip r:embed="rId3"/>
          <a:stretch>
            <a:fillRect/>
          </a:stretch>
        </p:blipFill>
        <p:spPr>
          <a:xfrm>
            <a:off x="3055385" y="4701454"/>
            <a:ext cx="5005697" cy="1869216"/>
          </a:xfrm>
          <a:prstGeom prst="rect">
            <a:avLst/>
          </a:prstGeom>
        </p:spPr>
      </p:pic>
    </p:spTree>
    <p:extLst>
      <p:ext uri="{BB962C8B-B14F-4D97-AF65-F5344CB8AC3E}">
        <p14:creationId xmlns:p14="http://schemas.microsoft.com/office/powerpoint/2010/main" val="2502516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0" y="0"/>
            <a:ext cx="8166100" cy="6858000"/>
          </a:xfrm>
          <a:prstGeom prst="rect">
            <a:avLst/>
          </a:prstGeom>
        </p:spPr>
      </p:pic>
      <p:sp>
        <p:nvSpPr>
          <p:cNvPr id="3" name="TextBox 2"/>
          <p:cNvSpPr txBox="1"/>
          <p:nvPr/>
        </p:nvSpPr>
        <p:spPr>
          <a:xfrm>
            <a:off x="8282011" y="3152001"/>
            <a:ext cx="3773510" cy="553998"/>
          </a:xfrm>
          <a:prstGeom prst="rect">
            <a:avLst/>
          </a:prstGeom>
          <a:noFill/>
        </p:spPr>
        <p:txBody>
          <a:bodyPr wrap="square" rtlCol="0">
            <a:spAutoFit/>
          </a:bodyPr>
          <a:lstStyle/>
          <a:p>
            <a:r>
              <a:rPr lang="en-US" altLang="ko-KR" sz="3000" b="1" dirty="0" smtClean="0">
                <a:solidFill>
                  <a:schemeClr val="accent1"/>
                </a:solidFill>
              </a:rPr>
              <a:t>Useful information</a:t>
            </a:r>
            <a:endParaRPr lang="ko-KR" altLang="en-US" sz="3000" b="1">
              <a:solidFill>
                <a:schemeClr val="accent1"/>
              </a:solidFill>
            </a:endParaRPr>
          </a:p>
        </p:txBody>
      </p:sp>
    </p:spTree>
    <p:extLst>
      <p:ext uri="{BB962C8B-B14F-4D97-AF65-F5344CB8AC3E}">
        <p14:creationId xmlns:p14="http://schemas.microsoft.com/office/powerpoint/2010/main" val="22377607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1" y="0"/>
            <a:ext cx="9086543" cy="6858000"/>
          </a:xfrm>
          <a:prstGeom prst="rect">
            <a:avLst/>
          </a:prstGeom>
        </p:spPr>
      </p:pic>
      <p:sp>
        <p:nvSpPr>
          <p:cNvPr id="3" name="TextBox 2"/>
          <p:cNvSpPr txBox="1"/>
          <p:nvPr/>
        </p:nvSpPr>
        <p:spPr>
          <a:xfrm>
            <a:off x="8320647" y="3187418"/>
            <a:ext cx="3773510" cy="553998"/>
          </a:xfrm>
          <a:prstGeom prst="rect">
            <a:avLst/>
          </a:prstGeom>
          <a:noFill/>
        </p:spPr>
        <p:txBody>
          <a:bodyPr wrap="square" rtlCol="0">
            <a:spAutoFit/>
          </a:bodyPr>
          <a:lstStyle/>
          <a:p>
            <a:r>
              <a:rPr lang="en-US" altLang="ko-KR" sz="3000" b="1" dirty="0" smtClean="0">
                <a:solidFill>
                  <a:schemeClr val="accent1"/>
                </a:solidFill>
              </a:rPr>
              <a:t>Useful information</a:t>
            </a:r>
            <a:endParaRPr lang="ko-KR" altLang="en-US" sz="3000" b="1">
              <a:solidFill>
                <a:schemeClr val="accent1"/>
              </a:solidFill>
            </a:endParaRPr>
          </a:p>
        </p:txBody>
      </p:sp>
    </p:spTree>
    <p:extLst>
      <p:ext uri="{BB962C8B-B14F-4D97-AF65-F5344CB8AC3E}">
        <p14:creationId xmlns:p14="http://schemas.microsoft.com/office/powerpoint/2010/main" val="3689355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2"/>
          <a:stretch>
            <a:fillRect/>
          </a:stretch>
        </p:blipFill>
        <p:spPr>
          <a:xfrm>
            <a:off x="-90152" y="-125673"/>
            <a:ext cx="11246556" cy="6858000"/>
          </a:xfrm>
          <a:prstGeom prst="rect">
            <a:avLst/>
          </a:prstGeom>
        </p:spPr>
      </p:pic>
    </p:spTree>
    <p:extLst>
      <p:ext uri="{BB962C8B-B14F-4D97-AF65-F5344CB8AC3E}">
        <p14:creationId xmlns:p14="http://schemas.microsoft.com/office/powerpoint/2010/main" val="418674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3315669" y="663503"/>
            <a:ext cx="5809281" cy="565125"/>
          </a:xfrm>
          <a:noFill/>
        </p:spPr>
        <p:txBody>
          <a:bodyPr>
            <a:normAutofit/>
          </a:bodyPr>
          <a:lstStyle/>
          <a:p>
            <a:pPr algn="l" eaLnBrk="1" hangingPunct="1"/>
            <a:r>
              <a:rPr lang="en-US" altLang="ko-KR" sz="3000" b="1" dirty="0" smtClean="0">
                <a:solidFill>
                  <a:schemeClr val="accent5"/>
                </a:solidFill>
                <a:latin typeface="+mn-lt"/>
                <a:ea typeface="HY헤드라인M" panose="02030600000101010101" pitchFamily="18" charset="-127"/>
              </a:rPr>
              <a:t>Proximity sensors applications</a:t>
            </a:r>
            <a:endParaRPr lang="ko-KR" altLang="en-US" sz="3000" b="1" dirty="0">
              <a:solidFill>
                <a:schemeClr val="accent5"/>
              </a:solidFill>
              <a:latin typeface="+mn-lt"/>
              <a:ea typeface="HY헤드라인M" panose="02030600000101010101" pitchFamily="18" charset="-127"/>
            </a:endParaRPr>
          </a:p>
        </p:txBody>
      </p:sp>
      <p:sp>
        <p:nvSpPr>
          <p:cNvPr id="2" name="직사각형 1"/>
          <p:cNvSpPr/>
          <p:nvPr/>
        </p:nvSpPr>
        <p:spPr>
          <a:xfrm>
            <a:off x="803007" y="1803722"/>
            <a:ext cx="4769048" cy="5201424"/>
          </a:xfrm>
          <a:prstGeom prst="rect">
            <a:avLst/>
          </a:prstGeom>
        </p:spPr>
        <p:txBody>
          <a:bodyPr wrap="square">
            <a:spAutoFit/>
          </a:bodyPr>
          <a:lstStyle/>
          <a:p>
            <a:endParaRPr lang="en-US" altLang="ko-KR" dirty="0">
              <a:solidFill>
                <a:srgbClr val="0000CC"/>
              </a:solidFill>
            </a:endParaRPr>
          </a:p>
          <a:p>
            <a:endParaRPr lang="en-US" altLang="ko-KR" dirty="0"/>
          </a:p>
          <a:p>
            <a:r>
              <a:rPr lang="en-US" altLang="ko-KR" dirty="0" smtClean="0"/>
              <a:t>  - Detect the presence of </a:t>
            </a:r>
            <a:r>
              <a:rPr lang="en-US" altLang="ko-KR" dirty="0" err="1" smtClean="0"/>
              <a:t>aluminium</a:t>
            </a:r>
            <a:r>
              <a:rPr lang="en-US" altLang="ko-KR" dirty="0" smtClean="0"/>
              <a:t> cans</a:t>
            </a:r>
          </a:p>
          <a:p>
            <a:endParaRPr lang="ko-KR" altLang="en-US" dirty="0"/>
          </a:p>
          <a:p>
            <a:r>
              <a:rPr lang="en-US" altLang="ko-KR" dirty="0"/>
              <a:t>  - Count the number of fuses</a:t>
            </a:r>
          </a:p>
          <a:p>
            <a:endParaRPr lang="ko-KR" altLang="en-US" dirty="0"/>
          </a:p>
          <a:p>
            <a:r>
              <a:rPr lang="en-US" altLang="ko-KR" dirty="0"/>
              <a:t>  - Detect the movement of high speed table</a:t>
            </a:r>
          </a:p>
          <a:p>
            <a:endParaRPr lang="ko-KR" altLang="en-US" dirty="0"/>
          </a:p>
          <a:p>
            <a:r>
              <a:rPr lang="en-US" altLang="ko-KR" dirty="0"/>
              <a:t>  - Check mold adhesion</a:t>
            </a:r>
          </a:p>
          <a:p>
            <a:endParaRPr lang="ko-KR" altLang="en-US" dirty="0"/>
          </a:p>
          <a:p>
            <a:r>
              <a:rPr lang="en-US" altLang="ko-KR" dirty="0"/>
              <a:t>  - Detect engine blocks</a:t>
            </a:r>
          </a:p>
          <a:p>
            <a:endParaRPr lang="ko-KR" altLang="en-US" dirty="0"/>
          </a:p>
          <a:p>
            <a:r>
              <a:rPr lang="en-US" altLang="ko-KR" dirty="0"/>
              <a:t>  - Decide the position at the welding spot</a:t>
            </a:r>
            <a:endParaRPr lang="ko-KR" altLang="en-US" dirty="0"/>
          </a:p>
          <a:p>
            <a:endParaRPr lang="en-US" altLang="ko-KR" dirty="0"/>
          </a:p>
          <a:p>
            <a:endParaRPr lang="en-US" altLang="ko-KR" dirty="0"/>
          </a:p>
          <a:p>
            <a:endParaRPr lang="en-US" altLang="ko-KR" dirty="0"/>
          </a:p>
          <a:p>
            <a:endParaRPr lang="en-US" altLang="ko-KR" dirty="0"/>
          </a:p>
          <a:p>
            <a:endParaRPr lang="en-US" altLang="ko-KR" sz="800" dirty="0"/>
          </a:p>
        </p:txBody>
      </p:sp>
      <p:sp>
        <p:nvSpPr>
          <p:cNvPr id="4" name="Text Box 6"/>
          <p:cNvSpPr txBox="1">
            <a:spLocks noChangeArrowheads="1"/>
          </p:cNvSpPr>
          <p:nvPr/>
        </p:nvSpPr>
        <p:spPr bwMode="auto">
          <a:xfrm>
            <a:off x="803007" y="1803722"/>
            <a:ext cx="3998562" cy="400110"/>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b="1">
                <a:solidFill>
                  <a:schemeClr val="tx1"/>
                </a:solidFill>
                <a:latin typeface="HY헤드라인M" pitchFamily="18" charset="-127"/>
                <a:ea typeface="HY헤드라인M" pitchFamily="18" charset="-127"/>
              </a:defRPr>
            </a:lvl1pPr>
            <a:lvl2pPr marL="742950" indent="-285750" eaLnBrk="0" hangingPunct="0">
              <a:defRPr kumimoji="1" b="1">
                <a:solidFill>
                  <a:schemeClr val="tx1"/>
                </a:solidFill>
                <a:latin typeface="HY헤드라인M" pitchFamily="18" charset="-127"/>
                <a:ea typeface="HY헤드라인M" pitchFamily="18" charset="-127"/>
              </a:defRPr>
            </a:lvl2pPr>
            <a:lvl3pPr marL="1143000" indent="-228600" eaLnBrk="0" hangingPunct="0">
              <a:defRPr kumimoji="1" b="1">
                <a:solidFill>
                  <a:schemeClr val="tx1"/>
                </a:solidFill>
                <a:latin typeface="HY헤드라인M" pitchFamily="18" charset="-127"/>
                <a:ea typeface="HY헤드라인M" pitchFamily="18" charset="-127"/>
              </a:defRPr>
            </a:lvl3pPr>
            <a:lvl4pPr marL="1600200" indent="-228600" eaLnBrk="0" hangingPunct="0">
              <a:defRPr kumimoji="1" b="1">
                <a:solidFill>
                  <a:schemeClr val="tx1"/>
                </a:solidFill>
                <a:latin typeface="HY헤드라인M" pitchFamily="18" charset="-127"/>
                <a:ea typeface="HY헤드라인M" pitchFamily="18" charset="-127"/>
              </a:defRPr>
            </a:lvl4pPr>
            <a:lvl5pPr marL="2057400" indent="-228600" eaLnBrk="0" hangingPunct="0">
              <a:defRPr kumimoji="1" b="1">
                <a:solidFill>
                  <a:schemeClr val="tx1"/>
                </a:solidFill>
                <a:latin typeface="HY헤드라인M" pitchFamily="18" charset="-127"/>
                <a:ea typeface="HY헤드라인M" pitchFamily="18" charset="-127"/>
              </a:defRPr>
            </a:lvl5pPr>
            <a:lvl6pPr marL="25146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6pPr>
            <a:lvl7pPr marL="29718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7pPr>
            <a:lvl8pPr marL="34290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8pPr>
            <a:lvl9pPr marL="38862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9pPr>
          </a:lstStyle>
          <a:p>
            <a:pPr marL="285750" indent="-285750">
              <a:buFont typeface="Wingdings" panose="05000000000000000000" pitchFamily="2" charset="2"/>
              <a:buChar char="l"/>
            </a:pPr>
            <a:r>
              <a:rPr lang="en-US" altLang="ko-KR" sz="2000" dirty="0" smtClean="0">
                <a:solidFill>
                  <a:schemeClr val="accent5"/>
                </a:solidFill>
                <a:latin typeface="+mn-lt"/>
              </a:rPr>
              <a:t>Inductive </a:t>
            </a:r>
            <a:r>
              <a:rPr lang="en-US" altLang="ko-KR" sz="2000" dirty="0">
                <a:solidFill>
                  <a:schemeClr val="accent5"/>
                </a:solidFill>
                <a:latin typeface="+mn-lt"/>
              </a:rPr>
              <a:t>type (UP SERIES</a:t>
            </a:r>
            <a:r>
              <a:rPr lang="en-US" altLang="ko-KR" sz="2000" dirty="0" smtClean="0">
                <a:solidFill>
                  <a:schemeClr val="accent5"/>
                </a:solidFill>
                <a:latin typeface="+mn-lt"/>
              </a:rPr>
              <a:t>)</a:t>
            </a:r>
            <a:endParaRPr lang="en-US" altLang="ko-KR" sz="2000" dirty="0">
              <a:solidFill>
                <a:schemeClr val="accent5"/>
              </a:solidFill>
              <a:latin typeface="+mn-lt"/>
            </a:endParaRPr>
          </a:p>
        </p:txBody>
      </p:sp>
      <p:sp>
        <p:nvSpPr>
          <p:cNvPr id="7" name="TextBox 6"/>
          <p:cNvSpPr txBox="1"/>
          <p:nvPr/>
        </p:nvSpPr>
        <p:spPr>
          <a:xfrm>
            <a:off x="7023100" y="2459760"/>
            <a:ext cx="5562600" cy="2862322"/>
          </a:xfrm>
          <a:prstGeom prst="rect">
            <a:avLst/>
          </a:prstGeom>
          <a:noFill/>
        </p:spPr>
        <p:txBody>
          <a:bodyPr wrap="square" rtlCol="0">
            <a:spAutoFit/>
          </a:bodyPr>
          <a:lstStyle/>
          <a:p>
            <a:r>
              <a:rPr lang="en-US" altLang="ko-KR" dirty="0"/>
              <a:t> - Detect glass board on </a:t>
            </a:r>
            <a:r>
              <a:rPr lang="en-US" altLang="ko-KR" dirty="0" smtClean="0"/>
              <a:t>conveyors</a:t>
            </a:r>
          </a:p>
          <a:p>
            <a:endParaRPr lang="ko-KR" altLang="en-US" dirty="0"/>
          </a:p>
          <a:p>
            <a:r>
              <a:rPr lang="en-US" altLang="ko-KR" dirty="0"/>
              <a:t> </a:t>
            </a:r>
            <a:r>
              <a:rPr lang="en-US" altLang="ko-KR" dirty="0" smtClean="0"/>
              <a:t>- </a:t>
            </a:r>
            <a:r>
              <a:rPr lang="en-US" altLang="ko-KR" dirty="0"/>
              <a:t>Detect the presence of drinks (in beverage </a:t>
            </a:r>
            <a:r>
              <a:rPr lang="en-US" altLang="ko-KR" dirty="0" smtClean="0"/>
              <a:t>factories)</a:t>
            </a:r>
          </a:p>
          <a:p>
            <a:endParaRPr lang="en-US" altLang="ko-KR" dirty="0"/>
          </a:p>
          <a:p>
            <a:r>
              <a:rPr lang="en-US" altLang="ko-KR" dirty="0" smtClean="0"/>
              <a:t>- </a:t>
            </a:r>
            <a:r>
              <a:rPr lang="en-US" altLang="ko-KR" dirty="0"/>
              <a:t>Detect milk in cartons</a:t>
            </a:r>
          </a:p>
          <a:p>
            <a:endParaRPr lang="en-US" altLang="ko-KR" dirty="0"/>
          </a:p>
          <a:p>
            <a:r>
              <a:rPr lang="en-US" altLang="ko-KR" dirty="0" smtClean="0"/>
              <a:t>- </a:t>
            </a:r>
            <a:r>
              <a:rPr lang="en-US" altLang="ko-KR" dirty="0"/>
              <a:t>Detect amount of corn</a:t>
            </a:r>
          </a:p>
          <a:p>
            <a:endParaRPr lang="en-US" altLang="ko-KR" dirty="0"/>
          </a:p>
          <a:p>
            <a:r>
              <a:rPr lang="en-US" altLang="ko-KR" dirty="0" smtClean="0"/>
              <a:t>- </a:t>
            </a:r>
            <a:r>
              <a:rPr lang="en-US" altLang="ko-KR" dirty="0"/>
              <a:t>Detect amount of soil</a:t>
            </a:r>
            <a:endParaRPr lang="ko-KR" altLang="en-US"/>
          </a:p>
        </p:txBody>
      </p:sp>
      <p:sp>
        <p:nvSpPr>
          <p:cNvPr id="8" name="TextBox 7"/>
          <p:cNvSpPr txBox="1"/>
          <p:nvPr/>
        </p:nvSpPr>
        <p:spPr>
          <a:xfrm>
            <a:off x="6934200" y="1803722"/>
            <a:ext cx="4000500" cy="677108"/>
          </a:xfrm>
          <a:prstGeom prst="rect">
            <a:avLst/>
          </a:prstGeom>
          <a:noFill/>
        </p:spPr>
        <p:txBody>
          <a:bodyPr wrap="square" rtlCol="0">
            <a:spAutoFit/>
          </a:bodyPr>
          <a:lstStyle/>
          <a:p>
            <a:pPr marL="285750" indent="-285750">
              <a:buFont typeface="Wingdings" panose="05000000000000000000" pitchFamily="2" charset="2"/>
              <a:buChar char="l"/>
            </a:pPr>
            <a:r>
              <a:rPr lang="en-US" altLang="ko-KR" sz="2000" b="1" dirty="0">
                <a:solidFill>
                  <a:schemeClr val="accent5"/>
                </a:solidFill>
              </a:rPr>
              <a:t>Capacitive type (CUP </a:t>
            </a:r>
            <a:r>
              <a:rPr lang="en-US" altLang="ko-KR" sz="2000" b="1" dirty="0" smtClean="0">
                <a:solidFill>
                  <a:schemeClr val="accent5"/>
                </a:solidFill>
              </a:rPr>
              <a:t>SERIES)</a:t>
            </a:r>
            <a:endParaRPr lang="en-US" altLang="ko-KR" sz="2000" b="1" dirty="0">
              <a:solidFill>
                <a:schemeClr val="accent5"/>
              </a:solidFill>
            </a:endParaRPr>
          </a:p>
          <a:p>
            <a:endParaRPr lang="ko-KR" altLang="en-US" dirty="0"/>
          </a:p>
        </p:txBody>
      </p:sp>
    </p:spTree>
    <p:extLst>
      <p:ext uri="{BB962C8B-B14F-4D97-AF65-F5344CB8AC3E}">
        <p14:creationId xmlns:p14="http://schemas.microsoft.com/office/powerpoint/2010/main" val="658818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0" y="0"/>
            <a:ext cx="8227318" cy="6858000"/>
          </a:xfrm>
          <a:prstGeom prst="rect">
            <a:avLst/>
          </a:prstGeom>
        </p:spPr>
      </p:pic>
      <p:sp>
        <p:nvSpPr>
          <p:cNvPr id="3" name="TextBox 2"/>
          <p:cNvSpPr txBox="1"/>
          <p:nvPr/>
        </p:nvSpPr>
        <p:spPr>
          <a:xfrm>
            <a:off x="8227318" y="3152001"/>
            <a:ext cx="3773510" cy="553998"/>
          </a:xfrm>
          <a:prstGeom prst="rect">
            <a:avLst/>
          </a:prstGeom>
          <a:noFill/>
        </p:spPr>
        <p:txBody>
          <a:bodyPr wrap="square" rtlCol="0">
            <a:spAutoFit/>
          </a:bodyPr>
          <a:lstStyle/>
          <a:p>
            <a:r>
              <a:rPr lang="en-US" altLang="ko-KR" sz="3000" b="1" dirty="0" smtClean="0">
                <a:solidFill>
                  <a:schemeClr val="accent1"/>
                </a:solidFill>
              </a:rPr>
              <a:t>Useful information</a:t>
            </a:r>
            <a:endParaRPr lang="ko-KR" altLang="en-US" sz="3000" b="1">
              <a:solidFill>
                <a:schemeClr val="accent1"/>
              </a:solidFill>
            </a:endParaRPr>
          </a:p>
        </p:txBody>
      </p:sp>
    </p:spTree>
    <p:extLst>
      <p:ext uri="{BB962C8B-B14F-4D97-AF65-F5344CB8AC3E}">
        <p14:creationId xmlns:p14="http://schemas.microsoft.com/office/powerpoint/2010/main" val="3703065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0" y="241300"/>
            <a:ext cx="8684145" cy="6438900"/>
          </a:xfrm>
          <a:prstGeom prst="rect">
            <a:avLst/>
          </a:prstGeom>
        </p:spPr>
      </p:pic>
      <p:sp>
        <p:nvSpPr>
          <p:cNvPr id="3" name="TextBox 2"/>
          <p:cNvSpPr txBox="1"/>
          <p:nvPr/>
        </p:nvSpPr>
        <p:spPr>
          <a:xfrm>
            <a:off x="8173791" y="3183751"/>
            <a:ext cx="3773510" cy="553998"/>
          </a:xfrm>
          <a:prstGeom prst="rect">
            <a:avLst/>
          </a:prstGeom>
          <a:noFill/>
        </p:spPr>
        <p:txBody>
          <a:bodyPr wrap="square" rtlCol="0">
            <a:spAutoFit/>
          </a:bodyPr>
          <a:lstStyle/>
          <a:p>
            <a:r>
              <a:rPr lang="en-US" altLang="ko-KR" sz="3000" b="1" dirty="0" smtClean="0">
                <a:solidFill>
                  <a:schemeClr val="accent1"/>
                </a:solidFill>
              </a:rPr>
              <a:t>Useful information</a:t>
            </a:r>
            <a:endParaRPr lang="ko-KR" altLang="en-US" sz="3000" b="1">
              <a:solidFill>
                <a:schemeClr val="accent1"/>
              </a:solidFill>
            </a:endParaRPr>
          </a:p>
        </p:txBody>
      </p:sp>
    </p:spTree>
    <p:extLst>
      <p:ext uri="{BB962C8B-B14F-4D97-AF65-F5344CB8AC3E}">
        <p14:creationId xmlns:p14="http://schemas.microsoft.com/office/powerpoint/2010/main" val="1651203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101599" y="88900"/>
            <a:ext cx="7757707" cy="6769100"/>
          </a:xfrm>
          <a:prstGeom prst="rect">
            <a:avLst/>
          </a:prstGeom>
        </p:spPr>
      </p:pic>
      <p:sp>
        <p:nvSpPr>
          <p:cNvPr id="3" name="TextBox 2"/>
          <p:cNvSpPr txBox="1"/>
          <p:nvPr/>
        </p:nvSpPr>
        <p:spPr>
          <a:xfrm>
            <a:off x="8178980" y="3196451"/>
            <a:ext cx="3773510" cy="553998"/>
          </a:xfrm>
          <a:prstGeom prst="rect">
            <a:avLst/>
          </a:prstGeom>
          <a:noFill/>
        </p:spPr>
        <p:txBody>
          <a:bodyPr wrap="square" rtlCol="0">
            <a:spAutoFit/>
          </a:bodyPr>
          <a:lstStyle/>
          <a:p>
            <a:r>
              <a:rPr lang="en-US" altLang="ko-KR" sz="3000" b="1" dirty="0" smtClean="0">
                <a:solidFill>
                  <a:schemeClr val="accent1"/>
                </a:solidFill>
              </a:rPr>
              <a:t>Useful information</a:t>
            </a:r>
            <a:endParaRPr lang="ko-KR" altLang="en-US" sz="3000" b="1">
              <a:solidFill>
                <a:schemeClr val="accent1"/>
              </a:solidFill>
            </a:endParaRPr>
          </a:p>
        </p:txBody>
      </p:sp>
    </p:spTree>
    <p:extLst>
      <p:ext uri="{BB962C8B-B14F-4D97-AF65-F5344CB8AC3E}">
        <p14:creationId xmlns:p14="http://schemas.microsoft.com/office/powerpoint/2010/main" val="61506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0" y="0"/>
            <a:ext cx="8831525" cy="6692900"/>
          </a:xfrm>
          <a:prstGeom prst="rect">
            <a:avLst/>
          </a:prstGeom>
        </p:spPr>
      </p:pic>
      <p:sp>
        <p:nvSpPr>
          <p:cNvPr id="3" name="TextBox 2"/>
          <p:cNvSpPr txBox="1"/>
          <p:nvPr/>
        </p:nvSpPr>
        <p:spPr>
          <a:xfrm>
            <a:off x="8243374" y="3211118"/>
            <a:ext cx="3773510" cy="553998"/>
          </a:xfrm>
          <a:prstGeom prst="rect">
            <a:avLst/>
          </a:prstGeom>
          <a:noFill/>
        </p:spPr>
        <p:txBody>
          <a:bodyPr wrap="square" rtlCol="0">
            <a:spAutoFit/>
          </a:bodyPr>
          <a:lstStyle/>
          <a:p>
            <a:r>
              <a:rPr lang="en-US" altLang="ko-KR" sz="3000" b="1" dirty="0" smtClean="0">
                <a:solidFill>
                  <a:schemeClr val="accent1"/>
                </a:solidFill>
              </a:rPr>
              <a:t>Useful information</a:t>
            </a:r>
            <a:endParaRPr lang="ko-KR" altLang="en-US" sz="3000" b="1">
              <a:solidFill>
                <a:schemeClr val="accent1"/>
              </a:solidFill>
            </a:endParaRPr>
          </a:p>
        </p:txBody>
      </p:sp>
    </p:spTree>
    <p:extLst>
      <p:ext uri="{BB962C8B-B14F-4D97-AF65-F5344CB8AC3E}">
        <p14:creationId xmlns:p14="http://schemas.microsoft.com/office/powerpoint/2010/main" val="1611369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103031" y="614967"/>
            <a:ext cx="8315459" cy="5807077"/>
          </a:xfrm>
          <a:prstGeom prst="rect">
            <a:avLst/>
          </a:prstGeom>
        </p:spPr>
      </p:pic>
      <p:sp>
        <p:nvSpPr>
          <p:cNvPr id="3" name="TextBox 2"/>
          <p:cNvSpPr txBox="1"/>
          <p:nvPr/>
        </p:nvSpPr>
        <p:spPr>
          <a:xfrm>
            <a:off x="8238185" y="3146188"/>
            <a:ext cx="3773510" cy="553998"/>
          </a:xfrm>
          <a:prstGeom prst="rect">
            <a:avLst/>
          </a:prstGeom>
          <a:noFill/>
        </p:spPr>
        <p:txBody>
          <a:bodyPr wrap="square" rtlCol="0">
            <a:spAutoFit/>
          </a:bodyPr>
          <a:lstStyle/>
          <a:p>
            <a:r>
              <a:rPr lang="en-US" altLang="ko-KR" sz="3000" b="1" dirty="0" smtClean="0">
                <a:solidFill>
                  <a:schemeClr val="accent1"/>
                </a:solidFill>
              </a:rPr>
              <a:t>Useful information</a:t>
            </a:r>
            <a:endParaRPr lang="ko-KR" altLang="en-US" sz="3000" b="1">
              <a:solidFill>
                <a:schemeClr val="accent1"/>
              </a:solidFill>
            </a:endParaRPr>
          </a:p>
        </p:txBody>
      </p:sp>
    </p:spTree>
    <p:extLst>
      <p:ext uri="{BB962C8B-B14F-4D97-AF65-F5344CB8AC3E}">
        <p14:creationId xmlns:p14="http://schemas.microsoft.com/office/powerpoint/2010/main" val="2189204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0" y="0"/>
            <a:ext cx="9114090" cy="6858000"/>
          </a:xfrm>
          <a:prstGeom prst="rect">
            <a:avLst/>
          </a:prstGeom>
        </p:spPr>
      </p:pic>
      <p:sp>
        <p:nvSpPr>
          <p:cNvPr id="3" name="TextBox 2"/>
          <p:cNvSpPr txBox="1"/>
          <p:nvPr/>
        </p:nvSpPr>
        <p:spPr>
          <a:xfrm>
            <a:off x="8418490" y="3152001"/>
            <a:ext cx="3773510" cy="553998"/>
          </a:xfrm>
          <a:prstGeom prst="rect">
            <a:avLst/>
          </a:prstGeom>
          <a:noFill/>
        </p:spPr>
        <p:txBody>
          <a:bodyPr wrap="square" rtlCol="0">
            <a:spAutoFit/>
          </a:bodyPr>
          <a:lstStyle/>
          <a:p>
            <a:r>
              <a:rPr lang="en-US" altLang="ko-KR" sz="3000" b="1" dirty="0" smtClean="0">
                <a:solidFill>
                  <a:schemeClr val="accent1"/>
                </a:solidFill>
              </a:rPr>
              <a:t>Useful information</a:t>
            </a:r>
            <a:endParaRPr lang="ko-KR" altLang="en-US" sz="3000" b="1">
              <a:solidFill>
                <a:schemeClr val="accent1"/>
              </a:solidFill>
            </a:endParaRPr>
          </a:p>
        </p:txBody>
      </p:sp>
    </p:spTree>
    <p:extLst>
      <p:ext uri="{BB962C8B-B14F-4D97-AF65-F5344CB8AC3E}">
        <p14:creationId xmlns:p14="http://schemas.microsoft.com/office/powerpoint/2010/main" val="1607118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0" y="0"/>
            <a:ext cx="8100811" cy="7221144"/>
          </a:xfrm>
          <a:prstGeom prst="rect">
            <a:avLst/>
          </a:prstGeom>
        </p:spPr>
      </p:pic>
      <p:sp>
        <p:nvSpPr>
          <p:cNvPr id="3" name="TextBox 2"/>
          <p:cNvSpPr txBox="1"/>
          <p:nvPr/>
        </p:nvSpPr>
        <p:spPr>
          <a:xfrm>
            <a:off x="8191859" y="3152001"/>
            <a:ext cx="3773510" cy="553998"/>
          </a:xfrm>
          <a:prstGeom prst="rect">
            <a:avLst/>
          </a:prstGeom>
          <a:noFill/>
        </p:spPr>
        <p:txBody>
          <a:bodyPr wrap="square" rtlCol="0">
            <a:spAutoFit/>
          </a:bodyPr>
          <a:lstStyle/>
          <a:p>
            <a:r>
              <a:rPr lang="en-US" altLang="ko-KR" sz="3000" b="1" dirty="0" smtClean="0">
                <a:solidFill>
                  <a:schemeClr val="accent1"/>
                </a:solidFill>
              </a:rPr>
              <a:t>Useful information</a:t>
            </a:r>
            <a:endParaRPr lang="ko-KR" altLang="en-US" sz="3000" b="1">
              <a:solidFill>
                <a:schemeClr val="accent1"/>
              </a:solidFill>
            </a:endParaRPr>
          </a:p>
        </p:txBody>
      </p:sp>
    </p:spTree>
    <p:extLst>
      <p:ext uri="{BB962C8B-B14F-4D97-AF65-F5344CB8AC3E}">
        <p14:creationId xmlns:p14="http://schemas.microsoft.com/office/powerpoint/2010/main" val="2615612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a:stretch>
            <a:fillRect/>
          </a:stretch>
        </p:blipFill>
        <p:spPr>
          <a:xfrm>
            <a:off x="0" y="134937"/>
            <a:ext cx="10205330" cy="6723063"/>
          </a:xfrm>
          <a:prstGeom prst="rect">
            <a:avLst/>
          </a:prstGeom>
        </p:spPr>
      </p:pic>
      <p:sp>
        <p:nvSpPr>
          <p:cNvPr id="3" name="TextBox 2"/>
          <p:cNvSpPr txBox="1"/>
          <p:nvPr/>
        </p:nvSpPr>
        <p:spPr>
          <a:xfrm>
            <a:off x="8318575" y="3090680"/>
            <a:ext cx="3773510" cy="553998"/>
          </a:xfrm>
          <a:prstGeom prst="rect">
            <a:avLst/>
          </a:prstGeom>
          <a:noFill/>
        </p:spPr>
        <p:txBody>
          <a:bodyPr wrap="square" rtlCol="0">
            <a:spAutoFit/>
          </a:bodyPr>
          <a:lstStyle/>
          <a:p>
            <a:r>
              <a:rPr lang="en-US" altLang="ko-KR" sz="3000" b="1" dirty="0" smtClean="0">
                <a:solidFill>
                  <a:schemeClr val="accent1"/>
                </a:solidFill>
              </a:rPr>
              <a:t>Useful information</a:t>
            </a:r>
            <a:endParaRPr lang="ko-KR" altLang="en-US" sz="3000" b="1">
              <a:solidFill>
                <a:schemeClr val="accent1"/>
              </a:solidFill>
            </a:endParaRPr>
          </a:p>
        </p:txBody>
      </p:sp>
    </p:spTree>
    <p:extLst>
      <p:ext uri="{BB962C8B-B14F-4D97-AF65-F5344CB8AC3E}">
        <p14:creationId xmlns:p14="http://schemas.microsoft.com/office/powerpoint/2010/main" val="2042033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154547" y="515155"/>
            <a:ext cx="8415223" cy="6143223"/>
          </a:xfrm>
          <a:prstGeom prst="rect">
            <a:avLst/>
          </a:prstGeom>
        </p:spPr>
      </p:pic>
      <p:sp>
        <p:nvSpPr>
          <p:cNvPr id="3" name="TextBox 2"/>
          <p:cNvSpPr txBox="1"/>
          <p:nvPr/>
        </p:nvSpPr>
        <p:spPr>
          <a:xfrm>
            <a:off x="8243374" y="2894423"/>
            <a:ext cx="3773510" cy="553998"/>
          </a:xfrm>
          <a:prstGeom prst="rect">
            <a:avLst/>
          </a:prstGeom>
          <a:noFill/>
        </p:spPr>
        <p:txBody>
          <a:bodyPr wrap="square" rtlCol="0">
            <a:spAutoFit/>
          </a:bodyPr>
          <a:lstStyle/>
          <a:p>
            <a:r>
              <a:rPr lang="en-US" altLang="ko-KR" sz="3000" b="1" dirty="0" smtClean="0">
                <a:solidFill>
                  <a:schemeClr val="accent1"/>
                </a:solidFill>
              </a:rPr>
              <a:t>Useful information</a:t>
            </a:r>
            <a:endParaRPr lang="ko-KR" altLang="en-US" sz="3000" b="1">
              <a:solidFill>
                <a:schemeClr val="accent1"/>
              </a:solidFill>
            </a:endParaRPr>
          </a:p>
        </p:txBody>
      </p:sp>
    </p:spTree>
    <p:extLst>
      <p:ext uri="{BB962C8B-B14F-4D97-AF65-F5344CB8AC3E}">
        <p14:creationId xmlns:p14="http://schemas.microsoft.com/office/powerpoint/2010/main" val="11103539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145395" y="107372"/>
            <a:ext cx="8425631" cy="565125"/>
          </a:xfrm>
          <a:noFill/>
        </p:spPr>
        <p:txBody>
          <a:bodyPr/>
          <a:lstStyle/>
          <a:p>
            <a:pPr algn="l" eaLnBrk="1" hangingPunct="1"/>
            <a:r>
              <a:rPr lang="en-US" altLang="ko-KR" sz="3000" b="1" dirty="0" smtClean="0">
                <a:solidFill>
                  <a:srgbClr val="0070C0"/>
                </a:solidFill>
                <a:latin typeface="+mn-lt"/>
                <a:ea typeface="HY헤드라인M" panose="02030600000101010101" pitchFamily="18" charset="-127"/>
              </a:rPr>
              <a:t>Proximity </a:t>
            </a:r>
            <a:r>
              <a:rPr lang="en-US" altLang="ko-KR" sz="3000" b="1" dirty="0">
                <a:solidFill>
                  <a:srgbClr val="0070C0"/>
                </a:solidFill>
                <a:latin typeface="+mn-lt"/>
                <a:ea typeface="HY헤드라인M" panose="02030600000101010101" pitchFamily="18" charset="-127"/>
              </a:rPr>
              <a:t>sensor suffix code (UP round type)</a:t>
            </a:r>
            <a:endParaRPr lang="ko-KR" altLang="en-US" sz="3000" b="1" dirty="0">
              <a:solidFill>
                <a:srgbClr val="0070C0"/>
              </a:solidFill>
              <a:latin typeface="+mn-lt"/>
              <a:ea typeface="HY헤드라인M" panose="02030600000101010101" pitchFamily="18" charset="-127"/>
            </a:endParaRPr>
          </a:p>
        </p:txBody>
      </p:sp>
      <p:sp>
        <p:nvSpPr>
          <p:cNvPr id="9" name="Text Box 6"/>
          <p:cNvSpPr txBox="1">
            <a:spLocks noChangeArrowheads="1"/>
          </p:cNvSpPr>
          <p:nvPr/>
        </p:nvSpPr>
        <p:spPr bwMode="auto">
          <a:xfrm>
            <a:off x="1450647" y="741597"/>
            <a:ext cx="2516840" cy="352059"/>
          </a:xfrm>
          <a:prstGeom prst="rect">
            <a:avLst/>
          </a:prstGeom>
          <a:solidFill>
            <a:srgbClr val="C0C0C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eaLnBrk="1" hangingPunct="1">
              <a:lnSpc>
                <a:spcPct val="100000"/>
              </a:lnSpc>
              <a:spcBef>
                <a:spcPct val="0"/>
              </a:spcBef>
              <a:buClrTx/>
              <a:buFontTx/>
              <a:buNone/>
            </a:pPr>
            <a:r>
              <a:rPr lang="en-US" altLang="ko-KR" sz="2000" u="sng" dirty="0" smtClean="0"/>
              <a:t>UP 18</a:t>
            </a:r>
            <a:r>
              <a:rPr lang="en-US" altLang="ko-KR" sz="2000" dirty="0" smtClean="0"/>
              <a:t> </a:t>
            </a:r>
            <a:r>
              <a:rPr lang="en-US" altLang="ko-KR" sz="2000" u="sng" dirty="0"/>
              <a:t>R</a:t>
            </a:r>
            <a:r>
              <a:rPr lang="en-US" altLang="ko-KR" sz="2000" dirty="0"/>
              <a:t> </a:t>
            </a:r>
            <a:r>
              <a:rPr lang="en-US" altLang="ko-KR" sz="2000" dirty="0" smtClean="0"/>
              <a:t> </a:t>
            </a:r>
            <a:r>
              <a:rPr lang="en-US" altLang="ko-KR" sz="2000" u="sng" dirty="0" smtClean="0"/>
              <a:t>M </a:t>
            </a:r>
            <a:r>
              <a:rPr lang="en-US" altLang="ko-KR" sz="2000" dirty="0" smtClean="0"/>
              <a:t>- </a:t>
            </a:r>
            <a:r>
              <a:rPr lang="en-US" altLang="ko-KR" sz="2000" u="sng" dirty="0" smtClean="0"/>
              <a:t>5</a:t>
            </a:r>
            <a:r>
              <a:rPr lang="en-US" altLang="ko-KR" sz="2000" dirty="0" smtClean="0"/>
              <a:t> </a:t>
            </a:r>
            <a:r>
              <a:rPr lang="en-US" altLang="ko-KR" sz="2000" u="sng" dirty="0"/>
              <a:t>N</a:t>
            </a:r>
            <a:r>
              <a:rPr lang="en-US" altLang="ko-KR" sz="2000" dirty="0"/>
              <a:t> </a:t>
            </a:r>
            <a:r>
              <a:rPr lang="en-US" altLang="ko-KR" sz="2000" u="sng" dirty="0"/>
              <a:t>A</a:t>
            </a:r>
            <a:r>
              <a:rPr lang="en-US" altLang="ko-KR" sz="2000" dirty="0"/>
              <a:t> </a:t>
            </a:r>
            <a:r>
              <a:rPr lang="en-US" altLang="ko-KR" sz="2000" u="sng" dirty="0"/>
              <a:t>C</a:t>
            </a:r>
            <a:r>
              <a:rPr lang="en-US" altLang="ko-KR" sz="2000" dirty="0"/>
              <a:t> </a:t>
            </a:r>
            <a:endParaRPr lang="en-US" altLang="ko-KR" sz="2000" u="sng" dirty="0"/>
          </a:p>
        </p:txBody>
      </p:sp>
      <p:graphicFrame>
        <p:nvGraphicFramePr>
          <p:cNvPr id="18" name="Group 77"/>
          <p:cNvGraphicFramePr>
            <a:graphicFrameLocks noGrp="1"/>
          </p:cNvGraphicFramePr>
          <p:nvPr>
            <p:extLst>
              <p:ext uri="{D42A27DB-BD31-4B8C-83A1-F6EECF244321}">
                <p14:modId xmlns:p14="http://schemas.microsoft.com/office/powerpoint/2010/main" val="544118784"/>
              </p:ext>
            </p:extLst>
          </p:nvPr>
        </p:nvGraphicFramePr>
        <p:xfrm>
          <a:off x="4079768" y="1323178"/>
          <a:ext cx="3732740" cy="5291680"/>
        </p:xfrm>
        <a:graphic>
          <a:graphicData uri="http://schemas.openxmlformats.org/drawingml/2006/table">
            <a:tbl>
              <a:tblPr/>
              <a:tblGrid>
                <a:gridCol w="936104"/>
                <a:gridCol w="576064"/>
                <a:gridCol w="2220572"/>
              </a:tblGrid>
              <a:tr h="196771">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Division</a:t>
                      </a:r>
                      <a:endParaRPr kumimoji="1" lang="ko-KR" altLang="en-US"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Code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rgbClr val="FFFFFF"/>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Content</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rgbClr val="FFFFFF"/>
                        </a:gs>
                      </a:gsLst>
                      <a:lin ang="5400000" scaled="1"/>
                    </a:gradFill>
                  </a:tcPr>
                </a:tc>
              </a:tr>
              <a:tr h="342152">
                <a:tc rowSpan="3">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Connection</a:t>
                      </a: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Cable type (no indication)</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2152">
                <a:tc vMerge="1">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0" i="0" u="none" strike="noStrike" cap="none" normalizeH="0" baseline="0" dirty="0" smtClean="0">
                        <a:ln>
                          <a:noFill/>
                        </a:ln>
                        <a:solidFill>
                          <a:schemeClr val="tx1"/>
                        </a:solidFill>
                        <a:effectLst/>
                        <a:latin typeface="굴림" charset="-127"/>
                        <a:ea typeface="굴림" charset="-127"/>
                      </a:endParaRPr>
                    </a:p>
                  </a:txBody>
                  <a:tcPr marL="90000" marR="90000" marT="46771" marB="467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a:t>
                      </a:r>
                    </a:p>
                  </a:txBody>
                  <a:tcPr marL="90000" marR="90000" marT="46771" marB="46771"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Connector type</a:t>
                      </a:r>
                    </a:p>
                  </a:txBody>
                  <a:tcPr marL="90000" marR="90000" marT="46771" marB="46771"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215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CR</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Relay connector type</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2152">
                <a:tc rowSpan="2">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Output type</a:t>
                      </a:r>
                      <a:endParaRPr kumimoji="1" lang="ko-KR" altLang="en-US"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 (Normal Open)</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215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NC (Normal Closed)</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2152">
                <a:tc rowSpan="5">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Power and output type</a:t>
                      </a:r>
                      <a:endParaRPr kumimoji="1" lang="ko-KR" altLang="en-US"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NPN Type (DC</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3</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215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P</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PNP Type (DC</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3</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215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AC</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2</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 </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215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T</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DC</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2</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 (Polarity)</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215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DC</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2</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 (No Polarity)</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59715">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Sensing distance</a:t>
                      </a: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1.5, 2, 4, 5, 7, 8, 10, 14, 15, 25</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2152">
                <a:tc rowSpan="2">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Shield/Non shield</a:t>
                      </a: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M</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Shield type</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59715">
                <a:tc vMerge="1">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D</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Non shield type</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59715">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Sensing area size</a:t>
                      </a: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8, 12, 18, 30</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bl>
          </a:graphicData>
        </a:graphic>
      </p:graphicFrame>
      <p:cxnSp>
        <p:nvCxnSpPr>
          <p:cNvPr id="19" name="직선 연결선 22"/>
          <p:cNvCxnSpPr>
            <a:cxnSpLocks noChangeShapeType="1"/>
          </p:cNvCxnSpPr>
          <p:nvPr/>
        </p:nvCxnSpPr>
        <p:spPr bwMode="auto">
          <a:xfrm>
            <a:off x="2395469" y="1085774"/>
            <a:ext cx="0" cy="384175"/>
          </a:xfrm>
          <a:prstGeom prst="line">
            <a:avLst/>
          </a:prstGeom>
          <a:noFill/>
          <a:ln w="222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TextBox 20"/>
          <p:cNvSpPr txBox="1">
            <a:spLocks noChangeArrowheads="1"/>
          </p:cNvSpPr>
          <p:nvPr/>
        </p:nvSpPr>
        <p:spPr bwMode="auto">
          <a:xfrm>
            <a:off x="2019517" y="1342323"/>
            <a:ext cx="7738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eaLnBrk="1" hangingPunct="1">
              <a:lnSpc>
                <a:spcPct val="100000"/>
              </a:lnSpc>
              <a:spcBef>
                <a:spcPct val="0"/>
              </a:spcBef>
              <a:buClrTx/>
              <a:buFontTx/>
              <a:buNone/>
            </a:pPr>
            <a:r>
              <a:rPr lang="en-US" altLang="ko-KR" b="1" dirty="0">
                <a:solidFill>
                  <a:srgbClr val="0070C0"/>
                </a:solidFill>
                <a:latin typeface="+mn-lt"/>
                <a:ea typeface="굴림" pitchFamily="50" charset="-127"/>
              </a:rPr>
              <a:t>Round </a:t>
            </a:r>
            <a:endParaRPr lang="ko-KR" altLang="en-US" b="1" dirty="0">
              <a:solidFill>
                <a:srgbClr val="0070C0"/>
              </a:solidFill>
              <a:latin typeface="+mn-lt"/>
              <a:ea typeface="굴림" pitchFamily="50" charset="-127"/>
            </a:endParaRPr>
          </a:p>
        </p:txBody>
      </p:sp>
      <p:cxnSp>
        <p:nvCxnSpPr>
          <p:cNvPr id="21" name="직선 연결선 20"/>
          <p:cNvCxnSpPr/>
          <p:nvPr/>
        </p:nvCxnSpPr>
        <p:spPr bwMode="auto">
          <a:xfrm>
            <a:off x="2043774" y="6192066"/>
            <a:ext cx="2021290" cy="57457"/>
          </a:xfrm>
          <a:prstGeom prst="line">
            <a:avLst/>
          </a:prstGeom>
          <a:ln w="22225"/>
        </p:spPr>
        <p:style>
          <a:lnRef idx="1">
            <a:schemeClr val="dk1"/>
          </a:lnRef>
          <a:fillRef idx="0">
            <a:schemeClr val="dk1"/>
          </a:fillRef>
          <a:effectRef idx="0">
            <a:schemeClr val="dk1"/>
          </a:effectRef>
          <a:fontRef idx="minor">
            <a:schemeClr val="tx1"/>
          </a:fontRef>
        </p:style>
      </p:cxnSp>
      <p:cxnSp>
        <p:nvCxnSpPr>
          <p:cNvPr id="22" name="직선 연결선 21"/>
          <p:cNvCxnSpPr/>
          <p:nvPr/>
        </p:nvCxnSpPr>
        <p:spPr bwMode="auto">
          <a:xfrm>
            <a:off x="2043774" y="1080066"/>
            <a:ext cx="0" cy="5112000"/>
          </a:xfrm>
          <a:prstGeom prst="line">
            <a:avLst/>
          </a:prstGeom>
          <a:ln w="22225"/>
        </p:spPr>
        <p:style>
          <a:lnRef idx="1">
            <a:schemeClr val="dk1"/>
          </a:lnRef>
          <a:fillRef idx="0">
            <a:schemeClr val="dk1"/>
          </a:fillRef>
          <a:effectRef idx="0">
            <a:schemeClr val="dk1"/>
          </a:effectRef>
          <a:fontRef idx="minor">
            <a:schemeClr val="tx1"/>
          </a:fontRef>
        </p:style>
      </p:cxnSp>
      <p:cxnSp>
        <p:nvCxnSpPr>
          <p:cNvPr id="23" name="직선 연결선 22"/>
          <p:cNvCxnSpPr/>
          <p:nvPr/>
        </p:nvCxnSpPr>
        <p:spPr bwMode="auto">
          <a:xfrm>
            <a:off x="2709067" y="5675482"/>
            <a:ext cx="1373130" cy="32223"/>
          </a:xfrm>
          <a:prstGeom prst="line">
            <a:avLst/>
          </a:prstGeom>
          <a:ln w="22225"/>
        </p:spPr>
        <p:style>
          <a:lnRef idx="1">
            <a:schemeClr val="dk1"/>
          </a:lnRef>
          <a:fillRef idx="0">
            <a:schemeClr val="dk1"/>
          </a:fillRef>
          <a:effectRef idx="0">
            <a:schemeClr val="dk1"/>
          </a:effectRef>
          <a:fontRef idx="minor">
            <a:schemeClr val="tx1"/>
          </a:fontRef>
        </p:style>
      </p:cxnSp>
      <p:cxnSp>
        <p:nvCxnSpPr>
          <p:cNvPr id="24" name="직선 연결선 23"/>
          <p:cNvCxnSpPr/>
          <p:nvPr/>
        </p:nvCxnSpPr>
        <p:spPr bwMode="auto">
          <a:xfrm>
            <a:off x="2709067" y="1085774"/>
            <a:ext cx="0" cy="4608000"/>
          </a:xfrm>
          <a:prstGeom prst="line">
            <a:avLst/>
          </a:prstGeom>
          <a:ln w="22225"/>
        </p:spPr>
        <p:style>
          <a:lnRef idx="1">
            <a:schemeClr val="dk1"/>
          </a:lnRef>
          <a:fillRef idx="0">
            <a:schemeClr val="dk1"/>
          </a:fillRef>
          <a:effectRef idx="0">
            <a:schemeClr val="dk1"/>
          </a:effectRef>
          <a:fontRef idx="minor">
            <a:schemeClr val="tx1"/>
          </a:fontRef>
        </p:style>
      </p:cxnSp>
      <p:cxnSp>
        <p:nvCxnSpPr>
          <p:cNvPr id="25" name="직선 연결선 24"/>
          <p:cNvCxnSpPr/>
          <p:nvPr/>
        </p:nvCxnSpPr>
        <p:spPr bwMode="auto">
          <a:xfrm>
            <a:off x="3394726" y="1085774"/>
            <a:ext cx="0" cy="3204000"/>
          </a:xfrm>
          <a:prstGeom prst="line">
            <a:avLst/>
          </a:prstGeom>
          <a:ln w="22225"/>
        </p:spPr>
        <p:style>
          <a:lnRef idx="1">
            <a:schemeClr val="dk1"/>
          </a:lnRef>
          <a:fillRef idx="0">
            <a:schemeClr val="dk1"/>
          </a:fillRef>
          <a:effectRef idx="0">
            <a:schemeClr val="dk1"/>
          </a:effectRef>
          <a:fontRef idx="minor">
            <a:schemeClr val="tx1"/>
          </a:fontRef>
        </p:style>
      </p:cxnSp>
      <p:cxnSp>
        <p:nvCxnSpPr>
          <p:cNvPr id="26" name="직선 연결선 25"/>
          <p:cNvCxnSpPr/>
          <p:nvPr/>
        </p:nvCxnSpPr>
        <p:spPr bwMode="auto">
          <a:xfrm>
            <a:off x="3394726" y="4289774"/>
            <a:ext cx="684000" cy="13900"/>
          </a:xfrm>
          <a:prstGeom prst="line">
            <a:avLst/>
          </a:prstGeom>
          <a:ln w="22225"/>
        </p:spPr>
        <p:style>
          <a:lnRef idx="1">
            <a:schemeClr val="dk1"/>
          </a:lnRef>
          <a:fillRef idx="0">
            <a:schemeClr val="dk1"/>
          </a:fillRef>
          <a:effectRef idx="0">
            <a:schemeClr val="dk1"/>
          </a:effectRef>
          <a:fontRef idx="minor">
            <a:schemeClr val="tx1"/>
          </a:fontRef>
        </p:style>
      </p:cxnSp>
      <p:cxnSp>
        <p:nvCxnSpPr>
          <p:cNvPr id="27" name="직선 연결선 26"/>
          <p:cNvCxnSpPr/>
          <p:nvPr/>
        </p:nvCxnSpPr>
        <p:spPr bwMode="auto">
          <a:xfrm flipV="1">
            <a:off x="3578993" y="3000925"/>
            <a:ext cx="479712" cy="731"/>
          </a:xfrm>
          <a:prstGeom prst="line">
            <a:avLst/>
          </a:prstGeom>
          <a:ln w="22225"/>
        </p:spPr>
        <p:style>
          <a:lnRef idx="1">
            <a:schemeClr val="dk1"/>
          </a:lnRef>
          <a:fillRef idx="0">
            <a:schemeClr val="dk1"/>
          </a:fillRef>
          <a:effectRef idx="0">
            <a:schemeClr val="dk1"/>
          </a:effectRef>
          <a:fontRef idx="minor">
            <a:schemeClr val="tx1"/>
          </a:fontRef>
        </p:style>
      </p:cxnSp>
      <p:cxnSp>
        <p:nvCxnSpPr>
          <p:cNvPr id="28" name="직선 연결선 27"/>
          <p:cNvCxnSpPr/>
          <p:nvPr/>
        </p:nvCxnSpPr>
        <p:spPr bwMode="auto">
          <a:xfrm>
            <a:off x="3578993" y="1093656"/>
            <a:ext cx="0" cy="1908000"/>
          </a:xfrm>
          <a:prstGeom prst="line">
            <a:avLst/>
          </a:prstGeom>
          <a:ln w="22225"/>
        </p:spPr>
        <p:style>
          <a:lnRef idx="1">
            <a:schemeClr val="dk1"/>
          </a:lnRef>
          <a:fillRef idx="0">
            <a:schemeClr val="dk1"/>
          </a:fillRef>
          <a:effectRef idx="0">
            <a:schemeClr val="dk1"/>
          </a:effectRef>
          <a:fontRef idx="minor">
            <a:schemeClr val="tx1"/>
          </a:fontRef>
        </p:style>
      </p:cxnSp>
      <p:cxnSp>
        <p:nvCxnSpPr>
          <p:cNvPr id="30" name="직선 연결선 29"/>
          <p:cNvCxnSpPr/>
          <p:nvPr/>
        </p:nvCxnSpPr>
        <p:spPr bwMode="auto">
          <a:xfrm>
            <a:off x="3859487" y="1114606"/>
            <a:ext cx="0" cy="1044000"/>
          </a:xfrm>
          <a:prstGeom prst="line">
            <a:avLst/>
          </a:prstGeom>
          <a:ln w="22225"/>
        </p:spPr>
        <p:style>
          <a:lnRef idx="1">
            <a:schemeClr val="dk1"/>
          </a:lnRef>
          <a:fillRef idx="0">
            <a:schemeClr val="dk1"/>
          </a:fillRef>
          <a:effectRef idx="0">
            <a:schemeClr val="dk1"/>
          </a:effectRef>
          <a:fontRef idx="minor">
            <a:schemeClr val="tx1"/>
          </a:fontRef>
        </p:style>
      </p:cxnSp>
      <p:cxnSp>
        <p:nvCxnSpPr>
          <p:cNvPr id="31" name="직선 연결선 30"/>
          <p:cNvCxnSpPr/>
          <p:nvPr/>
        </p:nvCxnSpPr>
        <p:spPr bwMode="auto">
          <a:xfrm>
            <a:off x="3859487" y="2154307"/>
            <a:ext cx="216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29" name="직선 연결선 22"/>
          <p:cNvCxnSpPr>
            <a:cxnSpLocks noChangeShapeType="1"/>
          </p:cNvCxnSpPr>
          <p:nvPr/>
        </p:nvCxnSpPr>
        <p:spPr bwMode="auto">
          <a:xfrm>
            <a:off x="1687564" y="1045926"/>
            <a:ext cx="0" cy="384175"/>
          </a:xfrm>
          <a:prstGeom prst="line">
            <a:avLst/>
          </a:prstGeom>
          <a:noFill/>
          <a:ln w="222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TextBox 20"/>
          <p:cNvSpPr txBox="1">
            <a:spLocks noChangeArrowheads="1"/>
          </p:cNvSpPr>
          <p:nvPr/>
        </p:nvSpPr>
        <p:spPr bwMode="auto">
          <a:xfrm>
            <a:off x="1110039" y="1347590"/>
            <a:ext cx="10478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eaLnBrk="1" hangingPunct="1">
              <a:lnSpc>
                <a:spcPct val="100000"/>
              </a:lnSpc>
              <a:spcBef>
                <a:spcPct val="0"/>
              </a:spcBef>
              <a:buClrTx/>
              <a:buFontTx/>
              <a:buNone/>
            </a:pPr>
            <a:r>
              <a:rPr lang="en-US" altLang="ko-KR" b="1" dirty="0">
                <a:solidFill>
                  <a:srgbClr val="0070C0"/>
                </a:solidFill>
                <a:latin typeface="+mn-lt"/>
                <a:ea typeface="굴림" pitchFamily="50" charset="-127"/>
              </a:rPr>
              <a:t>Inductive </a:t>
            </a:r>
            <a:endParaRPr lang="ko-KR" altLang="en-US" b="1" dirty="0">
              <a:solidFill>
                <a:srgbClr val="0070C0"/>
              </a:solidFill>
              <a:latin typeface="+mn-lt"/>
              <a:ea typeface="굴림" pitchFamily="50" charset="-127"/>
            </a:endParaRPr>
          </a:p>
        </p:txBody>
      </p:sp>
      <p:graphicFrame>
        <p:nvGraphicFramePr>
          <p:cNvPr id="42" name="Group 77"/>
          <p:cNvGraphicFramePr>
            <a:graphicFrameLocks noGrp="1"/>
          </p:cNvGraphicFramePr>
          <p:nvPr>
            <p:extLst>
              <p:ext uri="{D42A27DB-BD31-4B8C-83A1-F6EECF244321}">
                <p14:modId xmlns:p14="http://schemas.microsoft.com/office/powerpoint/2010/main" val="4180062248"/>
              </p:ext>
            </p:extLst>
          </p:nvPr>
        </p:nvGraphicFramePr>
        <p:xfrm>
          <a:off x="7905736" y="1314932"/>
          <a:ext cx="3968764" cy="5214067"/>
        </p:xfrm>
        <a:graphic>
          <a:graphicData uri="http://schemas.openxmlformats.org/drawingml/2006/table">
            <a:tbl>
              <a:tblPr/>
              <a:tblGrid>
                <a:gridCol w="1969442"/>
                <a:gridCol w="1999322"/>
              </a:tblGrid>
              <a:tr h="1324656">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UP8RM-1.5N/P*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UP8RD-2N/P*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1320932">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UP12RM-2N/P*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UP12RD-4N/P*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1247547">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UP18RM-5N/P*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UP18RM-8N/P*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1320932">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UP30RM-10N/P*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UP30RM-15N/P*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4020" y="1393199"/>
            <a:ext cx="888667"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7177" y="1393199"/>
            <a:ext cx="858969"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0390" y="2700130"/>
            <a:ext cx="1015926"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7177" y="2700130"/>
            <a:ext cx="91614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0390" y="4037278"/>
            <a:ext cx="87778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93473" y="3921965"/>
            <a:ext cx="808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39763" y="5292066"/>
            <a:ext cx="837180"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93473" y="5225482"/>
            <a:ext cx="815117"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직선 연결선 32"/>
          <p:cNvCxnSpPr/>
          <p:nvPr/>
        </p:nvCxnSpPr>
        <p:spPr bwMode="auto">
          <a:xfrm>
            <a:off x="3106997" y="1085774"/>
            <a:ext cx="0" cy="4104000"/>
          </a:xfrm>
          <a:prstGeom prst="line">
            <a:avLst/>
          </a:prstGeom>
          <a:ln w="22225"/>
        </p:spPr>
        <p:style>
          <a:lnRef idx="1">
            <a:schemeClr val="dk1"/>
          </a:lnRef>
          <a:fillRef idx="0">
            <a:schemeClr val="dk1"/>
          </a:fillRef>
          <a:effectRef idx="0">
            <a:schemeClr val="dk1"/>
          </a:effectRef>
          <a:fontRef idx="minor">
            <a:schemeClr val="tx1"/>
          </a:fontRef>
        </p:style>
      </p:cxnSp>
      <p:cxnSp>
        <p:nvCxnSpPr>
          <p:cNvPr id="34" name="직선 연결선 33"/>
          <p:cNvCxnSpPr/>
          <p:nvPr/>
        </p:nvCxnSpPr>
        <p:spPr bwMode="auto">
          <a:xfrm>
            <a:off x="3098659" y="5182152"/>
            <a:ext cx="973647" cy="27164"/>
          </a:xfrm>
          <a:prstGeom prst="line">
            <a:avLst/>
          </a:prstGeom>
          <a:ln w="22225"/>
        </p:spPr>
        <p:style>
          <a:lnRef idx="1">
            <a:schemeClr val="dk1"/>
          </a:lnRef>
          <a:fillRef idx="0">
            <a:schemeClr val="dk1"/>
          </a:fillRef>
          <a:effectRef idx="0">
            <a:schemeClr val="dk1"/>
          </a:effectRef>
          <a:fontRef idx="minor">
            <a:schemeClr val="tx1"/>
          </a:fontRef>
        </p:style>
      </p:cxnSp>
      <p:sp>
        <p:nvSpPr>
          <p:cNvPr id="35" name="직사각형 34"/>
          <p:cNvSpPr/>
          <p:nvPr/>
        </p:nvSpPr>
        <p:spPr>
          <a:xfrm>
            <a:off x="7908754" y="988003"/>
            <a:ext cx="1332148" cy="276999"/>
          </a:xfrm>
          <a:prstGeom prst="rect">
            <a:avLst/>
          </a:prstGeom>
        </p:spPr>
        <p:txBody>
          <a:bodyPr wrap="square">
            <a:spAutoFit/>
          </a:bodyPr>
          <a:lstStyle/>
          <a:p>
            <a:pPr algn="ctr"/>
            <a:r>
              <a:rPr lang="en-US" altLang="ko-KR" sz="1200" b="1" dirty="0">
                <a:solidFill>
                  <a:srgbClr val="0070C0"/>
                </a:solidFill>
                <a:latin typeface="맑은 고딕" panose="020B0503020000020004" pitchFamily="50" charset="-127"/>
                <a:ea typeface="맑은 고딕" panose="020B0503020000020004" pitchFamily="50" charset="-127"/>
              </a:rPr>
              <a:t>Shield Type</a:t>
            </a:r>
            <a:endParaRPr lang="ko-KR" altLang="en-US" sz="1200" b="1" dirty="0">
              <a:solidFill>
                <a:srgbClr val="0070C0"/>
              </a:solidFill>
              <a:latin typeface="맑은 고딕" panose="020B0503020000020004" pitchFamily="50" charset="-127"/>
              <a:ea typeface="맑은 고딕" panose="020B0503020000020004" pitchFamily="50" charset="-127"/>
            </a:endParaRPr>
          </a:p>
        </p:txBody>
      </p:sp>
      <p:sp>
        <p:nvSpPr>
          <p:cNvPr id="36" name="직사각형 35"/>
          <p:cNvSpPr/>
          <p:nvPr/>
        </p:nvSpPr>
        <p:spPr>
          <a:xfrm>
            <a:off x="10094429" y="1006319"/>
            <a:ext cx="1567224" cy="276999"/>
          </a:xfrm>
          <a:prstGeom prst="rect">
            <a:avLst/>
          </a:prstGeom>
        </p:spPr>
        <p:txBody>
          <a:bodyPr wrap="square">
            <a:spAutoFit/>
          </a:bodyPr>
          <a:lstStyle/>
          <a:p>
            <a:pPr algn="ctr"/>
            <a:r>
              <a:rPr lang="en-US" altLang="ko-KR" sz="1200" b="1" dirty="0" smtClean="0">
                <a:solidFill>
                  <a:srgbClr val="0070C0"/>
                </a:solidFill>
                <a:latin typeface="맑은 고딕" panose="020B0503020000020004" pitchFamily="50" charset="-127"/>
                <a:ea typeface="맑은 고딕" panose="020B0503020000020004" pitchFamily="50" charset="-127"/>
              </a:rPr>
              <a:t>Non-shield </a:t>
            </a:r>
            <a:r>
              <a:rPr lang="en-US" altLang="ko-KR" sz="1200" b="1" dirty="0">
                <a:solidFill>
                  <a:srgbClr val="0070C0"/>
                </a:solidFill>
                <a:latin typeface="맑은 고딕" panose="020B0503020000020004" pitchFamily="50" charset="-127"/>
                <a:ea typeface="맑은 고딕" panose="020B0503020000020004" pitchFamily="50" charset="-127"/>
              </a:rPr>
              <a:t>type</a:t>
            </a:r>
            <a:endParaRPr lang="ko-KR" altLang="en-US" sz="1200" b="1" dirty="0">
              <a:solidFill>
                <a:srgbClr val="0070C0"/>
              </a:solidFill>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2593273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49963" y="313005"/>
            <a:ext cx="7088521" cy="749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79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3000" b="1" i="0" u="none" strike="noStrike" cap="none" normalizeH="0" baseline="0" dirty="0" smtClean="0">
                <a:ln>
                  <a:noFill/>
                </a:ln>
                <a:solidFill>
                  <a:srgbClr val="0070C0"/>
                </a:solidFill>
                <a:effectLst/>
                <a:latin typeface="Arial" panose="020B0604020202020204" pitchFamily="34" charset="0"/>
                <a:ea typeface="Noto Sans"/>
              </a:rPr>
              <a:t>I</a:t>
            </a:r>
            <a:r>
              <a:rPr kumimoji="0" lang="ko-KR" altLang="ko-KR" sz="3000" b="1" i="0" u="none" strike="noStrike" cap="none" normalizeH="0" baseline="0" smtClean="0">
                <a:ln>
                  <a:noFill/>
                </a:ln>
                <a:solidFill>
                  <a:srgbClr val="0070C0"/>
                </a:solidFill>
                <a:effectLst/>
                <a:latin typeface="Arial" panose="020B0604020202020204" pitchFamily="34" charset="0"/>
                <a:ea typeface="Noto Sans"/>
              </a:rPr>
              <a:t>nductive Sensor Operation</a:t>
            </a:r>
            <a:endParaRPr kumimoji="0" lang="en-US" altLang="ko-KR" sz="3000" b="1" i="0" u="none" strike="noStrike" cap="none" normalizeH="0" baseline="0" dirty="0" smtClean="0">
              <a:ln>
                <a:noFill/>
              </a:ln>
              <a:solidFill>
                <a:srgbClr val="0070C0"/>
              </a:solidFill>
              <a:effectLst/>
              <a:latin typeface="Arial" panose="020B0604020202020204" pitchFamily="34" charset="0"/>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ko-KR" b="1" dirty="0">
              <a:solidFill>
                <a:srgbClr val="444444"/>
              </a:solidFill>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b="1"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An inductive proximity sensor consists of a coil wound around a ferrite core at the sensing head. A high frequency is applied to this, generating an oscillating electro-magnetic field around it. This is monitored by an internal circuit.</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When a metallic object moves towards this field, electric currents (eddy currents) are created in the object.</a:t>
            </a:r>
            <a:endParaRPr kumimoji="0" lang="en-US"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ko-KR" dirty="0">
              <a:solidFill>
                <a:srgbClr val="444444"/>
              </a:solidFill>
              <a:ea typeface="Noto Sans"/>
            </a:endParaRPr>
          </a:p>
          <a:p>
            <a:pPr fontAlgn="t" latinLnBrk="0"/>
            <a:r>
              <a:rPr lang="ko-KR" altLang="ko-KR" dirty="0">
                <a:solidFill>
                  <a:srgbClr val="444444"/>
                </a:solidFill>
                <a:ea typeface="Noto Sans"/>
              </a:rPr>
              <a:t>These currents cause a transformer like effect, as a result the energy in the detecting coil lessens and the oscillations are reduced; the magnetic field strength is decreased. </a:t>
            </a:r>
            <a:br>
              <a:rPr lang="ko-KR" altLang="ko-KR" dirty="0">
                <a:solidFill>
                  <a:srgbClr val="444444"/>
                </a:solidFill>
                <a:ea typeface="Noto Sans"/>
              </a:rPr>
            </a:br>
            <a:r>
              <a:rPr lang="ko-KR" altLang="ko-KR" dirty="0">
                <a:solidFill>
                  <a:srgbClr val="444444"/>
                </a:solidFill>
                <a:ea typeface="Noto Sans"/>
              </a:rPr>
              <a:t/>
            </a:r>
            <a:br>
              <a:rPr lang="ko-KR" altLang="ko-KR" dirty="0">
                <a:solidFill>
                  <a:srgbClr val="444444"/>
                </a:solidFill>
                <a:ea typeface="Noto Sans"/>
              </a:rPr>
            </a:br>
            <a:r>
              <a:rPr lang="ko-KR" altLang="ko-KR" dirty="0">
                <a:solidFill>
                  <a:srgbClr val="444444"/>
                </a:solidFill>
                <a:ea typeface="Noto Sans"/>
              </a:rPr>
              <a:t>The monitoring circuitry detects the dropping level of the oscillations and then switches the output. The object has now been detected.</a:t>
            </a:r>
            <a:br>
              <a:rPr lang="ko-KR" altLang="ko-KR" dirty="0">
                <a:solidFill>
                  <a:srgbClr val="444444"/>
                </a:solidFill>
                <a:ea typeface="Noto Sans"/>
              </a:rPr>
            </a:br>
            <a:r>
              <a:rPr lang="ko-KR" altLang="ko-KR" dirty="0">
                <a:solidFill>
                  <a:srgbClr val="444444"/>
                </a:solidFill>
                <a:ea typeface="Noto Sans"/>
              </a:rPr>
              <a:t/>
            </a:r>
            <a:br>
              <a:rPr lang="ko-KR" altLang="ko-KR" dirty="0">
                <a:solidFill>
                  <a:srgbClr val="444444"/>
                </a:solidFill>
                <a:ea typeface="Noto Sans"/>
              </a:rPr>
            </a:br>
            <a:r>
              <a:rPr lang="ko-KR" altLang="ko-KR" dirty="0">
                <a:solidFill>
                  <a:srgbClr val="444444"/>
                </a:solidFill>
                <a:ea typeface="Noto Sans"/>
              </a:rPr>
              <a:t>Because the operating principle uses an electromagnetic field, inductive sensors excel over photoelectric sensors in environmental resistance. For example, oil or dirt generally have no influence on the operation of the sensor.</a:t>
            </a:r>
            <a:br>
              <a:rPr lang="ko-KR" altLang="ko-KR" dirty="0">
                <a:solidFill>
                  <a:srgbClr val="444444"/>
                </a:solidFill>
                <a:ea typeface="Noto Sans"/>
              </a:rPr>
            </a:br>
            <a:endParaRPr lang="ko-KR" altLang="ko-KR" dirty="0">
              <a:solidFill>
                <a:srgbClr val="444444"/>
              </a:solidFill>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endParaRPr kumimoji="0" lang="ko-KR"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p>
        </p:txBody>
      </p:sp>
      <p:pic>
        <p:nvPicPr>
          <p:cNvPr id="4098" name="Picture 2" descr="https://dzi3irdbkivnd.cloudfront.net/public/groupcourse/9323/curriculum/15582/groupactivity/218044/33062/%7B5D50451A-C737-4610-B986-A2370AB1AC4F%7D.1449133025104.PNG?AWSAccessKeyId=AKIAJKC5T2AUROR7LFKQ&amp;Expires=1482817388&amp;Signature=NCo%2BvhbLZHqJ1UnRbUUZBDB9qF8%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8484" y="2004682"/>
            <a:ext cx="3670300" cy="23971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38484" y="4401847"/>
            <a:ext cx="2781836" cy="323165"/>
          </a:xfrm>
          <a:prstGeom prst="rect">
            <a:avLst/>
          </a:prstGeom>
          <a:noFill/>
        </p:spPr>
        <p:txBody>
          <a:bodyPr wrap="square" rtlCol="0">
            <a:spAutoFit/>
          </a:bodyPr>
          <a:lstStyle/>
          <a:p>
            <a:r>
              <a:rPr lang="en-US" altLang="ko-KR" sz="1500" b="1" dirty="0" smtClean="0"/>
              <a:t>Inductive sensor operation</a:t>
            </a:r>
            <a:endParaRPr lang="ko-KR" altLang="en-US" sz="1500" b="1" dirty="0"/>
          </a:p>
        </p:txBody>
      </p:sp>
    </p:spTree>
    <p:extLst>
      <p:ext uri="{BB962C8B-B14F-4D97-AF65-F5344CB8AC3E}">
        <p14:creationId xmlns:p14="http://schemas.microsoft.com/office/powerpoint/2010/main" val="29538992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1638879" y="44320"/>
            <a:ext cx="8425631" cy="565125"/>
          </a:xfrm>
          <a:noFill/>
        </p:spPr>
        <p:txBody>
          <a:bodyPr>
            <a:normAutofit/>
          </a:bodyPr>
          <a:lstStyle/>
          <a:p>
            <a:pPr algn="l" eaLnBrk="1" hangingPunct="1"/>
            <a:r>
              <a:rPr lang="en-US" altLang="ko-KR" sz="3000" b="1" dirty="0" smtClean="0">
                <a:solidFill>
                  <a:srgbClr val="0070C0"/>
                </a:solidFill>
                <a:latin typeface="+mn-lt"/>
                <a:ea typeface="HY헤드라인M" panose="02030600000101010101" pitchFamily="18" charset="-127"/>
              </a:rPr>
              <a:t>Proximity </a:t>
            </a:r>
            <a:r>
              <a:rPr lang="en-US" altLang="ko-KR" sz="3000" b="1" dirty="0">
                <a:solidFill>
                  <a:srgbClr val="0070C0"/>
                </a:solidFill>
                <a:latin typeface="+mn-lt"/>
                <a:ea typeface="HY헤드라인M" panose="02030600000101010101" pitchFamily="18" charset="-127"/>
              </a:rPr>
              <a:t>sensor suffix code (UP square type)</a:t>
            </a:r>
            <a:endParaRPr lang="ko-KR" altLang="en-US" sz="3000" b="1" dirty="0">
              <a:solidFill>
                <a:srgbClr val="0070C0"/>
              </a:solidFill>
              <a:latin typeface="+mn-lt"/>
              <a:ea typeface="HY헤드라인M" panose="02030600000101010101" pitchFamily="18" charset="-127"/>
            </a:endParaRPr>
          </a:p>
        </p:txBody>
      </p:sp>
      <p:sp>
        <p:nvSpPr>
          <p:cNvPr id="9" name="Text Box 6"/>
          <p:cNvSpPr txBox="1">
            <a:spLocks noChangeArrowheads="1"/>
          </p:cNvSpPr>
          <p:nvPr/>
        </p:nvSpPr>
        <p:spPr bwMode="auto">
          <a:xfrm>
            <a:off x="1638879" y="756064"/>
            <a:ext cx="2484000" cy="360362"/>
          </a:xfrm>
          <a:prstGeom prst="rect">
            <a:avLst/>
          </a:prstGeom>
          <a:solidFill>
            <a:srgbClr val="C0C0C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eaLnBrk="1" hangingPunct="1">
              <a:lnSpc>
                <a:spcPct val="100000"/>
              </a:lnSpc>
              <a:spcBef>
                <a:spcPct val="0"/>
              </a:spcBef>
              <a:buClrTx/>
              <a:buFontTx/>
              <a:buNone/>
            </a:pPr>
            <a:r>
              <a:rPr lang="en-US" altLang="ko-KR" sz="2000" u="sng" dirty="0"/>
              <a:t>UP</a:t>
            </a:r>
            <a:r>
              <a:rPr lang="en-US" altLang="ko-KR" sz="2000" dirty="0"/>
              <a:t> </a:t>
            </a:r>
            <a:r>
              <a:rPr lang="en-US" altLang="ko-KR" sz="2000" u="sng" dirty="0"/>
              <a:t>18</a:t>
            </a:r>
            <a:r>
              <a:rPr lang="en-US" altLang="ko-KR" sz="2000" dirty="0"/>
              <a:t> </a:t>
            </a:r>
            <a:r>
              <a:rPr lang="en-US" altLang="ko-KR" sz="2000" u="sng" dirty="0" smtClean="0"/>
              <a:t>S</a:t>
            </a:r>
            <a:r>
              <a:rPr lang="en-US" altLang="ko-KR" sz="2000" dirty="0" smtClean="0"/>
              <a:t> - </a:t>
            </a:r>
            <a:r>
              <a:rPr lang="en-US" altLang="ko-KR" sz="2000" u="sng" dirty="0" smtClean="0"/>
              <a:t>5</a:t>
            </a:r>
            <a:r>
              <a:rPr lang="en-US" altLang="ko-KR" sz="2000" dirty="0" smtClean="0"/>
              <a:t> </a:t>
            </a:r>
            <a:r>
              <a:rPr lang="en-US" altLang="ko-KR" sz="2000" u="sng" dirty="0"/>
              <a:t>N</a:t>
            </a:r>
            <a:r>
              <a:rPr lang="en-US" altLang="ko-KR" sz="2000" dirty="0"/>
              <a:t> </a:t>
            </a:r>
            <a:r>
              <a:rPr lang="en-US" altLang="ko-KR" sz="2000" u="sng" dirty="0"/>
              <a:t>A</a:t>
            </a:r>
            <a:r>
              <a:rPr lang="en-US" altLang="ko-KR" sz="2000" dirty="0"/>
              <a:t> </a:t>
            </a:r>
            <a:r>
              <a:rPr lang="en-US" altLang="ko-KR" sz="2000" u="sng" dirty="0"/>
              <a:t>C</a:t>
            </a:r>
            <a:r>
              <a:rPr lang="en-US" altLang="ko-KR" sz="2000" dirty="0"/>
              <a:t> </a:t>
            </a:r>
            <a:r>
              <a:rPr lang="en-US" altLang="ko-KR" sz="2000" u="sng" dirty="0"/>
              <a:t>U</a:t>
            </a:r>
          </a:p>
        </p:txBody>
      </p:sp>
      <p:graphicFrame>
        <p:nvGraphicFramePr>
          <p:cNvPr id="18" name="Group 77"/>
          <p:cNvGraphicFramePr>
            <a:graphicFrameLocks noGrp="1"/>
          </p:cNvGraphicFramePr>
          <p:nvPr>
            <p:extLst>
              <p:ext uri="{D42A27DB-BD31-4B8C-83A1-F6EECF244321}">
                <p14:modId xmlns:p14="http://schemas.microsoft.com/office/powerpoint/2010/main" val="3914842824"/>
              </p:ext>
            </p:extLst>
          </p:nvPr>
        </p:nvGraphicFramePr>
        <p:xfrm>
          <a:off x="4346367" y="685232"/>
          <a:ext cx="3521017" cy="5878986"/>
        </p:xfrm>
        <a:graphic>
          <a:graphicData uri="http://schemas.openxmlformats.org/drawingml/2006/table">
            <a:tbl>
              <a:tblPr/>
              <a:tblGrid>
                <a:gridCol w="1072745"/>
                <a:gridCol w="576064"/>
                <a:gridCol w="1872208"/>
              </a:tblGrid>
              <a:tr h="382455">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Division</a:t>
                      </a:r>
                      <a:endParaRPr kumimoji="1" lang="ko-KR" altLang="en-US"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Code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rgbClr val="FFFFFF"/>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Content</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rgbClr val="FFFFFF"/>
                        </a:gs>
                      </a:gsLst>
                      <a:lin ang="5400000" scaled="1"/>
                    </a:gradFill>
                  </a:tcPr>
                </a:tc>
              </a:tr>
              <a:tr h="299590">
                <a:tc rowSpan="2">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Sensing direction</a:t>
                      </a: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 indication (Detect front side)</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299590">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err="1" smtClean="0">
                          <a:ln>
                            <a:noFill/>
                          </a:ln>
                          <a:solidFill>
                            <a:schemeClr val="tx1"/>
                          </a:solidFill>
                          <a:effectLst/>
                          <a:latin typeface="맑은 고딕" panose="020B0503020000020004" pitchFamily="50" charset="-127"/>
                          <a:ea typeface="맑은 고딕" panose="020B0503020000020004" pitchFamily="50" charset="-127"/>
                        </a:rPr>
                        <a:t>Deect</a:t>
                      </a: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 upper side (only available with UP18S)</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82455">
                <a:tc rowSpan="2">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Connection structure</a:t>
                      </a: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 indication (Cable type)</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63197">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CR</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Relay connector</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63197">
                <a:tc rowSpan="2">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Output state</a:t>
                      </a:r>
                      <a:endParaRPr kumimoji="1" lang="ko-KR" altLang="en-US"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 (Normal Open)</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63197">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NC (Normal Closed)</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63197">
                <a:tc rowSpan="5">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Power and output type</a:t>
                      </a:r>
                      <a:endParaRPr kumimoji="1" lang="ko-KR" altLang="en-US"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DC NPN Type 3 wires</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63197">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P</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DC PNP Type 3 wires</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63197">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AC</a:t>
                      </a:r>
                      <a:r>
                        <a:rPr kumimoji="1" lang="ko-KR" altLang="en-US" sz="12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2</a:t>
                      </a:r>
                      <a:r>
                        <a:rPr kumimoji="1" lang="ko-KR" altLang="en-US" sz="12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wires (UP18S excluded)</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63197">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T</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DC</a:t>
                      </a:r>
                      <a:r>
                        <a:rPr kumimoji="1" lang="ko-KR" altLang="en-US" sz="12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2</a:t>
                      </a:r>
                      <a:r>
                        <a:rPr kumimoji="1" lang="ko-KR" altLang="en-US" sz="12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wires (polarity)</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63197">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DC</a:t>
                      </a:r>
                      <a:r>
                        <a:rPr kumimoji="1" lang="ko-KR" altLang="en-US" sz="12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2</a:t>
                      </a:r>
                      <a:r>
                        <a:rPr kumimoji="1" lang="ko-KR" altLang="en-US" sz="12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wires (non polarity)</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63197">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Sensing distance</a:t>
                      </a: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2, 4, 5, 8, 10, 12, 15, 20</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63197">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Sensing area size</a:t>
                      </a:r>
                    </a:p>
                  </a:txBody>
                  <a:tcPr marL="90000" marR="90000" marT="46771" marB="46771"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8, 12, 18, 25, 30, 40</a:t>
                      </a:r>
                    </a:p>
                  </a:txBody>
                  <a:tcPr marL="90000" marR="90000" marT="46771" marB="46771"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bl>
          </a:graphicData>
        </a:graphic>
      </p:graphicFrame>
      <p:cxnSp>
        <p:nvCxnSpPr>
          <p:cNvPr id="19" name="직선 연결선 22"/>
          <p:cNvCxnSpPr>
            <a:cxnSpLocks noChangeShapeType="1"/>
          </p:cNvCxnSpPr>
          <p:nvPr/>
        </p:nvCxnSpPr>
        <p:spPr bwMode="auto">
          <a:xfrm>
            <a:off x="2550687" y="1124600"/>
            <a:ext cx="0" cy="384175"/>
          </a:xfrm>
          <a:prstGeom prst="line">
            <a:avLst/>
          </a:prstGeom>
          <a:noFill/>
          <a:ln w="222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TextBox 20"/>
          <p:cNvSpPr txBox="1">
            <a:spLocks noChangeArrowheads="1"/>
          </p:cNvSpPr>
          <p:nvPr/>
        </p:nvSpPr>
        <p:spPr bwMode="auto">
          <a:xfrm>
            <a:off x="2307267" y="1430040"/>
            <a:ext cx="56324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eaLnBrk="1" hangingPunct="1">
              <a:lnSpc>
                <a:spcPct val="100000"/>
              </a:lnSpc>
              <a:spcBef>
                <a:spcPct val="0"/>
              </a:spcBef>
              <a:buClrTx/>
              <a:buFontTx/>
              <a:buNone/>
            </a:pPr>
            <a:r>
              <a:rPr lang="en-US" altLang="ko-KR" b="1" dirty="0">
                <a:solidFill>
                  <a:srgbClr val="0070C0"/>
                </a:solidFill>
                <a:latin typeface="+mn-lt"/>
                <a:ea typeface="굴림" pitchFamily="50" charset="-127"/>
              </a:rPr>
              <a:t>Flat</a:t>
            </a:r>
            <a:r>
              <a:rPr lang="en-US" altLang="ko-KR" sz="1500" b="1" dirty="0">
                <a:solidFill>
                  <a:srgbClr val="0070C0"/>
                </a:solidFill>
                <a:latin typeface="+mn-lt"/>
                <a:ea typeface="굴림" pitchFamily="50" charset="-127"/>
              </a:rPr>
              <a:t> </a:t>
            </a:r>
            <a:endParaRPr lang="ko-KR" altLang="en-US" sz="1500" b="1" dirty="0">
              <a:solidFill>
                <a:srgbClr val="0070C0"/>
              </a:solidFill>
              <a:latin typeface="+mn-lt"/>
              <a:ea typeface="굴림" pitchFamily="50" charset="-127"/>
            </a:endParaRPr>
          </a:p>
        </p:txBody>
      </p:sp>
      <p:cxnSp>
        <p:nvCxnSpPr>
          <p:cNvPr id="21" name="직선 연결선 20"/>
          <p:cNvCxnSpPr/>
          <p:nvPr/>
        </p:nvCxnSpPr>
        <p:spPr bwMode="auto">
          <a:xfrm>
            <a:off x="2294366" y="6309320"/>
            <a:ext cx="2052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22" name="직선 연결선 21"/>
          <p:cNvCxnSpPr/>
          <p:nvPr/>
        </p:nvCxnSpPr>
        <p:spPr bwMode="auto">
          <a:xfrm>
            <a:off x="2251800" y="1124598"/>
            <a:ext cx="42567" cy="5184722"/>
          </a:xfrm>
          <a:prstGeom prst="line">
            <a:avLst/>
          </a:prstGeom>
          <a:ln w="22225"/>
        </p:spPr>
        <p:style>
          <a:lnRef idx="1">
            <a:schemeClr val="dk1"/>
          </a:lnRef>
          <a:fillRef idx="0">
            <a:schemeClr val="dk1"/>
          </a:fillRef>
          <a:effectRef idx="0">
            <a:schemeClr val="dk1"/>
          </a:effectRef>
          <a:fontRef idx="minor">
            <a:schemeClr val="tx1"/>
          </a:fontRef>
        </p:style>
      </p:cxnSp>
      <p:cxnSp>
        <p:nvCxnSpPr>
          <p:cNvPr id="23" name="직선 연결선 22"/>
          <p:cNvCxnSpPr/>
          <p:nvPr/>
        </p:nvCxnSpPr>
        <p:spPr bwMode="auto">
          <a:xfrm>
            <a:off x="3005562" y="5826586"/>
            <a:ext cx="1340805" cy="7537"/>
          </a:xfrm>
          <a:prstGeom prst="line">
            <a:avLst/>
          </a:prstGeom>
          <a:ln w="22225"/>
        </p:spPr>
        <p:style>
          <a:lnRef idx="1">
            <a:schemeClr val="dk1"/>
          </a:lnRef>
          <a:fillRef idx="0">
            <a:schemeClr val="dk1"/>
          </a:fillRef>
          <a:effectRef idx="0">
            <a:schemeClr val="dk1"/>
          </a:effectRef>
          <a:fontRef idx="minor">
            <a:schemeClr val="tx1"/>
          </a:fontRef>
        </p:style>
      </p:cxnSp>
      <p:cxnSp>
        <p:nvCxnSpPr>
          <p:cNvPr id="24" name="직선 연결선 23"/>
          <p:cNvCxnSpPr/>
          <p:nvPr/>
        </p:nvCxnSpPr>
        <p:spPr bwMode="auto">
          <a:xfrm flipH="1">
            <a:off x="3005562" y="1120480"/>
            <a:ext cx="16475" cy="4713643"/>
          </a:xfrm>
          <a:prstGeom prst="line">
            <a:avLst/>
          </a:prstGeom>
          <a:ln w="22225"/>
        </p:spPr>
        <p:style>
          <a:lnRef idx="1">
            <a:schemeClr val="dk1"/>
          </a:lnRef>
          <a:fillRef idx="0">
            <a:schemeClr val="dk1"/>
          </a:fillRef>
          <a:effectRef idx="0">
            <a:schemeClr val="dk1"/>
          </a:effectRef>
          <a:fontRef idx="minor">
            <a:schemeClr val="tx1"/>
          </a:fontRef>
        </p:style>
      </p:cxnSp>
      <p:cxnSp>
        <p:nvCxnSpPr>
          <p:cNvPr id="25" name="직선 연결선 24"/>
          <p:cNvCxnSpPr/>
          <p:nvPr/>
        </p:nvCxnSpPr>
        <p:spPr bwMode="auto">
          <a:xfrm>
            <a:off x="3256814" y="1116360"/>
            <a:ext cx="0" cy="3168000"/>
          </a:xfrm>
          <a:prstGeom prst="line">
            <a:avLst/>
          </a:prstGeom>
          <a:ln w="22225"/>
        </p:spPr>
        <p:style>
          <a:lnRef idx="1">
            <a:schemeClr val="dk1"/>
          </a:lnRef>
          <a:fillRef idx="0">
            <a:schemeClr val="dk1"/>
          </a:fillRef>
          <a:effectRef idx="0">
            <a:schemeClr val="dk1"/>
          </a:effectRef>
          <a:fontRef idx="minor">
            <a:schemeClr val="tx1"/>
          </a:fontRef>
        </p:style>
      </p:cxnSp>
      <p:cxnSp>
        <p:nvCxnSpPr>
          <p:cNvPr id="26" name="직선 연결선 25"/>
          <p:cNvCxnSpPr/>
          <p:nvPr/>
        </p:nvCxnSpPr>
        <p:spPr bwMode="auto">
          <a:xfrm>
            <a:off x="3265052" y="4274498"/>
            <a:ext cx="1081314" cy="9863"/>
          </a:xfrm>
          <a:prstGeom prst="line">
            <a:avLst/>
          </a:prstGeom>
          <a:ln w="22225"/>
        </p:spPr>
        <p:style>
          <a:lnRef idx="1">
            <a:schemeClr val="dk1"/>
          </a:lnRef>
          <a:fillRef idx="0">
            <a:schemeClr val="dk1"/>
          </a:fillRef>
          <a:effectRef idx="0">
            <a:schemeClr val="dk1"/>
          </a:effectRef>
          <a:fontRef idx="minor">
            <a:schemeClr val="tx1"/>
          </a:fontRef>
        </p:style>
      </p:cxnSp>
      <p:cxnSp>
        <p:nvCxnSpPr>
          <p:cNvPr id="27" name="직선 연결선 26"/>
          <p:cNvCxnSpPr/>
          <p:nvPr/>
        </p:nvCxnSpPr>
        <p:spPr bwMode="auto">
          <a:xfrm>
            <a:off x="3483354" y="3130009"/>
            <a:ext cx="863012" cy="6471"/>
          </a:xfrm>
          <a:prstGeom prst="line">
            <a:avLst/>
          </a:prstGeom>
          <a:ln w="22225"/>
        </p:spPr>
        <p:style>
          <a:lnRef idx="1">
            <a:schemeClr val="dk1"/>
          </a:lnRef>
          <a:fillRef idx="0">
            <a:schemeClr val="dk1"/>
          </a:fillRef>
          <a:effectRef idx="0">
            <a:schemeClr val="dk1"/>
          </a:effectRef>
          <a:fontRef idx="minor">
            <a:schemeClr val="tx1"/>
          </a:fontRef>
        </p:style>
      </p:cxnSp>
      <p:cxnSp>
        <p:nvCxnSpPr>
          <p:cNvPr id="28" name="직선 연결선 27"/>
          <p:cNvCxnSpPr/>
          <p:nvPr/>
        </p:nvCxnSpPr>
        <p:spPr bwMode="auto">
          <a:xfrm>
            <a:off x="3483354" y="1120479"/>
            <a:ext cx="0" cy="2016000"/>
          </a:xfrm>
          <a:prstGeom prst="line">
            <a:avLst/>
          </a:prstGeom>
          <a:ln w="22225"/>
        </p:spPr>
        <p:style>
          <a:lnRef idx="1">
            <a:schemeClr val="dk1"/>
          </a:lnRef>
          <a:fillRef idx="0">
            <a:schemeClr val="dk1"/>
          </a:fillRef>
          <a:effectRef idx="0">
            <a:schemeClr val="dk1"/>
          </a:effectRef>
          <a:fontRef idx="minor">
            <a:schemeClr val="tx1"/>
          </a:fontRef>
        </p:style>
      </p:cxnSp>
      <p:cxnSp>
        <p:nvCxnSpPr>
          <p:cNvPr id="30" name="직선 연결선 29"/>
          <p:cNvCxnSpPr/>
          <p:nvPr/>
        </p:nvCxnSpPr>
        <p:spPr bwMode="auto">
          <a:xfrm>
            <a:off x="3718132" y="1108122"/>
            <a:ext cx="0" cy="1296000"/>
          </a:xfrm>
          <a:prstGeom prst="line">
            <a:avLst/>
          </a:prstGeom>
          <a:ln w="22225"/>
        </p:spPr>
        <p:style>
          <a:lnRef idx="1">
            <a:schemeClr val="dk1"/>
          </a:lnRef>
          <a:fillRef idx="0">
            <a:schemeClr val="dk1"/>
          </a:fillRef>
          <a:effectRef idx="0">
            <a:schemeClr val="dk1"/>
          </a:effectRef>
          <a:fontRef idx="minor">
            <a:schemeClr val="tx1"/>
          </a:fontRef>
        </p:style>
      </p:cxnSp>
      <p:cxnSp>
        <p:nvCxnSpPr>
          <p:cNvPr id="31" name="직선 연결선 30"/>
          <p:cNvCxnSpPr/>
          <p:nvPr/>
        </p:nvCxnSpPr>
        <p:spPr bwMode="auto">
          <a:xfrm>
            <a:off x="3701658" y="2402290"/>
            <a:ext cx="644709" cy="1833"/>
          </a:xfrm>
          <a:prstGeom prst="line">
            <a:avLst/>
          </a:prstGeom>
          <a:ln w="22225"/>
        </p:spPr>
        <p:style>
          <a:lnRef idx="1">
            <a:schemeClr val="dk1"/>
          </a:lnRef>
          <a:fillRef idx="0">
            <a:schemeClr val="dk1"/>
          </a:fillRef>
          <a:effectRef idx="0">
            <a:schemeClr val="dk1"/>
          </a:effectRef>
          <a:fontRef idx="minor">
            <a:schemeClr val="tx1"/>
          </a:fontRef>
        </p:style>
      </p:cxnSp>
      <p:cxnSp>
        <p:nvCxnSpPr>
          <p:cNvPr id="29" name="직선 연결선 22"/>
          <p:cNvCxnSpPr>
            <a:cxnSpLocks noChangeShapeType="1"/>
          </p:cNvCxnSpPr>
          <p:nvPr/>
        </p:nvCxnSpPr>
        <p:spPr bwMode="auto">
          <a:xfrm>
            <a:off x="1846351" y="1128719"/>
            <a:ext cx="0" cy="384175"/>
          </a:xfrm>
          <a:prstGeom prst="line">
            <a:avLst/>
          </a:prstGeom>
          <a:noFill/>
          <a:ln w="222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TextBox 20"/>
          <p:cNvSpPr txBox="1">
            <a:spLocks noChangeArrowheads="1"/>
          </p:cNvSpPr>
          <p:nvPr/>
        </p:nvSpPr>
        <p:spPr bwMode="auto">
          <a:xfrm>
            <a:off x="1267812" y="1454654"/>
            <a:ext cx="1199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eaLnBrk="1" hangingPunct="1">
              <a:lnSpc>
                <a:spcPct val="100000"/>
              </a:lnSpc>
              <a:spcBef>
                <a:spcPct val="0"/>
              </a:spcBef>
              <a:buClrTx/>
              <a:buFontTx/>
              <a:buNone/>
            </a:pPr>
            <a:r>
              <a:rPr lang="en-US" altLang="ko-KR" b="1" dirty="0">
                <a:solidFill>
                  <a:srgbClr val="0070C0"/>
                </a:solidFill>
                <a:latin typeface="+mn-lt"/>
                <a:ea typeface="굴림" pitchFamily="50" charset="-127"/>
              </a:rPr>
              <a:t>Inductive</a:t>
            </a:r>
            <a:r>
              <a:rPr lang="en-US" altLang="ko-KR" b="1" dirty="0">
                <a:solidFill>
                  <a:srgbClr val="0070C0"/>
                </a:solidFill>
                <a:latin typeface="굴림" pitchFamily="50" charset="-127"/>
                <a:ea typeface="굴림" pitchFamily="50" charset="-127"/>
              </a:rPr>
              <a:t> </a:t>
            </a:r>
            <a:endParaRPr lang="ko-KR" altLang="en-US" b="1" dirty="0">
              <a:solidFill>
                <a:srgbClr val="0070C0"/>
              </a:solidFill>
              <a:latin typeface="굴림" pitchFamily="50" charset="-127"/>
              <a:ea typeface="굴림" pitchFamily="50" charset="-127"/>
            </a:endParaRPr>
          </a:p>
        </p:txBody>
      </p:sp>
      <p:cxnSp>
        <p:nvCxnSpPr>
          <p:cNvPr id="33" name="직선 연결선 32"/>
          <p:cNvCxnSpPr/>
          <p:nvPr/>
        </p:nvCxnSpPr>
        <p:spPr bwMode="auto">
          <a:xfrm>
            <a:off x="3954372" y="1758620"/>
            <a:ext cx="391995" cy="9428"/>
          </a:xfrm>
          <a:prstGeom prst="line">
            <a:avLst/>
          </a:prstGeom>
          <a:ln w="22225"/>
        </p:spPr>
        <p:style>
          <a:lnRef idx="1">
            <a:schemeClr val="dk1"/>
          </a:lnRef>
          <a:fillRef idx="0">
            <a:schemeClr val="dk1"/>
          </a:fillRef>
          <a:effectRef idx="0">
            <a:schemeClr val="dk1"/>
          </a:effectRef>
          <a:fontRef idx="minor">
            <a:schemeClr val="tx1"/>
          </a:fontRef>
        </p:style>
      </p:cxnSp>
      <p:cxnSp>
        <p:nvCxnSpPr>
          <p:cNvPr id="34" name="직선 연결선 33"/>
          <p:cNvCxnSpPr/>
          <p:nvPr/>
        </p:nvCxnSpPr>
        <p:spPr bwMode="auto">
          <a:xfrm>
            <a:off x="3961148" y="1112241"/>
            <a:ext cx="0" cy="648000"/>
          </a:xfrm>
          <a:prstGeom prst="line">
            <a:avLst/>
          </a:prstGeom>
          <a:ln w="22225"/>
        </p:spPr>
        <p:style>
          <a:lnRef idx="1">
            <a:schemeClr val="dk1"/>
          </a:lnRef>
          <a:fillRef idx="0">
            <a:schemeClr val="dk1"/>
          </a:fillRef>
          <a:effectRef idx="0">
            <a:schemeClr val="dk1"/>
          </a:effectRef>
          <a:fontRef idx="minor">
            <a:schemeClr val="tx1"/>
          </a:fontRef>
        </p:style>
      </p:cxnSp>
      <p:graphicFrame>
        <p:nvGraphicFramePr>
          <p:cNvPr id="35" name="Group 77"/>
          <p:cNvGraphicFramePr>
            <a:graphicFrameLocks noGrp="1"/>
          </p:cNvGraphicFramePr>
          <p:nvPr>
            <p:extLst/>
          </p:nvPr>
        </p:nvGraphicFramePr>
        <p:xfrm>
          <a:off x="7889261" y="1125461"/>
          <a:ext cx="2715857" cy="5025058"/>
        </p:xfrm>
        <a:graphic>
          <a:graphicData uri="http://schemas.openxmlformats.org/drawingml/2006/table">
            <a:tbl>
              <a:tblPr/>
              <a:tblGrid>
                <a:gridCol w="2715857"/>
              </a:tblGrid>
              <a:tr h="889933">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UP12S-4N/P*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952904">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UP18S-5N/P*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864096">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UP25S-8N/P*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660466">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0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0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0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UP30S-10N/P*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1123320">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endPar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UP40S-20N/P*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6162" y="1197344"/>
            <a:ext cx="1042237"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9409" y="1156048"/>
            <a:ext cx="1010657"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1439" y="2089664"/>
            <a:ext cx="979531"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59409" y="2096637"/>
            <a:ext cx="994786" cy="65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9931" y="3045296"/>
            <a:ext cx="1009525" cy="62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8752" y="3045187"/>
            <a:ext cx="936104" cy="57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9666" y="4002391"/>
            <a:ext cx="1068732" cy="70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35580" y="3981637"/>
            <a:ext cx="1091856" cy="76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11441" y="5027800"/>
            <a:ext cx="1119641"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35648" y="5034772"/>
            <a:ext cx="1018049" cy="799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859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1991545" y="55563"/>
            <a:ext cx="8425631" cy="565125"/>
          </a:xfrm>
          <a:noFill/>
        </p:spPr>
        <p:txBody>
          <a:bodyPr>
            <a:normAutofit/>
          </a:bodyPr>
          <a:lstStyle/>
          <a:p>
            <a:pPr algn="l" eaLnBrk="1" hangingPunct="1"/>
            <a:r>
              <a:rPr lang="en-US" altLang="ko-KR" sz="3000" b="1" dirty="0" smtClean="0">
                <a:solidFill>
                  <a:srgbClr val="0070C0"/>
                </a:solidFill>
                <a:latin typeface="+mn-lt"/>
                <a:ea typeface="HY헤드라인M" panose="02030600000101010101" pitchFamily="18" charset="-127"/>
              </a:rPr>
              <a:t>Proximity </a:t>
            </a:r>
            <a:r>
              <a:rPr lang="en-US" altLang="ko-KR" sz="3000" b="1" dirty="0">
                <a:solidFill>
                  <a:srgbClr val="0070C0"/>
                </a:solidFill>
                <a:latin typeface="+mn-lt"/>
                <a:ea typeface="HY헤드라인M" panose="02030600000101010101" pitchFamily="18" charset="-127"/>
              </a:rPr>
              <a:t>sensor suffix code (UP flat type)</a:t>
            </a:r>
            <a:endParaRPr lang="ko-KR" altLang="en-US" sz="3000" b="1" dirty="0">
              <a:solidFill>
                <a:srgbClr val="0070C0"/>
              </a:solidFill>
              <a:latin typeface="+mn-lt"/>
              <a:ea typeface="HY헤드라인M" panose="02030600000101010101" pitchFamily="18" charset="-127"/>
            </a:endParaRPr>
          </a:p>
        </p:txBody>
      </p:sp>
      <p:sp>
        <p:nvSpPr>
          <p:cNvPr id="9" name="Text Box 6"/>
          <p:cNvSpPr txBox="1">
            <a:spLocks noChangeArrowheads="1"/>
          </p:cNvSpPr>
          <p:nvPr/>
        </p:nvSpPr>
        <p:spPr bwMode="auto">
          <a:xfrm>
            <a:off x="1672670" y="771320"/>
            <a:ext cx="2344649" cy="360362"/>
          </a:xfrm>
          <a:prstGeom prst="rect">
            <a:avLst/>
          </a:prstGeom>
          <a:solidFill>
            <a:srgbClr val="C0C0C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eaLnBrk="1" hangingPunct="1">
              <a:lnSpc>
                <a:spcPct val="100000"/>
              </a:lnSpc>
              <a:spcBef>
                <a:spcPct val="0"/>
              </a:spcBef>
              <a:buClrTx/>
              <a:buFontTx/>
              <a:buNone/>
            </a:pPr>
            <a:r>
              <a:rPr lang="en-US" altLang="ko-KR" sz="2000" u="sng" dirty="0" smtClean="0"/>
              <a:t>UP</a:t>
            </a:r>
            <a:r>
              <a:rPr lang="en-US" altLang="ko-KR" sz="2000" dirty="0"/>
              <a:t> </a:t>
            </a:r>
            <a:r>
              <a:rPr lang="en-US" altLang="ko-KR" sz="2000" u="sng" dirty="0" smtClean="0"/>
              <a:t>25</a:t>
            </a:r>
            <a:r>
              <a:rPr lang="en-US" altLang="ko-KR" sz="2000" dirty="0" smtClean="0"/>
              <a:t> </a:t>
            </a:r>
            <a:r>
              <a:rPr lang="en-US" altLang="ko-KR" sz="2000" u="sng" dirty="0"/>
              <a:t>F</a:t>
            </a:r>
            <a:r>
              <a:rPr lang="en-US" altLang="ko-KR" sz="2000" dirty="0"/>
              <a:t> - </a:t>
            </a:r>
            <a:r>
              <a:rPr lang="en-US" altLang="ko-KR" sz="2000" u="sng" dirty="0"/>
              <a:t>8</a:t>
            </a:r>
            <a:r>
              <a:rPr lang="en-US" altLang="ko-KR" sz="2000" dirty="0"/>
              <a:t> </a:t>
            </a:r>
            <a:r>
              <a:rPr lang="en-US" altLang="ko-KR" sz="2000" u="sng" dirty="0"/>
              <a:t>N</a:t>
            </a:r>
            <a:r>
              <a:rPr lang="en-US" altLang="ko-KR" sz="2000" dirty="0"/>
              <a:t> </a:t>
            </a:r>
            <a:r>
              <a:rPr lang="en-US" altLang="ko-KR" sz="2000" u="sng" dirty="0"/>
              <a:t>A</a:t>
            </a:r>
            <a:r>
              <a:rPr lang="en-US" altLang="ko-KR" sz="2000" dirty="0"/>
              <a:t> </a:t>
            </a:r>
            <a:r>
              <a:rPr lang="en-US" altLang="ko-KR" sz="2000" u="sng" dirty="0"/>
              <a:t>CR</a:t>
            </a:r>
          </a:p>
        </p:txBody>
      </p:sp>
      <p:graphicFrame>
        <p:nvGraphicFramePr>
          <p:cNvPr id="18" name="Group 77"/>
          <p:cNvGraphicFramePr>
            <a:graphicFrameLocks noGrp="1"/>
          </p:cNvGraphicFramePr>
          <p:nvPr>
            <p:extLst>
              <p:ext uri="{D42A27DB-BD31-4B8C-83A1-F6EECF244321}">
                <p14:modId xmlns:p14="http://schemas.microsoft.com/office/powerpoint/2010/main" val="2001665838"/>
              </p:ext>
            </p:extLst>
          </p:nvPr>
        </p:nvGraphicFramePr>
        <p:xfrm>
          <a:off x="4039924" y="1156048"/>
          <a:ext cx="3673205" cy="4535618"/>
        </p:xfrm>
        <a:graphic>
          <a:graphicData uri="http://schemas.openxmlformats.org/drawingml/2006/table">
            <a:tbl>
              <a:tblPr/>
              <a:tblGrid>
                <a:gridCol w="1143914"/>
                <a:gridCol w="657083"/>
                <a:gridCol w="1872208"/>
              </a:tblGrid>
              <a:tr h="362201">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Division</a:t>
                      </a:r>
                      <a:endParaRPr kumimoji="1" lang="ko-KR" altLang="en-US"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Code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rgbClr val="FFFFFF"/>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Content</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rgbClr val="FFFFFF"/>
                        </a:gs>
                      </a:gsLst>
                      <a:lin ang="5400000" scaled="1"/>
                    </a:gradFill>
                  </a:tcPr>
                </a:tc>
              </a:tr>
              <a:tr h="362201">
                <a:tc rowSpan="2">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Connection structure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 indication (Cable type)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CR</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Relay connector</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rowSpan="2">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Output state</a:t>
                      </a:r>
                      <a:endParaRPr kumimoji="1" lang="ko-KR" altLang="en-US"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 (Normal Open)</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NC (Normal Closed)</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rowSpan="5">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Power and output type</a:t>
                      </a:r>
                      <a:endParaRPr kumimoji="1" lang="ko-KR" altLang="en-US"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NPN Type (DC</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3</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P</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PNP Type (DC</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3</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AC</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2</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 </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T</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DC</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2</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 (Polarity)</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DC</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2</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 (No Polarity)</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Sensing distance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8</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Sensing area size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25</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bl>
          </a:graphicData>
        </a:graphic>
      </p:graphicFrame>
      <p:cxnSp>
        <p:nvCxnSpPr>
          <p:cNvPr id="19" name="직선 연결선 22"/>
          <p:cNvCxnSpPr>
            <a:cxnSpLocks noChangeShapeType="1"/>
          </p:cNvCxnSpPr>
          <p:nvPr/>
        </p:nvCxnSpPr>
        <p:spPr bwMode="auto">
          <a:xfrm>
            <a:off x="2551526" y="1139856"/>
            <a:ext cx="0" cy="384175"/>
          </a:xfrm>
          <a:prstGeom prst="line">
            <a:avLst/>
          </a:prstGeom>
          <a:noFill/>
          <a:ln w="222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직선 연결선 20"/>
          <p:cNvCxnSpPr/>
          <p:nvPr/>
        </p:nvCxnSpPr>
        <p:spPr bwMode="auto">
          <a:xfrm>
            <a:off x="2424510" y="5445224"/>
            <a:ext cx="158908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22" name="직선 연결선 21"/>
          <p:cNvCxnSpPr/>
          <p:nvPr/>
        </p:nvCxnSpPr>
        <p:spPr bwMode="auto">
          <a:xfrm>
            <a:off x="2393147" y="1123378"/>
            <a:ext cx="0" cy="4321846"/>
          </a:xfrm>
          <a:prstGeom prst="line">
            <a:avLst/>
          </a:prstGeom>
          <a:ln w="22225"/>
        </p:spPr>
        <p:style>
          <a:lnRef idx="1">
            <a:schemeClr val="dk1"/>
          </a:lnRef>
          <a:fillRef idx="0">
            <a:schemeClr val="dk1"/>
          </a:fillRef>
          <a:effectRef idx="0">
            <a:schemeClr val="dk1"/>
          </a:effectRef>
          <a:fontRef idx="minor">
            <a:schemeClr val="tx1"/>
          </a:fontRef>
        </p:style>
      </p:cxnSp>
      <p:cxnSp>
        <p:nvCxnSpPr>
          <p:cNvPr id="23" name="직선 연결선 22"/>
          <p:cNvCxnSpPr/>
          <p:nvPr/>
        </p:nvCxnSpPr>
        <p:spPr bwMode="auto">
          <a:xfrm flipV="1">
            <a:off x="3055827" y="5017229"/>
            <a:ext cx="972000" cy="13926"/>
          </a:xfrm>
          <a:prstGeom prst="line">
            <a:avLst/>
          </a:prstGeom>
          <a:ln w="22225"/>
        </p:spPr>
        <p:style>
          <a:lnRef idx="1">
            <a:schemeClr val="dk1"/>
          </a:lnRef>
          <a:fillRef idx="0">
            <a:schemeClr val="dk1"/>
          </a:fillRef>
          <a:effectRef idx="0">
            <a:schemeClr val="dk1"/>
          </a:effectRef>
          <a:fontRef idx="minor">
            <a:schemeClr val="tx1"/>
          </a:fontRef>
        </p:style>
      </p:cxnSp>
      <p:cxnSp>
        <p:nvCxnSpPr>
          <p:cNvPr id="24" name="직선 연결선 23"/>
          <p:cNvCxnSpPr/>
          <p:nvPr/>
        </p:nvCxnSpPr>
        <p:spPr bwMode="auto">
          <a:xfrm>
            <a:off x="3055827" y="1135736"/>
            <a:ext cx="0" cy="3877441"/>
          </a:xfrm>
          <a:prstGeom prst="line">
            <a:avLst/>
          </a:prstGeom>
          <a:ln w="22225"/>
        </p:spPr>
        <p:style>
          <a:lnRef idx="1">
            <a:schemeClr val="dk1"/>
          </a:lnRef>
          <a:fillRef idx="0">
            <a:schemeClr val="dk1"/>
          </a:fillRef>
          <a:effectRef idx="0">
            <a:schemeClr val="dk1"/>
          </a:effectRef>
          <a:fontRef idx="minor">
            <a:schemeClr val="tx1"/>
          </a:fontRef>
        </p:style>
      </p:cxnSp>
      <p:cxnSp>
        <p:nvCxnSpPr>
          <p:cNvPr id="25" name="직선 연결선 24"/>
          <p:cNvCxnSpPr/>
          <p:nvPr/>
        </p:nvCxnSpPr>
        <p:spPr bwMode="auto">
          <a:xfrm>
            <a:off x="3290605" y="1131616"/>
            <a:ext cx="0" cy="2592000"/>
          </a:xfrm>
          <a:prstGeom prst="line">
            <a:avLst/>
          </a:prstGeom>
          <a:ln w="22225"/>
        </p:spPr>
        <p:style>
          <a:lnRef idx="1">
            <a:schemeClr val="dk1"/>
          </a:lnRef>
          <a:fillRef idx="0">
            <a:schemeClr val="dk1"/>
          </a:fillRef>
          <a:effectRef idx="0">
            <a:schemeClr val="dk1"/>
          </a:effectRef>
          <a:fontRef idx="minor">
            <a:schemeClr val="tx1"/>
          </a:fontRef>
        </p:style>
      </p:cxnSp>
      <p:cxnSp>
        <p:nvCxnSpPr>
          <p:cNvPr id="26" name="직선 연결선 25"/>
          <p:cNvCxnSpPr/>
          <p:nvPr/>
        </p:nvCxnSpPr>
        <p:spPr bwMode="auto">
          <a:xfrm>
            <a:off x="3298843" y="3713689"/>
            <a:ext cx="720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27" name="직선 연결선 26"/>
          <p:cNvCxnSpPr/>
          <p:nvPr/>
        </p:nvCxnSpPr>
        <p:spPr bwMode="auto">
          <a:xfrm>
            <a:off x="3532843" y="2575328"/>
            <a:ext cx="50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28" name="직선 연결선 27"/>
          <p:cNvCxnSpPr/>
          <p:nvPr/>
        </p:nvCxnSpPr>
        <p:spPr bwMode="auto">
          <a:xfrm>
            <a:off x="3517145" y="1135735"/>
            <a:ext cx="0" cy="1440000"/>
          </a:xfrm>
          <a:prstGeom prst="line">
            <a:avLst/>
          </a:prstGeom>
          <a:ln w="22225"/>
        </p:spPr>
        <p:style>
          <a:lnRef idx="1">
            <a:schemeClr val="dk1"/>
          </a:lnRef>
          <a:fillRef idx="0">
            <a:schemeClr val="dk1"/>
          </a:fillRef>
          <a:effectRef idx="0">
            <a:schemeClr val="dk1"/>
          </a:effectRef>
          <a:fontRef idx="minor">
            <a:schemeClr val="tx1"/>
          </a:fontRef>
        </p:style>
      </p:cxnSp>
      <p:cxnSp>
        <p:nvCxnSpPr>
          <p:cNvPr id="30" name="직선 연결선 29"/>
          <p:cNvCxnSpPr/>
          <p:nvPr/>
        </p:nvCxnSpPr>
        <p:spPr bwMode="auto">
          <a:xfrm>
            <a:off x="3751923" y="1123378"/>
            <a:ext cx="0" cy="720000"/>
          </a:xfrm>
          <a:prstGeom prst="line">
            <a:avLst/>
          </a:prstGeom>
          <a:ln w="22225"/>
        </p:spPr>
        <p:style>
          <a:lnRef idx="1">
            <a:schemeClr val="dk1"/>
          </a:lnRef>
          <a:fillRef idx="0">
            <a:schemeClr val="dk1"/>
          </a:fillRef>
          <a:effectRef idx="0">
            <a:schemeClr val="dk1"/>
          </a:effectRef>
          <a:fontRef idx="minor">
            <a:schemeClr val="tx1"/>
          </a:fontRef>
        </p:style>
      </p:cxnSp>
      <p:cxnSp>
        <p:nvCxnSpPr>
          <p:cNvPr id="31" name="직선 연결선 30"/>
          <p:cNvCxnSpPr/>
          <p:nvPr/>
        </p:nvCxnSpPr>
        <p:spPr bwMode="auto">
          <a:xfrm>
            <a:off x="3751923" y="1842112"/>
            <a:ext cx="288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29" name="직선 연결선 22"/>
          <p:cNvCxnSpPr>
            <a:cxnSpLocks noChangeShapeType="1"/>
          </p:cNvCxnSpPr>
          <p:nvPr/>
        </p:nvCxnSpPr>
        <p:spPr bwMode="auto">
          <a:xfrm>
            <a:off x="1880142" y="1143975"/>
            <a:ext cx="0" cy="384175"/>
          </a:xfrm>
          <a:prstGeom prst="line">
            <a:avLst/>
          </a:prstGeom>
          <a:noFill/>
          <a:ln w="222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aphicFrame>
        <p:nvGraphicFramePr>
          <p:cNvPr id="33" name="Group 77"/>
          <p:cNvGraphicFramePr>
            <a:graphicFrameLocks noGrp="1"/>
          </p:cNvGraphicFramePr>
          <p:nvPr>
            <p:extLst/>
          </p:nvPr>
        </p:nvGraphicFramePr>
        <p:xfrm>
          <a:off x="7889261" y="2204864"/>
          <a:ext cx="2671236" cy="2160240"/>
        </p:xfrm>
        <a:graphic>
          <a:graphicData uri="http://schemas.openxmlformats.org/drawingml/2006/table">
            <a:tbl>
              <a:tblPr/>
              <a:tblGrid>
                <a:gridCol w="2671236"/>
              </a:tblGrid>
              <a:tr h="2160240">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UP25F-8N/P*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0256" y="2314753"/>
            <a:ext cx="1440160" cy="161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20"/>
          <p:cNvSpPr txBox="1">
            <a:spLocks noChangeArrowheads="1"/>
          </p:cNvSpPr>
          <p:nvPr/>
        </p:nvSpPr>
        <p:spPr bwMode="auto">
          <a:xfrm>
            <a:off x="1392011" y="1481919"/>
            <a:ext cx="1199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eaLnBrk="1" hangingPunct="1">
              <a:lnSpc>
                <a:spcPct val="100000"/>
              </a:lnSpc>
              <a:spcBef>
                <a:spcPct val="0"/>
              </a:spcBef>
              <a:buClrTx/>
              <a:buFontTx/>
              <a:buNone/>
            </a:pPr>
            <a:r>
              <a:rPr lang="en-US" altLang="ko-KR" b="1" dirty="0">
                <a:solidFill>
                  <a:srgbClr val="0070C0"/>
                </a:solidFill>
                <a:latin typeface="+mn-lt"/>
                <a:ea typeface="굴림" pitchFamily="50" charset="-127"/>
              </a:rPr>
              <a:t>Inductive</a:t>
            </a:r>
            <a:r>
              <a:rPr lang="en-US" altLang="ko-KR" sz="1200" b="1" dirty="0">
                <a:solidFill>
                  <a:srgbClr val="0070C0"/>
                </a:solidFill>
                <a:latin typeface="굴림" pitchFamily="50" charset="-127"/>
                <a:ea typeface="굴림" pitchFamily="50" charset="-127"/>
              </a:rPr>
              <a:t> </a:t>
            </a:r>
            <a:endParaRPr lang="ko-KR" altLang="en-US" sz="1200" b="1" dirty="0">
              <a:solidFill>
                <a:srgbClr val="0070C0"/>
              </a:solidFill>
              <a:latin typeface="굴림" pitchFamily="50" charset="-127"/>
              <a:ea typeface="굴림" pitchFamily="50" charset="-127"/>
            </a:endParaRPr>
          </a:p>
        </p:txBody>
      </p:sp>
      <p:sp>
        <p:nvSpPr>
          <p:cNvPr id="35" name="TextBox 20"/>
          <p:cNvSpPr txBox="1">
            <a:spLocks noChangeArrowheads="1"/>
          </p:cNvSpPr>
          <p:nvPr/>
        </p:nvSpPr>
        <p:spPr bwMode="auto">
          <a:xfrm>
            <a:off x="2347839" y="1482422"/>
            <a:ext cx="56324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eaLnBrk="1" hangingPunct="1">
              <a:lnSpc>
                <a:spcPct val="100000"/>
              </a:lnSpc>
              <a:spcBef>
                <a:spcPct val="0"/>
              </a:spcBef>
              <a:buClrTx/>
              <a:buFontTx/>
              <a:buNone/>
            </a:pPr>
            <a:r>
              <a:rPr lang="en-US" altLang="ko-KR" b="1" dirty="0">
                <a:solidFill>
                  <a:srgbClr val="0070C0"/>
                </a:solidFill>
                <a:latin typeface="+mn-lt"/>
                <a:ea typeface="굴림" pitchFamily="50" charset="-127"/>
              </a:rPr>
              <a:t>Flat</a:t>
            </a:r>
            <a:r>
              <a:rPr lang="en-US" altLang="ko-KR" sz="1500" b="1" dirty="0">
                <a:solidFill>
                  <a:srgbClr val="0070C0"/>
                </a:solidFill>
                <a:latin typeface="+mn-lt"/>
                <a:ea typeface="굴림" pitchFamily="50" charset="-127"/>
              </a:rPr>
              <a:t> </a:t>
            </a:r>
            <a:endParaRPr lang="ko-KR" altLang="en-US" sz="1500" b="1" dirty="0">
              <a:solidFill>
                <a:srgbClr val="0070C0"/>
              </a:solidFill>
              <a:latin typeface="+mn-lt"/>
              <a:ea typeface="굴림" pitchFamily="50" charset="-127"/>
            </a:endParaRPr>
          </a:p>
        </p:txBody>
      </p:sp>
    </p:spTree>
    <p:extLst>
      <p:ext uri="{BB962C8B-B14F-4D97-AF65-F5344CB8AC3E}">
        <p14:creationId xmlns:p14="http://schemas.microsoft.com/office/powerpoint/2010/main" val="2577951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1991545" y="55563"/>
            <a:ext cx="9222555" cy="565125"/>
          </a:xfrm>
          <a:noFill/>
        </p:spPr>
        <p:txBody>
          <a:bodyPr/>
          <a:lstStyle/>
          <a:p>
            <a:pPr algn="l" eaLnBrk="1" hangingPunct="1"/>
            <a:r>
              <a:rPr lang="en-US" altLang="ko-KR" sz="2400" dirty="0" smtClean="0">
                <a:solidFill>
                  <a:srgbClr val="0000CC"/>
                </a:solidFill>
                <a:latin typeface="HY헤드라인M" panose="02030600000101010101" pitchFamily="18" charset="-127"/>
                <a:ea typeface="HY헤드라인M" panose="02030600000101010101" pitchFamily="18" charset="-127"/>
              </a:rPr>
              <a:t> </a:t>
            </a:r>
            <a:r>
              <a:rPr lang="en-US" altLang="ko-KR" sz="3000" b="1" dirty="0">
                <a:solidFill>
                  <a:srgbClr val="0070C0"/>
                </a:solidFill>
                <a:latin typeface="+mn-lt"/>
                <a:ea typeface="HY헤드라인M" panose="02030600000101010101" pitchFamily="18" charset="-127"/>
              </a:rPr>
              <a:t>Proximity sensor suffix code (CUP round type)</a:t>
            </a:r>
            <a:endParaRPr lang="ko-KR" altLang="en-US" sz="3000" b="1" dirty="0">
              <a:solidFill>
                <a:srgbClr val="0070C0"/>
              </a:solidFill>
              <a:latin typeface="+mn-lt"/>
              <a:ea typeface="HY헤드라인M" panose="02030600000101010101" pitchFamily="18" charset="-127"/>
            </a:endParaRPr>
          </a:p>
        </p:txBody>
      </p:sp>
      <p:sp>
        <p:nvSpPr>
          <p:cNvPr id="9" name="Text Box 6"/>
          <p:cNvSpPr txBox="1">
            <a:spLocks noChangeArrowheads="1"/>
          </p:cNvSpPr>
          <p:nvPr/>
        </p:nvSpPr>
        <p:spPr bwMode="auto">
          <a:xfrm>
            <a:off x="1679613" y="743227"/>
            <a:ext cx="2526269" cy="360000"/>
          </a:xfrm>
          <a:prstGeom prst="rect">
            <a:avLst/>
          </a:prstGeom>
          <a:solidFill>
            <a:srgbClr val="C0C0C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eaLnBrk="1" hangingPunct="1">
              <a:lnSpc>
                <a:spcPct val="100000"/>
              </a:lnSpc>
              <a:spcBef>
                <a:spcPct val="0"/>
              </a:spcBef>
              <a:buClrTx/>
              <a:buFontTx/>
              <a:buNone/>
            </a:pPr>
            <a:r>
              <a:rPr lang="en-US" altLang="ko-KR" sz="2000" u="sng" dirty="0"/>
              <a:t>CUP</a:t>
            </a:r>
            <a:r>
              <a:rPr lang="en-US" altLang="ko-KR" sz="2000" dirty="0"/>
              <a:t> </a:t>
            </a:r>
            <a:r>
              <a:rPr lang="en-US" altLang="ko-KR" sz="2000" u="sng" dirty="0"/>
              <a:t>18</a:t>
            </a:r>
            <a:r>
              <a:rPr lang="en-US" altLang="ko-KR" sz="2000" dirty="0"/>
              <a:t> </a:t>
            </a:r>
            <a:r>
              <a:rPr lang="en-US" altLang="ko-KR" sz="2000" u="sng" dirty="0"/>
              <a:t>R</a:t>
            </a:r>
            <a:r>
              <a:rPr lang="en-US" altLang="ko-KR" sz="2000" dirty="0"/>
              <a:t> - </a:t>
            </a:r>
            <a:r>
              <a:rPr lang="en-US" altLang="ko-KR" sz="2000" u="sng" dirty="0"/>
              <a:t>8</a:t>
            </a:r>
            <a:r>
              <a:rPr lang="en-US" altLang="ko-KR" sz="2000" dirty="0"/>
              <a:t> </a:t>
            </a:r>
            <a:r>
              <a:rPr lang="en-US" altLang="ko-KR" sz="2000" u="sng" dirty="0"/>
              <a:t>N</a:t>
            </a:r>
            <a:r>
              <a:rPr lang="en-US" altLang="ko-KR" sz="2000" dirty="0"/>
              <a:t> </a:t>
            </a:r>
            <a:r>
              <a:rPr lang="en-US" altLang="ko-KR" sz="2000" u="sng" dirty="0"/>
              <a:t>A</a:t>
            </a:r>
            <a:r>
              <a:rPr lang="en-US" altLang="ko-KR" sz="2000" dirty="0"/>
              <a:t> </a:t>
            </a:r>
            <a:r>
              <a:rPr lang="en-US" altLang="ko-KR" sz="2000" u="sng" dirty="0"/>
              <a:t>CR</a:t>
            </a:r>
            <a:r>
              <a:rPr lang="en-US" altLang="ko-KR" sz="2000" dirty="0"/>
              <a:t> </a:t>
            </a:r>
            <a:endParaRPr lang="en-US" altLang="ko-KR" sz="2000" u="sng" dirty="0"/>
          </a:p>
        </p:txBody>
      </p:sp>
      <p:graphicFrame>
        <p:nvGraphicFramePr>
          <p:cNvPr id="18" name="Group 77"/>
          <p:cNvGraphicFramePr>
            <a:graphicFrameLocks noGrp="1"/>
          </p:cNvGraphicFramePr>
          <p:nvPr>
            <p:extLst>
              <p:ext uri="{D42A27DB-BD31-4B8C-83A1-F6EECF244321}">
                <p14:modId xmlns:p14="http://schemas.microsoft.com/office/powerpoint/2010/main" val="2791491384"/>
              </p:ext>
            </p:extLst>
          </p:nvPr>
        </p:nvGraphicFramePr>
        <p:xfrm>
          <a:off x="4223792" y="1111761"/>
          <a:ext cx="3528392" cy="4925454"/>
        </p:xfrm>
        <a:graphic>
          <a:graphicData uri="http://schemas.openxmlformats.org/drawingml/2006/table">
            <a:tbl>
              <a:tblPr/>
              <a:tblGrid>
                <a:gridCol w="1176027"/>
                <a:gridCol w="552165"/>
                <a:gridCol w="1800200"/>
              </a:tblGrid>
              <a:tr h="362201">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Division</a:t>
                      </a:r>
                      <a:endParaRPr kumimoji="1" lang="ko-KR" altLang="en-US"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Code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rgbClr val="FFFFFF"/>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1" i="0" u="none" strike="noStrike" cap="none" normalizeH="0" baseline="0" dirty="0" smtClean="0">
                          <a:ln>
                            <a:noFill/>
                          </a:ln>
                          <a:solidFill>
                            <a:srgbClr val="0070C0"/>
                          </a:solidFill>
                          <a:effectLst/>
                          <a:latin typeface="맑은 고딕" panose="020B0503020000020004" pitchFamily="50" charset="-127"/>
                          <a:ea typeface="맑은 고딕" panose="020B0503020000020004" pitchFamily="50" charset="-127"/>
                        </a:rPr>
                        <a:t>Content</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rgbClr val="FFFFFF"/>
                        </a:gs>
                      </a:gsLst>
                      <a:lin ang="5400000" scaled="1"/>
                    </a:gradFill>
                  </a:tcPr>
                </a:tc>
              </a:tr>
              <a:tr h="362201">
                <a:tc rowSpan="2">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Connection structure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 indication (Cable type)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CR</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Relay connector</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rowSpan="2">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Output state</a:t>
                      </a:r>
                      <a:endParaRPr kumimoji="1" lang="ko-KR" altLang="en-US"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NO (Normal Open)</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NC (Normal Closed)</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rowSpan="3">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Power and output type</a:t>
                      </a:r>
                      <a:endParaRPr kumimoji="1" lang="ko-KR" altLang="en-US"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NPN Type (DC</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3</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P</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PNP Type (DC</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3</a:t>
                      </a:r>
                      <a:r>
                        <a:rPr kumimoji="1" lang="ko-KR" altLang="en-US" sz="1100" b="0" i="0" u="none" strike="noStrike" cap="none" normalizeH="0" baseline="0" smtClean="0">
                          <a:ln>
                            <a:noFill/>
                          </a:ln>
                          <a:solidFill>
                            <a:schemeClr val="tx1"/>
                          </a:solidFill>
                          <a:effectLst/>
                          <a:latin typeface="맑은 고딕" panose="020B0503020000020004" pitchFamily="50" charset="-127"/>
                          <a:ea typeface="맑은 고딕" panose="020B0503020000020004" pitchFamily="50" charset="-127"/>
                        </a:rPr>
                        <a:t> </a:t>
                      </a:r>
                      <a:r>
                        <a:rPr kumimoji="1" lang="en-US" altLang="ko-KR" sz="11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wire)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F</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AC/DC 2 wire type dual usage. No polarity</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171981">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Sensing distance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8, 15</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141863">
                <a:tc rowSpan="2">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Structure type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R</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Brass chrome plating case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141863">
                <a:tc vMerge="1">
                  <a:txBody>
                    <a:bodyPr/>
                    <a:lstStyle/>
                    <a:p>
                      <a:pPr latinLnBrk="1"/>
                      <a:endParaRPr lang="ko-KR" altLang="en-US"/>
                    </a:p>
                  </a:txBody>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RP</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Plastic case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r h="343962">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Sensing area size</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alpha val="50000"/>
                          </a:schemeClr>
                        </a:gs>
                        <a:gs pos="100000">
                          <a:schemeClr val="accent1">
                            <a:gamma/>
                            <a:tint val="0"/>
                            <a:invGamma/>
                          </a:schemeClr>
                        </a:gs>
                      </a:gsLst>
                      <a:lin ang="5400000" scaled="1"/>
                    </a:gradFill>
                  </a:tcPr>
                </a:tc>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c>
                  <a:txBody>
                    <a:bodyPr/>
                    <a:lstStyle/>
                    <a:p>
                      <a:pPr marL="0" marR="0" lvl="0" indent="0" algn="l"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200" b="0"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18, 30</a:t>
                      </a:r>
                    </a:p>
                  </a:txBody>
                  <a:tcPr marL="90000" marR="90000" marT="4677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alpha val="50000"/>
                          </a:srgbClr>
                        </a:gs>
                        <a:gs pos="100000">
                          <a:srgbClr val="FFFF99">
                            <a:gamma/>
                            <a:tint val="0"/>
                            <a:invGamma/>
                          </a:srgbClr>
                        </a:gs>
                      </a:gsLst>
                      <a:lin ang="5400000" scaled="1"/>
                    </a:gradFill>
                  </a:tcPr>
                </a:tc>
              </a:tr>
            </a:tbl>
          </a:graphicData>
        </a:graphic>
      </p:graphicFrame>
      <p:cxnSp>
        <p:nvCxnSpPr>
          <p:cNvPr id="19" name="직선 연결선 22"/>
          <p:cNvCxnSpPr>
            <a:cxnSpLocks noChangeShapeType="1"/>
          </p:cNvCxnSpPr>
          <p:nvPr/>
        </p:nvCxnSpPr>
        <p:spPr bwMode="auto">
          <a:xfrm flipH="1">
            <a:off x="2742402" y="1103524"/>
            <a:ext cx="13777" cy="3909652"/>
          </a:xfrm>
          <a:prstGeom prst="line">
            <a:avLst/>
          </a:prstGeom>
          <a:noFill/>
          <a:ln w="222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직선 연결선 20"/>
          <p:cNvCxnSpPr/>
          <p:nvPr/>
        </p:nvCxnSpPr>
        <p:spPr bwMode="auto">
          <a:xfrm>
            <a:off x="2454401" y="5733256"/>
            <a:ext cx="176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22" name="직선 연결선 21"/>
          <p:cNvCxnSpPr/>
          <p:nvPr/>
        </p:nvCxnSpPr>
        <p:spPr bwMode="auto">
          <a:xfrm flipH="1">
            <a:off x="2439166" y="1107642"/>
            <a:ext cx="32167" cy="4625614"/>
          </a:xfrm>
          <a:prstGeom prst="line">
            <a:avLst/>
          </a:prstGeom>
          <a:ln w="22225"/>
        </p:spPr>
        <p:style>
          <a:lnRef idx="1">
            <a:schemeClr val="dk1"/>
          </a:lnRef>
          <a:fillRef idx="0">
            <a:schemeClr val="dk1"/>
          </a:fillRef>
          <a:effectRef idx="0">
            <a:schemeClr val="dk1"/>
          </a:effectRef>
          <a:fontRef idx="minor">
            <a:schemeClr val="tx1"/>
          </a:fontRef>
        </p:style>
      </p:cxnSp>
      <p:cxnSp>
        <p:nvCxnSpPr>
          <p:cNvPr id="23" name="직선 연결선 22"/>
          <p:cNvCxnSpPr/>
          <p:nvPr/>
        </p:nvCxnSpPr>
        <p:spPr bwMode="auto">
          <a:xfrm>
            <a:off x="3211052" y="4533026"/>
            <a:ext cx="982365" cy="3675"/>
          </a:xfrm>
          <a:prstGeom prst="line">
            <a:avLst/>
          </a:prstGeom>
          <a:ln w="22225"/>
        </p:spPr>
        <p:style>
          <a:lnRef idx="1">
            <a:schemeClr val="dk1"/>
          </a:lnRef>
          <a:fillRef idx="0">
            <a:schemeClr val="dk1"/>
          </a:fillRef>
          <a:effectRef idx="0">
            <a:schemeClr val="dk1"/>
          </a:effectRef>
          <a:fontRef idx="minor">
            <a:schemeClr val="tx1"/>
          </a:fontRef>
        </p:style>
      </p:cxnSp>
      <p:cxnSp>
        <p:nvCxnSpPr>
          <p:cNvPr id="24" name="직선 연결선 23"/>
          <p:cNvCxnSpPr/>
          <p:nvPr/>
        </p:nvCxnSpPr>
        <p:spPr bwMode="auto">
          <a:xfrm>
            <a:off x="3211051" y="1107643"/>
            <a:ext cx="0" cy="3425383"/>
          </a:xfrm>
          <a:prstGeom prst="line">
            <a:avLst/>
          </a:prstGeom>
          <a:ln w="22225"/>
        </p:spPr>
        <p:style>
          <a:lnRef idx="1">
            <a:schemeClr val="dk1"/>
          </a:lnRef>
          <a:fillRef idx="0">
            <a:schemeClr val="dk1"/>
          </a:fillRef>
          <a:effectRef idx="0">
            <a:schemeClr val="dk1"/>
          </a:effectRef>
          <a:fontRef idx="minor">
            <a:schemeClr val="tx1"/>
          </a:fontRef>
        </p:style>
      </p:cxnSp>
      <p:cxnSp>
        <p:nvCxnSpPr>
          <p:cNvPr id="25" name="직선 연결선 24"/>
          <p:cNvCxnSpPr/>
          <p:nvPr/>
        </p:nvCxnSpPr>
        <p:spPr bwMode="auto">
          <a:xfrm flipH="1">
            <a:off x="3432977" y="1087048"/>
            <a:ext cx="12852" cy="2487441"/>
          </a:xfrm>
          <a:prstGeom prst="line">
            <a:avLst/>
          </a:prstGeom>
          <a:ln w="22225"/>
        </p:spPr>
        <p:style>
          <a:lnRef idx="1">
            <a:schemeClr val="dk1"/>
          </a:lnRef>
          <a:fillRef idx="0">
            <a:schemeClr val="dk1"/>
          </a:fillRef>
          <a:effectRef idx="0">
            <a:schemeClr val="dk1"/>
          </a:effectRef>
          <a:fontRef idx="minor">
            <a:schemeClr val="tx1"/>
          </a:fontRef>
        </p:style>
      </p:cxnSp>
      <p:cxnSp>
        <p:nvCxnSpPr>
          <p:cNvPr id="26" name="직선 연결선 25"/>
          <p:cNvCxnSpPr/>
          <p:nvPr/>
        </p:nvCxnSpPr>
        <p:spPr bwMode="auto">
          <a:xfrm>
            <a:off x="3432977" y="3574488"/>
            <a:ext cx="792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27" name="직선 연결선 26"/>
          <p:cNvCxnSpPr/>
          <p:nvPr/>
        </p:nvCxnSpPr>
        <p:spPr bwMode="auto">
          <a:xfrm>
            <a:off x="3686999" y="2526285"/>
            <a:ext cx="540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28" name="직선 연결선 27"/>
          <p:cNvCxnSpPr/>
          <p:nvPr/>
        </p:nvCxnSpPr>
        <p:spPr bwMode="auto">
          <a:xfrm>
            <a:off x="3688845" y="1099404"/>
            <a:ext cx="0" cy="1440000"/>
          </a:xfrm>
          <a:prstGeom prst="line">
            <a:avLst/>
          </a:prstGeom>
          <a:ln w="22225"/>
        </p:spPr>
        <p:style>
          <a:lnRef idx="1">
            <a:schemeClr val="dk1"/>
          </a:lnRef>
          <a:fillRef idx="0">
            <a:schemeClr val="dk1"/>
          </a:fillRef>
          <a:effectRef idx="0">
            <a:schemeClr val="dk1"/>
          </a:effectRef>
          <a:fontRef idx="minor">
            <a:schemeClr val="tx1"/>
          </a:fontRef>
        </p:style>
      </p:cxnSp>
      <p:cxnSp>
        <p:nvCxnSpPr>
          <p:cNvPr id="30" name="직선 연결선 29"/>
          <p:cNvCxnSpPr/>
          <p:nvPr/>
        </p:nvCxnSpPr>
        <p:spPr bwMode="auto">
          <a:xfrm>
            <a:off x="3976067" y="1087047"/>
            <a:ext cx="0" cy="792000"/>
          </a:xfrm>
          <a:prstGeom prst="line">
            <a:avLst/>
          </a:prstGeom>
          <a:ln w="22225"/>
        </p:spPr>
        <p:style>
          <a:lnRef idx="1">
            <a:schemeClr val="dk1"/>
          </a:lnRef>
          <a:fillRef idx="0">
            <a:schemeClr val="dk1"/>
          </a:fillRef>
          <a:effectRef idx="0">
            <a:schemeClr val="dk1"/>
          </a:effectRef>
          <a:fontRef idx="minor">
            <a:schemeClr val="tx1"/>
          </a:fontRef>
        </p:style>
      </p:cxnSp>
      <p:cxnSp>
        <p:nvCxnSpPr>
          <p:cNvPr id="31" name="직선 연결선 30"/>
          <p:cNvCxnSpPr/>
          <p:nvPr/>
        </p:nvCxnSpPr>
        <p:spPr bwMode="auto">
          <a:xfrm>
            <a:off x="3977687" y="1864503"/>
            <a:ext cx="252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29" name="직선 연결선 22"/>
          <p:cNvCxnSpPr>
            <a:cxnSpLocks noChangeShapeType="1"/>
          </p:cNvCxnSpPr>
          <p:nvPr/>
        </p:nvCxnSpPr>
        <p:spPr bwMode="auto">
          <a:xfrm>
            <a:off x="1985939" y="1099407"/>
            <a:ext cx="0" cy="384175"/>
          </a:xfrm>
          <a:prstGeom prst="line">
            <a:avLst/>
          </a:prstGeom>
          <a:noFill/>
          <a:ln w="222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TextBox 20"/>
          <p:cNvSpPr txBox="1">
            <a:spLocks noChangeArrowheads="1"/>
          </p:cNvSpPr>
          <p:nvPr/>
        </p:nvSpPr>
        <p:spPr bwMode="auto">
          <a:xfrm>
            <a:off x="1464960" y="1394653"/>
            <a:ext cx="11338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4000"/>
              </a:lnSpc>
              <a:spcBef>
                <a:spcPct val="20000"/>
              </a:spcBef>
              <a:buClr>
                <a:schemeClr val="tx1"/>
              </a:buClr>
              <a:buFont typeface="Wingdings" pitchFamily="2" charset="2"/>
              <a:defRPr kumimoji="1" sz="1400">
                <a:solidFill>
                  <a:schemeClr val="tx1"/>
                </a:solidFill>
                <a:latin typeface="HY헤드라인M" pitchFamily="18" charset="-127"/>
                <a:ea typeface="HY헤드라인M" pitchFamily="18" charset="-127"/>
                <a:cs typeface="HY헤드라인M" pitchFamily="18" charset="-127"/>
              </a:defRPr>
            </a:lvl1pPr>
            <a:lvl2pPr marL="742950" indent="-285750" eaLnBrk="0" hangingPunct="0">
              <a:lnSpc>
                <a:spcPct val="104000"/>
              </a:lnSpc>
              <a:spcBef>
                <a:spcPct val="20000"/>
              </a:spcBef>
              <a:buClr>
                <a:schemeClr val="tx1"/>
              </a:buClr>
              <a:buFont typeface="Wingdings" pitchFamily="2" charset="2"/>
              <a:buChar char="§"/>
              <a:defRPr kumimoji="1" sz="1400">
                <a:solidFill>
                  <a:schemeClr val="tx1"/>
                </a:solidFill>
                <a:latin typeface="굴림" pitchFamily="50" charset="-127"/>
                <a:ea typeface="굴림" pitchFamily="50" charset="-127"/>
                <a:cs typeface="Arial" charset="0"/>
              </a:defRPr>
            </a:lvl2pPr>
            <a:lvl3pPr marL="1143000" indent="-228600" eaLnBrk="0" hangingPunct="0">
              <a:lnSpc>
                <a:spcPct val="104000"/>
              </a:lnSpc>
              <a:spcBef>
                <a:spcPct val="20000"/>
              </a:spcBef>
              <a:buClr>
                <a:schemeClr val="tx1"/>
              </a:buClr>
              <a:buFont typeface="Wingdings" pitchFamily="2" charset="2"/>
              <a:buChar char="§"/>
              <a:defRPr kumimoji="1" sz="1200">
                <a:solidFill>
                  <a:schemeClr val="tx1"/>
                </a:solidFill>
                <a:latin typeface="굴림" pitchFamily="50" charset="-127"/>
                <a:ea typeface="굴림" pitchFamily="50" charset="-127"/>
                <a:cs typeface="Arial" charset="0"/>
              </a:defRPr>
            </a:lvl3pPr>
            <a:lvl4pPr marL="1600200" indent="-228600" eaLnBrk="0" hangingPunct="0">
              <a:lnSpc>
                <a:spcPct val="104000"/>
              </a:lnSpc>
              <a:spcBef>
                <a:spcPct val="20000"/>
              </a:spcBef>
              <a:buClr>
                <a:schemeClr val="accent1"/>
              </a:buClr>
              <a:buFont typeface="SimSun" pitchFamily="2" charset="-122"/>
              <a:buChar char="-"/>
              <a:defRPr kumimoji="1" sz="1200">
                <a:solidFill>
                  <a:schemeClr val="tx1"/>
                </a:solidFill>
                <a:latin typeface="굴림" pitchFamily="50" charset="-127"/>
                <a:ea typeface="굴림" pitchFamily="50" charset="-127"/>
                <a:cs typeface="Arial" charset="0"/>
              </a:defRPr>
            </a:lvl4pPr>
            <a:lvl5pPr marL="2057400" indent="-228600" eaLnBrk="0" hangingPunct="0">
              <a:lnSpc>
                <a:spcPct val="104000"/>
              </a:lnSpc>
              <a:spcBef>
                <a:spcPct val="20000"/>
              </a:spcBef>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5pPr>
            <a:lvl6pPr marL="25146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6pPr>
            <a:lvl7pPr marL="29718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7pPr>
            <a:lvl8pPr marL="34290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8pPr>
            <a:lvl9pPr marL="3886200" indent="-228600" eaLnBrk="0" fontAlgn="base" hangingPunct="0">
              <a:lnSpc>
                <a:spcPct val="104000"/>
              </a:lnSpc>
              <a:spcBef>
                <a:spcPct val="20000"/>
              </a:spcBef>
              <a:spcAft>
                <a:spcPct val="0"/>
              </a:spcAft>
              <a:buClr>
                <a:schemeClr val="accent1"/>
              </a:buClr>
              <a:buFont typeface="Wingdings" pitchFamily="2" charset="2"/>
              <a:buChar char="§"/>
              <a:defRPr kumimoji="1" sz="1000">
                <a:solidFill>
                  <a:schemeClr val="tx1"/>
                </a:solidFill>
                <a:latin typeface="굴림" pitchFamily="50" charset="-127"/>
                <a:ea typeface="굴림" pitchFamily="50" charset="-127"/>
                <a:cs typeface="Arial" charset="0"/>
              </a:defRPr>
            </a:lvl9pPr>
          </a:lstStyle>
          <a:p>
            <a:pPr eaLnBrk="1" hangingPunct="1">
              <a:lnSpc>
                <a:spcPct val="100000"/>
              </a:lnSpc>
              <a:spcBef>
                <a:spcPct val="0"/>
              </a:spcBef>
              <a:buClrTx/>
              <a:buFontTx/>
              <a:buNone/>
            </a:pPr>
            <a:r>
              <a:rPr lang="en-US" altLang="ko-KR" b="1" dirty="0">
                <a:solidFill>
                  <a:srgbClr val="0070C0"/>
                </a:solidFill>
                <a:latin typeface="+mn-lt"/>
                <a:ea typeface="굴림" pitchFamily="50" charset="-127"/>
              </a:rPr>
              <a:t>Capacitive </a:t>
            </a:r>
            <a:endParaRPr lang="ko-KR" altLang="en-US" b="1" dirty="0">
              <a:solidFill>
                <a:srgbClr val="0070C0"/>
              </a:solidFill>
              <a:latin typeface="+mn-lt"/>
              <a:ea typeface="굴림" pitchFamily="50" charset="-127"/>
            </a:endParaRPr>
          </a:p>
        </p:txBody>
      </p:sp>
      <p:cxnSp>
        <p:nvCxnSpPr>
          <p:cNvPr id="33" name="직선 연결선 32"/>
          <p:cNvCxnSpPr/>
          <p:nvPr/>
        </p:nvCxnSpPr>
        <p:spPr bwMode="auto">
          <a:xfrm>
            <a:off x="2729881" y="5013176"/>
            <a:ext cx="1476000" cy="0"/>
          </a:xfrm>
          <a:prstGeom prst="line">
            <a:avLst/>
          </a:prstGeom>
          <a:ln w="22225"/>
        </p:spPr>
        <p:style>
          <a:lnRef idx="1">
            <a:schemeClr val="dk1"/>
          </a:lnRef>
          <a:fillRef idx="0">
            <a:schemeClr val="dk1"/>
          </a:fillRef>
          <a:effectRef idx="0">
            <a:schemeClr val="dk1"/>
          </a:effectRef>
          <a:fontRef idx="minor">
            <a:schemeClr val="tx1"/>
          </a:fontRef>
        </p:style>
      </p:cxnSp>
      <p:graphicFrame>
        <p:nvGraphicFramePr>
          <p:cNvPr id="20" name="Group 77"/>
          <p:cNvGraphicFramePr>
            <a:graphicFrameLocks noGrp="1"/>
          </p:cNvGraphicFramePr>
          <p:nvPr>
            <p:extLst>
              <p:ext uri="{D42A27DB-BD31-4B8C-83A1-F6EECF244321}">
                <p14:modId xmlns:p14="http://schemas.microsoft.com/office/powerpoint/2010/main" val="3585014908"/>
              </p:ext>
            </p:extLst>
          </p:nvPr>
        </p:nvGraphicFramePr>
        <p:xfrm>
          <a:off x="7859328" y="1508951"/>
          <a:ext cx="4180272" cy="3024074"/>
        </p:xfrm>
        <a:graphic>
          <a:graphicData uri="http://schemas.openxmlformats.org/drawingml/2006/table">
            <a:tbl>
              <a:tblPr/>
              <a:tblGrid>
                <a:gridCol w="4180272"/>
              </a:tblGrid>
              <a:tr h="1324656">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CUP18R-8N/P*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1601511">
                <a:tc>
                  <a:txBody>
                    <a:bodyPr/>
                    <a:lstStyle/>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pPr>
                      <a:endParaRPr kumimoji="1" lang="en-US" altLang="ko-KR" sz="12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p>
                      <a:pPr marL="0" marR="0" lvl="0" indent="0" algn="ctr" defTabSz="914400" rtl="0" eaLnBrk="1" fontAlgn="base" latinLnBrk="1" hangingPunct="1">
                        <a:lnSpc>
                          <a:spcPct val="104000"/>
                        </a:lnSpc>
                        <a:spcBef>
                          <a:spcPct val="20000"/>
                        </a:spcBef>
                        <a:spcAft>
                          <a:spcPct val="0"/>
                        </a:spcAft>
                        <a:buClr>
                          <a:schemeClr val="tx1"/>
                        </a:buClr>
                        <a:buSzTx/>
                        <a:buFont typeface="Wingdings" pitchFamily="2" charset="2"/>
                        <a:buNone/>
                        <a:tabLst/>
                        <a:defRPr/>
                      </a:pPr>
                      <a:r>
                        <a:rPr kumimoji="1" lang="en-US" altLang="ko-KR"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rPr>
                        <a:t>CUP30R-15N/P*</a:t>
                      </a:r>
                      <a:endParaRPr kumimoji="1" lang="ko-KR" altLang="en-US" sz="1100" b="1" i="0" u="none" strike="noStrike" cap="none" normalizeH="0" baseline="0" dirty="0" smtClean="0">
                        <a:ln>
                          <a:noFill/>
                        </a:ln>
                        <a:solidFill>
                          <a:schemeClr val="tx1"/>
                        </a:solidFill>
                        <a:effectLst/>
                        <a:latin typeface="맑은 고딕" panose="020B0503020000020004" pitchFamily="50" charset="-127"/>
                        <a:ea typeface="맑은 고딕" panose="020B0503020000020004" pitchFamily="50" charset="-127"/>
                      </a:endParaRPr>
                    </a:p>
                  </a:txBody>
                  <a:tcPr marL="90000" marR="90000" marT="46771" marB="46771"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42" name="직사각형 41"/>
          <p:cNvSpPr/>
          <p:nvPr/>
        </p:nvSpPr>
        <p:spPr>
          <a:xfrm>
            <a:off x="7899732" y="1033632"/>
            <a:ext cx="1332148" cy="276999"/>
          </a:xfrm>
          <a:prstGeom prst="rect">
            <a:avLst/>
          </a:prstGeom>
        </p:spPr>
        <p:txBody>
          <a:bodyPr wrap="square">
            <a:spAutoFit/>
          </a:bodyPr>
          <a:lstStyle/>
          <a:p>
            <a:pPr algn="ctr"/>
            <a:r>
              <a:rPr lang="en-US" altLang="ko-KR" sz="1200" b="1" dirty="0">
                <a:solidFill>
                  <a:srgbClr val="0070C0"/>
                </a:solidFill>
                <a:latin typeface="맑은 고딕" panose="020B0503020000020004" pitchFamily="50" charset="-127"/>
                <a:ea typeface="맑은 고딕" panose="020B0503020000020004" pitchFamily="50" charset="-127"/>
              </a:rPr>
              <a:t>Plastic case</a:t>
            </a:r>
            <a:endParaRPr lang="ko-KR" altLang="en-US" sz="1200" b="1" dirty="0">
              <a:solidFill>
                <a:srgbClr val="0070C0"/>
              </a:solidFill>
              <a:latin typeface="맑은 고딕" panose="020B0503020000020004" pitchFamily="50" charset="-127"/>
              <a:ea typeface="맑은 고딕" panose="020B0503020000020004" pitchFamily="50" charset="-127"/>
            </a:endParaRPr>
          </a:p>
        </p:txBody>
      </p:sp>
      <p:sp>
        <p:nvSpPr>
          <p:cNvPr id="43" name="직사각형 42"/>
          <p:cNvSpPr/>
          <p:nvPr/>
        </p:nvSpPr>
        <p:spPr>
          <a:xfrm>
            <a:off x="10390750" y="1021382"/>
            <a:ext cx="1332148" cy="461665"/>
          </a:xfrm>
          <a:prstGeom prst="rect">
            <a:avLst/>
          </a:prstGeom>
        </p:spPr>
        <p:txBody>
          <a:bodyPr wrap="square">
            <a:spAutoFit/>
          </a:bodyPr>
          <a:lstStyle/>
          <a:p>
            <a:pPr algn="ctr"/>
            <a:r>
              <a:rPr lang="en-US" altLang="ko-KR" sz="1200" b="1" dirty="0">
                <a:solidFill>
                  <a:srgbClr val="0070C0"/>
                </a:solidFill>
                <a:latin typeface="맑은 고딕" panose="020B0503020000020004" pitchFamily="50" charset="-127"/>
                <a:ea typeface="맑은 고딕" panose="020B0503020000020004" pitchFamily="50" charset="-127"/>
              </a:rPr>
              <a:t>Brass chrome plating case</a:t>
            </a:r>
            <a:endParaRPr lang="ko-KR" altLang="en-US" sz="1200" b="1" dirty="0">
              <a:solidFill>
                <a:srgbClr val="0070C0"/>
              </a:solidFill>
              <a:latin typeface="맑은 고딕" panose="020B0503020000020004" pitchFamily="50" charset="-127"/>
              <a:ea typeface="맑은 고딕" panose="020B0503020000020004" pitchFamily="50" charset="-127"/>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2241" y="1536261"/>
            <a:ext cx="1152358" cy="10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1450" y="1508951"/>
            <a:ext cx="1138163" cy="100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2142" y="3140968"/>
            <a:ext cx="1118065" cy="108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05301" y="2988676"/>
            <a:ext cx="1017597" cy="112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1505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3949176" y="393499"/>
            <a:ext cx="4511276" cy="565125"/>
          </a:xfrm>
          <a:noFill/>
        </p:spPr>
        <p:txBody>
          <a:bodyPr>
            <a:normAutofit/>
          </a:bodyPr>
          <a:lstStyle/>
          <a:p>
            <a:pPr algn="l" eaLnBrk="1" hangingPunct="1"/>
            <a:r>
              <a:rPr lang="en-US" altLang="ko-KR" sz="3000" b="1" dirty="0" smtClean="0">
                <a:solidFill>
                  <a:srgbClr val="0070C0"/>
                </a:solidFill>
                <a:latin typeface="+mn-lt"/>
                <a:ea typeface="HY헤드라인M" panose="02030600000101010101" pitchFamily="18" charset="-127"/>
              </a:rPr>
              <a:t>Proximity </a:t>
            </a:r>
            <a:r>
              <a:rPr lang="en-US" altLang="ko-KR" sz="3000" b="1" dirty="0">
                <a:solidFill>
                  <a:srgbClr val="0070C0"/>
                </a:solidFill>
                <a:latin typeface="+mn-lt"/>
                <a:ea typeface="HY헤드라인M" panose="02030600000101010101" pitchFamily="18" charset="-127"/>
              </a:rPr>
              <a:t>sensor cables</a:t>
            </a:r>
            <a:endParaRPr lang="ko-KR" altLang="en-US" sz="3000" b="1" dirty="0">
              <a:solidFill>
                <a:srgbClr val="0070C0"/>
              </a:solidFill>
              <a:latin typeface="+mn-lt"/>
              <a:ea typeface="HY헤드라인M" panose="02030600000101010101" pitchFamily="18" charset="-127"/>
            </a:endParaRPr>
          </a:p>
        </p:txBody>
      </p:sp>
      <p:sp>
        <p:nvSpPr>
          <p:cNvPr id="90" name="Text Box 6"/>
          <p:cNvSpPr txBox="1">
            <a:spLocks noChangeArrowheads="1"/>
          </p:cNvSpPr>
          <p:nvPr/>
        </p:nvSpPr>
        <p:spPr bwMode="auto">
          <a:xfrm>
            <a:off x="1514103" y="1293668"/>
            <a:ext cx="7848770" cy="369332"/>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b="1">
                <a:solidFill>
                  <a:schemeClr val="tx1"/>
                </a:solidFill>
                <a:latin typeface="HY헤드라인M" pitchFamily="18" charset="-127"/>
                <a:ea typeface="HY헤드라인M" pitchFamily="18" charset="-127"/>
              </a:defRPr>
            </a:lvl1pPr>
            <a:lvl2pPr marL="742950" indent="-285750" eaLnBrk="0" hangingPunct="0">
              <a:defRPr kumimoji="1" b="1">
                <a:solidFill>
                  <a:schemeClr val="tx1"/>
                </a:solidFill>
                <a:latin typeface="HY헤드라인M" pitchFamily="18" charset="-127"/>
                <a:ea typeface="HY헤드라인M" pitchFamily="18" charset="-127"/>
              </a:defRPr>
            </a:lvl2pPr>
            <a:lvl3pPr marL="1143000" indent="-228600" eaLnBrk="0" hangingPunct="0">
              <a:defRPr kumimoji="1" b="1">
                <a:solidFill>
                  <a:schemeClr val="tx1"/>
                </a:solidFill>
                <a:latin typeface="HY헤드라인M" pitchFamily="18" charset="-127"/>
                <a:ea typeface="HY헤드라인M" pitchFamily="18" charset="-127"/>
              </a:defRPr>
            </a:lvl3pPr>
            <a:lvl4pPr marL="1600200" indent="-228600" eaLnBrk="0" hangingPunct="0">
              <a:defRPr kumimoji="1" b="1">
                <a:solidFill>
                  <a:schemeClr val="tx1"/>
                </a:solidFill>
                <a:latin typeface="HY헤드라인M" pitchFamily="18" charset="-127"/>
                <a:ea typeface="HY헤드라인M" pitchFamily="18" charset="-127"/>
              </a:defRPr>
            </a:lvl4pPr>
            <a:lvl5pPr marL="2057400" indent="-228600" eaLnBrk="0" hangingPunct="0">
              <a:defRPr kumimoji="1" b="1">
                <a:solidFill>
                  <a:schemeClr val="tx1"/>
                </a:solidFill>
                <a:latin typeface="HY헤드라인M" pitchFamily="18" charset="-127"/>
                <a:ea typeface="HY헤드라인M" pitchFamily="18" charset="-127"/>
              </a:defRPr>
            </a:lvl5pPr>
            <a:lvl6pPr marL="25146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6pPr>
            <a:lvl7pPr marL="29718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7pPr>
            <a:lvl8pPr marL="34290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8pPr>
            <a:lvl9pPr marL="38862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9pPr>
          </a:lstStyle>
          <a:p>
            <a:pPr marL="285750" indent="-285750" eaLnBrk="1" hangingPunct="1">
              <a:buFont typeface="Wingdings" panose="05000000000000000000" pitchFamily="2" charset="2"/>
              <a:buChar char="l"/>
              <a:defRPr/>
            </a:pPr>
            <a:r>
              <a:rPr lang="en-US" altLang="ko-KR" dirty="0" smtClean="0">
                <a:solidFill>
                  <a:srgbClr val="0070C0"/>
                </a:solidFill>
                <a:latin typeface="+mn-lt"/>
              </a:rPr>
              <a:t>Connector </a:t>
            </a:r>
            <a:r>
              <a:rPr lang="en-US" altLang="ko-KR" dirty="0">
                <a:solidFill>
                  <a:srgbClr val="0070C0"/>
                </a:solidFill>
                <a:latin typeface="+mn-lt"/>
              </a:rPr>
              <a:t>cables</a:t>
            </a:r>
          </a:p>
        </p:txBody>
      </p:sp>
      <p:pic>
        <p:nvPicPr>
          <p:cNvPr id="2" name="그림 1"/>
          <p:cNvPicPr>
            <a:picLocks noChangeAspect="1"/>
          </p:cNvPicPr>
          <p:nvPr/>
        </p:nvPicPr>
        <p:blipFill>
          <a:blip r:embed="rId2"/>
          <a:stretch>
            <a:fillRect/>
          </a:stretch>
        </p:blipFill>
        <p:spPr>
          <a:xfrm>
            <a:off x="1514103" y="1767963"/>
            <a:ext cx="9381423" cy="4630488"/>
          </a:xfrm>
          <a:prstGeom prst="rect">
            <a:avLst/>
          </a:prstGeom>
        </p:spPr>
      </p:pic>
      <p:cxnSp>
        <p:nvCxnSpPr>
          <p:cNvPr id="4" name="직선 연결선 3"/>
          <p:cNvCxnSpPr/>
          <p:nvPr/>
        </p:nvCxnSpPr>
        <p:spPr>
          <a:xfrm>
            <a:off x="1514103" y="1767963"/>
            <a:ext cx="0" cy="4630488"/>
          </a:xfrm>
          <a:prstGeom prst="line">
            <a:avLst/>
          </a:prstGeom>
          <a:ln>
            <a:headEnd w="sm"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274793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4001269" y="382201"/>
            <a:ext cx="4550924" cy="565125"/>
          </a:xfrm>
          <a:noFill/>
        </p:spPr>
        <p:txBody>
          <a:bodyPr/>
          <a:lstStyle/>
          <a:p>
            <a:pPr algn="l" eaLnBrk="1" hangingPunct="1"/>
            <a:r>
              <a:rPr lang="en-US" altLang="ko-KR" sz="3000" b="1" dirty="0" smtClean="0">
                <a:solidFill>
                  <a:srgbClr val="0070C0"/>
                </a:solidFill>
                <a:latin typeface="+mn-lt"/>
                <a:ea typeface="HY헤드라인M" panose="02030600000101010101" pitchFamily="18" charset="-127"/>
              </a:rPr>
              <a:t>Proximity </a:t>
            </a:r>
            <a:r>
              <a:rPr lang="en-US" altLang="ko-KR" sz="3000" b="1" dirty="0">
                <a:solidFill>
                  <a:srgbClr val="0070C0"/>
                </a:solidFill>
                <a:latin typeface="+mn-lt"/>
                <a:ea typeface="HY헤드라인M" panose="02030600000101010101" pitchFamily="18" charset="-127"/>
              </a:rPr>
              <a:t>sensor cables</a:t>
            </a:r>
            <a:endParaRPr lang="ko-KR" altLang="en-US" sz="3000" b="1" dirty="0">
              <a:solidFill>
                <a:srgbClr val="0070C0"/>
              </a:solidFill>
              <a:latin typeface="+mn-lt"/>
              <a:ea typeface="HY헤드라인M" panose="02030600000101010101" pitchFamily="18" charset="-127"/>
            </a:endParaRPr>
          </a:p>
        </p:txBody>
      </p:sp>
      <p:sp>
        <p:nvSpPr>
          <p:cNvPr id="62" name="Text Box 6"/>
          <p:cNvSpPr txBox="1">
            <a:spLocks noChangeArrowheads="1"/>
          </p:cNvSpPr>
          <p:nvPr/>
        </p:nvSpPr>
        <p:spPr bwMode="auto">
          <a:xfrm>
            <a:off x="1348610" y="1414554"/>
            <a:ext cx="7848770" cy="369332"/>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b="1">
                <a:solidFill>
                  <a:schemeClr val="tx1"/>
                </a:solidFill>
                <a:latin typeface="HY헤드라인M" pitchFamily="18" charset="-127"/>
                <a:ea typeface="HY헤드라인M" pitchFamily="18" charset="-127"/>
              </a:defRPr>
            </a:lvl1pPr>
            <a:lvl2pPr marL="742950" indent="-285750" eaLnBrk="0" hangingPunct="0">
              <a:defRPr kumimoji="1" b="1">
                <a:solidFill>
                  <a:schemeClr val="tx1"/>
                </a:solidFill>
                <a:latin typeface="HY헤드라인M" pitchFamily="18" charset="-127"/>
                <a:ea typeface="HY헤드라인M" pitchFamily="18" charset="-127"/>
              </a:defRPr>
            </a:lvl2pPr>
            <a:lvl3pPr marL="1143000" indent="-228600" eaLnBrk="0" hangingPunct="0">
              <a:defRPr kumimoji="1" b="1">
                <a:solidFill>
                  <a:schemeClr val="tx1"/>
                </a:solidFill>
                <a:latin typeface="HY헤드라인M" pitchFamily="18" charset="-127"/>
                <a:ea typeface="HY헤드라인M" pitchFamily="18" charset="-127"/>
              </a:defRPr>
            </a:lvl3pPr>
            <a:lvl4pPr marL="1600200" indent="-228600" eaLnBrk="0" hangingPunct="0">
              <a:defRPr kumimoji="1" b="1">
                <a:solidFill>
                  <a:schemeClr val="tx1"/>
                </a:solidFill>
                <a:latin typeface="HY헤드라인M" pitchFamily="18" charset="-127"/>
                <a:ea typeface="HY헤드라인M" pitchFamily="18" charset="-127"/>
              </a:defRPr>
            </a:lvl4pPr>
            <a:lvl5pPr marL="2057400" indent="-228600" eaLnBrk="0" hangingPunct="0">
              <a:defRPr kumimoji="1" b="1">
                <a:solidFill>
                  <a:schemeClr val="tx1"/>
                </a:solidFill>
                <a:latin typeface="HY헤드라인M" pitchFamily="18" charset="-127"/>
                <a:ea typeface="HY헤드라인M" pitchFamily="18" charset="-127"/>
              </a:defRPr>
            </a:lvl5pPr>
            <a:lvl6pPr marL="25146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6pPr>
            <a:lvl7pPr marL="29718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7pPr>
            <a:lvl8pPr marL="34290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8pPr>
            <a:lvl9pPr marL="3886200" indent="-228600" eaLnBrk="0" fontAlgn="base" hangingPunct="0">
              <a:spcBef>
                <a:spcPct val="0"/>
              </a:spcBef>
              <a:spcAft>
                <a:spcPct val="0"/>
              </a:spcAft>
              <a:defRPr kumimoji="1" b="1">
                <a:solidFill>
                  <a:schemeClr val="tx1"/>
                </a:solidFill>
                <a:latin typeface="HY헤드라인M" pitchFamily="18" charset="-127"/>
                <a:ea typeface="HY헤드라인M" pitchFamily="18" charset="-127"/>
              </a:defRPr>
            </a:lvl9pPr>
          </a:lstStyle>
          <a:p>
            <a:pPr marL="285750" indent="-285750" eaLnBrk="1" hangingPunct="1">
              <a:buFont typeface="Wingdings" panose="05000000000000000000" pitchFamily="2" charset="2"/>
              <a:buChar char="l"/>
              <a:defRPr/>
            </a:pPr>
            <a:r>
              <a:rPr lang="en-US" altLang="ko-KR" dirty="0" smtClean="0">
                <a:solidFill>
                  <a:srgbClr val="0070C0"/>
                </a:solidFill>
                <a:latin typeface="+mn-lt"/>
              </a:rPr>
              <a:t>Relay </a:t>
            </a:r>
            <a:r>
              <a:rPr lang="en-US" altLang="ko-KR" dirty="0">
                <a:solidFill>
                  <a:srgbClr val="0070C0"/>
                </a:solidFill>
                <a:latin typeface="+mn-lt"/>
              </a:rPr>
              <a:t>cables</a:t>
            </a:r>
          </a:p>
        </p:txBody>
      </p:sp>
      <p:pic>
        <p:nvPicPr>
          <p:cNvPr id="2" name="그림 1"/>
          <p:cNvPicPr>
            <a:picLocks noChangeAspect="1"/>
          </p:cNvPicPr>
          <p:nvPr/>
        </p:nvPicPr>
        <p:blipFill>
          <a:blip r:embed="rId2"/>
          <a:stretch>
            <a:fillRect/>
          </a:stretch>
        </p:blipFill>
        <p:spPr>
          <a:xfrm>
            <a:off x="1348609" y="1938433"/>
            <a:ext cx="9856243" cy="3311430"/>
          </a:xfrm>
          <a:prstGeom prst="rect">
            <a:avLst/>
          </a:prstGeom>
        </p:spPr>
      </p:pic>
      <p:cxnSp>
        <p:nvCxnSpPr>
          <p:cNvPr id="83" name="직선 연결선 82"/>
          <p:cNvCxnSpPr/>
          <p:nvPr/>
        </p:nvCxnSpPr>
        <p:spPr>
          <a:xfrm>
            <a:off x="1348609" y="1938433"/>
            <a:ext cx="0" cy="3311430"/>
          </a:xfrm>
          <a:prstGeom prst="line">
            <a:avLst/>
          </a:prstGeom>
          <a:ln>
            <a:headEnd w="sm" len="lg"/>
          </a:ln>
        </p:spPr>
        <p:style>
          <a:lnRef idx="3">
            <a:schemeClr val="dk1"/>
          </a:lnRef>
          <a:fillRef idx="0">
            <a:schemeClr val="dk1"/>
          </a:fillRef>
          <a:effectRef idx="2">
            <a:schemeClr val="dk1"/>
          </a:effectRef>
          <a:fontRef idx="minor">
            <a:schemeClr val="tx1"/>
          </a:fontRef>
        </p:style>
      </p:cxnSp>
      <p:cxnSp>
        <p:nvCxnSpPr>
          <p:cNvPr id="5" name="직선 연결선 4"/>
          <p:cNvCxnSpPr/>
          <p:nvPr/>
        </p:nvCxnSpPr>
        <p:spPr>
          <a:xfrm>
            <a:off x="1348609" y="5249863"/>
            <a:ext cx="98562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0706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1978380" y="2691654"/>
            <a:ext cx="8466385" cy="1323439"/>
          </a:xfrm>
          <a:prstGeom prst="rect">
            <a:avLst/>
          </a:prstGeom>
        </p:spPr>
        <p:txBody>
          <a:bodyPr wrap="square">
            <a:spAutoFit/>
          </a:bodyPr>
          <a:lstStyle/>
          <a:p>
            <a:pPr algn="ctr"/>
            <a:r>
              <a:rPr lang="en-US" altLang="ko-KR" sz="8000" b="1" dirty="0">
                <a:solidFill>
                  <a:schemeClr val="accent5"/>
                </a:solidFill>
                <a:latin typeface="양재백두체B" pitchFamily="18" charset="-127"/>
                <a:ea typeface="양재백두체B" pitchFamily="18" charset="-127"/>
              </a:rPr>
              <a:t>Thank you!</a:t>
            </a:r>
            <a:endParaRPr lang="ko-KR" altLang="en-US" sz="8000" b="1" dirty="0">
              <a:solidFill>
                <a:schemeClr val="accent5"/>
              </a:solidFill>
              <a:latin typeface="양재백두체B" pitchFamily="18" charset="-127"/>
              <a:ea typeface="양재백두체B" pitchFamily="18" charset="-127"/>
            </a:endParaRPr>
          </a:p>
        </p:txBody>
      </p:sp>
    </p:spTree>
    <p:extLst>
      <p:ext uri="{BB962C8B-B14F-4D97-AF65-F5344CB8AC3E}">
        <p14:creationId xmlns:p14="http://schemas.microsoft.com/office/powerpoint/2010/main" val="4266454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89044" y="625348"/>
            <a:ext cx="6438920" cy="361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79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3000" b="1" i="0" u="none" strike="noStrike" cap="none" normalizeH="0" baseline="0" dirty="0" smtClean="0">
                <a:ln>
                  <a:noFill/>
                </a:ln>
                <a:solidFill>
                  <a:srgbClr val="0070C0"/>
                </a:solidFill>
                <a:effectLst/>
                <a:latin typeface="Arial" panose="020B0604020202020204" pitchFamily="34" charset="0"/>
                <a:ea typeface="Noto Sans"/>
              </a:rPr>
              <a:t>Inductive Sensor Output</a:t>
            </a:r>
            <a:endParaRPr kumimoji="0" lang="en-US" altLang="ko-KR" sz="3000" b="1" i="0" u="none" strike="noStrike" cap="none" normalizeH="0" baseline="0" dirty="0" smtClean="0">
              <a:ln>
                <a:noFill/>
              </a:ln>
              <a:solidFill>
                <a:srgbClr val="0070C0"/>
              </a:solidFill>
              <a:effectLst/>
              <a:latin typeface="Arial" panose="020B0604020202020204" pitchFamily="34" charset="0"/>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ko-KR" b="1" dirty="0">
              <a:solidFill>
                <a:srgbClr val="444444"/>
              </a:solidFill>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b="1"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Today most inductive sensor feature</a:t>
            </a:r>
            <a:r>
              <a:rPr kumimoji="0" lang="ko-KR" altLang="ko-KR" b="1" i="0" u="none" strike="noStrike" cap="none" normalizeH="0" baseline="0" dirty="0" smtClean="0">
                <a:ln>
                  <a:noFill/>
                </a:ln>
                <a:solidFill>
                  <a:srgbClr val="444444"/>
                </a:solidFill>
                <a:effectLst/>
                <a:latin typeface="Arial" panose="020B0604020202020204" pitchFamily="34" charset="0"/>
                <a:ea typeface="Noto Sans"/>
              </a:rPr>
              <a:t> transistor output </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with NPN or PNP logic (see picture below) . These types are also called </a:t>
            </a:r>
            <a:r>
              <a:rPr kumimoji="0" lang="ko-KR" altLang="ko-KR" b="1" i="0" u="none" strike="noStrike" cap="none" normalizeH="0" baseline="0" dirty="0" smtClean="0">
                <a:ln>
                  <a:noFill/>
                </a:ln>
                <a:solidFill>
                  <a:srgbClr val="444444"/>
                </a:solidFill>
                <a:effectLst/>
                <a:latin typeface="Arial" panose="020B0604020202020204" pitchFamily="34" charset="0"/>
                <a:ea typeface="Noto Sans"/>
              </a:rPr>
              <a:t>DC-3 wire </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models.</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endParaRPr kumimoji="0" lang="ko-KR" altLang="ko-KR"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t>
            </a: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p>
        </p:txBody>
      </p:sp>
      <p:pic>
        <p:nvPicPr>
          <p:cNvPr id="6146" name="Picture 2" descr="https://dzi3irdbkivnd.cloudfront.net/public/groupcourse/9323/curriculum/15582/groupactivity/218046/33062/%7BCC85A4F8-EFC2-43DC-A7AC-E0189DDC7384%7D.1449133026362.PNG?AWSAccessKeyId=AKIAJKC5T2AUROR7LFKQ&amp;Expires=1482817508&amp;Signature=w0Lng0CZlCM5ypvkfD93z%2BTQ%2BEI%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364" y="717681"/>
            <a:ext cx="3857625" cy="23717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https://dzi3irdbkivnd.cloudfront.net/public/groupcourse/9323/curriculum/15582/groupactivity/218046/33062/%7BD6BCB3E6-5B42-4E08-8EC6-00DF4B060A45%7D.1449133026637.PNG?AWSAccessKeyId=AKIAJKC5T2AUROR7LFKQ&amp;Expires=1482817508&amp;Signature=dbTbfuMiW2naCtF1aabJfQstC10%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364" y="4172541"/>
            <a:ext cx="3000375" cy="1790700"/>
          </a:xfrm>
          <a:prstGeom prst="rect">
            <a:avLst/>
          </a:prstGeom>
          <a:noFill/>
          <a:extLst>
            <a:ext uri="{909E8E84-426E-40DD-AFC4-6F175D3DCCD1}">
              <a14:hiddenFill xmlns:a14="http://schemas.microsoft.com/office/drawing/2010/main">
                <a:solidFill>
                  <a:srgbClr val="FFFFFF"/>
                </a:solidFill>
              </a14:hiddenFill>
            </a:ext>
          </a:extLst>
        </p:spPr>
      </p:pic>
      <p:sp>
        <p:nvSpPr>
          <p:cNvPr id="5" name="직사각형 4"/>
          <p:cNvSpPr/>
          <p:nvPr/>
        </p:nvSpPr>
        <p:spPr>
          <a:xfrm>
            <a:off x="432598" y="4606226"/>
            <a:ext cx="6096000" cy="923330"/>
          </a:xfrm>
          <a:prstGeom prst="rect">
            <a:avLst/>
          </a:prstGeom>
        </p:spPr>
        <p:txBody>
          <a:bodyPr>
            <a:spAutoFit/>
          </a:bodyPr>
          <a:lstStyle/>
          <a:p>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In some installations proximity sensors with 2 connections (plus and minus) are used. They are called </a:t>
            </a:r>
            <a:r>
              <a:rPr kumimoji="0" lang="ko-KR" altLang="ko-KR" b="1" i="0" u="none" strike="noStrike" cap="none" normalizeH="0" baseline="0" dirty="0" smtClean="0">
                <a:ln>
                  <a:noFill/>
                </a:ln>
                <a:solidFill>
                  <a:srgbClr val="444444"/>
                </a:solidFill>
                <a:effectLst/>
                <a:latin typeface="Arial" panose="020B0604020202020204" pitchFamily="34" charset="0"/>
                <a:ea typeface="Noto Sans"/>
              </a:rPr>
              <a:t>DC-2 wire</a:t>
            </a: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models (see diagram below).</a:t>
            </a:r>
            <a:endParaRPr lang="ko-KR" altLang="en-US" dirty="0"/>
          </a:p>
        </p:txBody>
      </p:sp>
      <p:sp>
        <p:nvSpPr>
          <p:cNvPr id="2" name="TextBox 1"/>
          <p:cNvSpPr txBox="1"/>
          <p:nvPr/>
        </p:nvSpPr>
        <p:spPr>
          <a:xfrm>
            <a:off x="7502727" y="3089406"/>
            <a:ext cx="4224271" cy="323165"/>
          </a:xfrm>
          <a:prstGeom prst="rect">
            <a:avLst/>
          </a:prstGeom>
          <a:noFill/>
        </p:spPr>
        <p:txBody>
          <a:bodyPr wrap="square" rtlCol="0">
            <a:spAutoFit/>
          </a:bodyPr>
          <a:lstStyle/>
          <a:p>
            <a:r>
              <a:rPr lang="en-US" altLang="ko-KR" sz="1500" b="1" dirty="0" smtClean="0"/>
              <a:t>Inductive sensor output (DC-3 wire)</a:t>
            </a:r>
            <a:endParaRPr lang="ko-KR" altLang="en-US" sz="1500" b="1"/>
          </a:p>
        </p:txBody>
      </p:sp>
      <p:sp>
        <p:nvSpPr>
          <p:cNvPr id="7" name="TextBox 6"/>
          <p:cNvSpPr txBox="1"/>
          <p:nvPr/>
        </p:nvSpPr>
        <p:spPr>
          <a:xfrm>
            <a:off x="7430977" y="6067588"/>
            <a:ext cx="4224271" cy="323165"/>
          </a:xfrm>
          <a:prstGeom prst="rect">
            <a:avLst/>
          </a:prstGeom>
          <a:noFill/>
        </p:spPr>
        <p:txBody>
          <a:bodyPr wrap="square" rtlCol="0">
            <a:spAutoFit/>
          </a:bodyPr>
          <a:lstStyle/>
          <a:p>
            <a:r>
              <a:rPr lang="en-US" altLang="ko-KR" sz="1500" b="1" dirty="0" smtClean="0"/>
              <a:t>Inductive sensor output (DC-2 wire)</a:t>
            </a:r>
            <a:endParaRPr lang="ko-KR" altLang="en-US" sz="1500" b="1"/>
          </a:p>
        </p:txBody>
      </p:sp>
    </p:spTree>
    <p:extLst>
      <p:ext uri="{BB962C8B-B14F-4D97-AF65-F5344CB8AC3E}">
        <p14:creationId xmlns:p14="http://schemas.microsoft.com/office/powerpoint/2010/main" val="1743401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66130" y="421153"/>
            <a:ext cx="10049053" cy="84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3000" b="1" i="0" u="none" strike="noStrike" cap="none" normalizeH="0" baseline="0" dirty="0" smtClean="0">
                <a:ln>
                  <a:noFill/>
                </a:ln>
                <a:solidFill>
                  <a:srgbClr val="0070C0"/>
                </a:solidFill>
                <a:effectLst/>
                <a:latin typeface="+mn-lt"/>
                <a:ea typeface="Noto Sans"/>
              </a:rPr>
              <a:t>Normally Open/Normally Closed</a:t>
            </a:r>
            <a:endParaRPr kumimoji="0" lang="en-US" altLang="ko-KR" sz="3000" b="1" i="0" u="none" strike="noStrike" cap="none" normalizeH="0" baseline="0" dirty="0" smtClean="0">
              <a:ln>
                <a:noFill/>
              </a:ln>
              <a:solidFill>
                <a:srgbClr val="0070C0"/>
              </a:solidFill>
              <a:effectLst/>
              <a:latin typeface="+mn-lt"/>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b="1" i="0" u="none" strike="noStrike" cap="none" normalizeH="0" baseline="0" dirty="0" smtClean="0">
              <a:ln>
                <a:noFill/>
              </a:ln>
              <a:solidFill>
                <a:srgbClr val="444444"/>
              </a:solidFill>
              <a:effectLst/>
              <a:latin typeface="+mn-lt"/>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b="1" i="0" u="none" strike="noStrike" cap="none" normalizeH="0" baseline="0" dirty="0" smtClean="0">
              <a:ln>
                <a:noFill/>
              </a:ln>
              <a:solidFill>
                <a:srgbClr val="444444"/>
              </a:solidFill>
              <a:effectLst/>
              <a:latin typeface="+mn-lt"/>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mn-lt"/>
                <a:ea typeface="Noto Sans"/>
              </a:rPr>
              <a:t>Proximity sensors are categorized into the operation modes </a:t>
            </a:r>
            <a:r>
              <a:rPr kumimoji="0" lang="ko-KR" altLang="ko-KR" b="1" i="0" u="none" strike="noStrike" cap="none" normalizeH="0" baseline="0" dirty="0" smtClean="0">
                <a:ln>
                  <a:noFill/>
                </a:ln>
                <a:solidFill>
                  <a:srgbClr val="444444"/>
                </a:solidFill>
                <a:effectLst/>
                <a:latin typeface="+mn-lt"/>
                <a:ea typeface="Noto Sans"/>
              </a:rPr>
              <a:t>normally open (NO) and normally closed (NC)</a:t>
            </a:r>
            <a:r>
              <a:rPr kumimoji="0" lang="ko-KR" altLang="ko-KR" b="0" i="0" u="none" strike="noStrike" cap="none" normalizeH="0" baseline="0" dirty="0" smtClean="0">
                <a:ln>
                  <a:noFill/>
                </a:ln>
                <a:solidFill>
                  <a:srgbClr val="444444"/>
                </a:solidFill>
                <a:effectLst/>
                <a:latin typeface="+mn-lt"/>
                <a:ea typeface="Noto Sans"/>
              </a:rPr>
              <a:t> describing whether the sensor output signal is high with an object or without an object sensed.</a:t>
            </a:r>
            <a:br>
              <a:rPr kumimoji="0" lang="ko-KR" altLang="ko-KR" b="0" i="0" u="none" strike="noStrike" cap="none" normalizeH="0" baseline="0" dirty="0" smtClean="0">
                <a:ln>
                  <a:noFill/>
                </a:ln>
                <a:solidFill>
                  <a:srgbClr val="444444"/>
                </a:solidFill>
                <a:effectLst/>
                <a:latin typeface="+mn-lt"/>
                <a:ea typeface="Noto Sans"/>
              </a:rPr>
            </a:br>
            <a:r>
              <a:rPr kumimoji="0" lang="ko-KR" altLang="ko-KR" b="0" i="0" u="none" strike="noStrike" cap="none" normalizeH="0" baseline="0" dirty="0" smtClean="0">
                <a:ln>
                  <a:noFill/>
                </a:ln>
                <a:solidFill>
                  <a:srgbClr val="444444"/>
                </a:solidFill>
                <a:effectLst/>
                <a:latin typeface="+mn-lt"/>
                <a:ea typeface="Noto Sans"/>
              </a:rPr>
              <a:t/>
            </a:r>
            <a:br>
              <a:rPr kumimoji="0" lang="ko-KR" altLang="ko-KR" b="0" i="0" u="none" strike="noStrike" cap="none" normalizeH="0" baseline="0" dirty="0" smtClean="0">
                <a:ln>
                  <a:noFill/>
                </a:ln>
                <a:solidFill>
                  <a:srgbClr val="444444"/>
                </a:solidFill>
                <a:effectLst/>
                <a:latin typeface="+mn-lt"/>
                <a:ea typeface="Noto Sans"/>
              </a:rPr>
            </a:br>
            <a:endParaRPr kumimoji="0" lang="ko-KR" altLang="ko-KR" b="0" i="0" u="none" strike="noStrike" cap="none" normalizeH="0" baseline="0" dirty="0" smtClean="0">
              <a:ln>
                <a:noFill/>
              </a:ln>
              <a:solidFill>
                <a:srgbClr val="444444"/>
              </a:solidFill>
              <a:effectLst/>
              <a:latin typeface="+mn-lt"/>
              <a:ea typeface="Noto Sans"/>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ko-KR" altLang="ko-KR" b="1" i="0" u="none" strike="noStrike" cap="none" normalizeH="0" baseline="0" dirty="0" smtClean="0">
                <a:ln>
                  <a:noFill/>
                </a:ln>
                <a:solidFill>
                  <a:srgbClr val="444444"/>
                </a:solidFill>
                <a:effectLst/>
                <a:latin typeface="+mn-lt"/>
                <a:ea typeface="Noto Sans"/>
              </a:rPr>
              <a:t>Normally open: </a:t>
            </a:r>
            <a:r>
              <a:rPr kumimoji="0" lang="ko-KR" altLang="ko-KR" b="0" i="0" u="none" strike="noStrike" cap="none" normalizeH="0" baseline="0" dirty="0" smtClean="0">
                <a:ln>
                  <a:noFill/>
                </a:ln>
                <a:solidFill>
                  <a:srgbClr val="444444"/>
                </a:solidFill>
                <a:effectLst/>
                <a:latin typeface="+mn-lt"/>
                <a:ea typeface="Noto Sans"/>
              </a:rPr>
              <a:t>High signal, when detecting an object; low signal without an object</a:t>
            </a:r>
            <a:endParaRPr kumimoji="0" lang="en-US" altLang="ko-KR" b="0" i="0" u="none" strike="noStrike" cap="none" normalizeH="0" baseline="0" dirty="0" smtClean="0">
              <a:ln>
                <a:noFill/>
              </a:ln>
              <a:solidFill>
                <a:srgbClr val="444444"/>
              </a:solidFill>
              <a:effectLst/>
              <a:latin typeface="+mn-lt"/>
              <a:ea typeface="Noto Sans"/>
            </a:endParaRPr>
          </a:p>
          <a:p>
            <a:pPr marL="0" marR="0" lvl="0" indent="0" algn="l" defTabSz="914400" rtl="0" eaLnBrk="0" fontAlgn="t" latinLnBrk="0" hangingPunct="0">
              <a:lnSpc>
                <a:spcPct val="100000"/>
              </a:lnSpc>
              <a:spcBef>
                <a:spcPct val="0"/>
              </a:spcBef>
              <a:spcAft>
                <a:spcPct val="0"/>
              </a:spcAft>
              <a:buClrTx/>
              <a:buSzTx/>
              <a:buFontTx/>
              <a:buChar char="•"/>
              <a:tabLst/>
            </a:pPr>
            <a:endParaRPr kumimoji="0" lang="ko-KR" altLang="ko-KR" b="0" i="0" u="none" strike="noStrike" cap="none" normalizeH="0" baseline="0" dirty="0" smtClean="0">
              <a:ln>
                <a:noFill/>
              </a:ln>
              <a:solidFill>
                <a:srgbClr val="444444"/>
              </a:solidFill>
              <a:effectLst/>
              <a:latin typeface="+mn-lt"/>
              <a:ea typeface="Noto Sans"/>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ko-KR" altLang="ko-KR" b="1" i="0" u="none" strike="noStrike" cap="none" normalizeH="0" baseline="0" dirty="0" smtClean="0">
                <a:ln>
                  <a:noFill/>
                </a:ln>
                <a:solidFill>
                  <a:srgbClr val="444444"/>
                </a:solidFill>
                <a:effectLst/>
                <a:latin typeface="+mn-lt"/>
                <a:ea typeface="Noto Sans"/>
              </a:rPr>
              <a:t>Normally closed: </a:t>
            </a:r>
            <a:r>
              <a:rPr kumimoji="0" lang="ko-KR" altLang="ko-KR" b="0" i="0" u="none" strike="noStrike" cap="none" normalizeH="0" baseline="0" dirty="0" smtClean="0">
                <a:ln>
                  <a:noFill/>
                </a:ln>
                <a:solidFill>
                  <a:srgbClr val="444444"/>
                </a:solidFill>
                <a:effectLst/>
                <a:latin typeface="+mn-lt"/>
                <a:ea typeface="Noto Sans"/>
              </a:rPr>
              <a:t>High signal without an object; low signal, when detecting an object.</a:t>
            </a:r>
            <a:endParaRPr kumimoji="0" lang="en-US" altLang="ko-KR" b="0" i="0" u="none" strike="noStrike" cap="none" normalizeH="0" baseline="0" dirty="0" smtClean="0">
              <a:ln>
                <a:noFill/>
              </a:ln>
              <a:solidFill>
                <a:srgbClr val="444444"/>
              </a:solidFill>
              <a:effectLst/>
              <a:latin typeface="+mn-lt"/>
              <a:ea typeface="Noto Sans"/>
            </a:endParaRPr>
          </a:p>
          <a:p>
            <a:pPr marL="0" marR="0" lvl="0" indent="0" algn="l" defTabSz="914400" rtl="0" eaLnBrk="0" fontAlgn="t" latinLnBrk="0" hangingPunct="0">
              <a:lnSpc>
                <a:spcPct val="100000"/>
              </a:lnSpc>
              <a:spcBef>
                <a:spcPct val="0"/>
              </a:spcBef>
              <a:spcAft>
                <a:spcPct val="0"/>
              </a:spcAft>
              <a:buClrTx/>
              <a:buSzTx/>
              <a:tabLst/>
            </a:pPr>
            <a:endParaRPr lang="en-US" altLang="ko-KR" dirty="0" smtClean="0">
              <a:solidFill>
                <a:srgbClr val="444444"/>
              </a:solidFill>
              <a:latin typeface="+mn-lt"/>
              <a:ea typeface="Noto Sans"/>
            </a:endParaRPr>
          </a:p>
          <a:p>
            <a:pPr marL="0" marR="0" lvl="0" indent="0" algn="l" defTabSz="914400" rtl="0" eaLnBrk="0" fontAlgn="t" latinLnBrk="0" hangingPunct="0">
              <a:lnSpc>
                <a:spcPct val="100000"/>
              </a:lnSpc>
              <a:spcBef>
                <a:spcPct val="0"/>
              </a:spcBef>
              <a:spcAft>
                <a:spcPct val="0"/>
              </a:spcAft>
              <a:buClrTx/>
              <a:buSzTx/>
              <a:tabLst/>
            </a:pPr>
            <a:endParaRPr lang="en-US" altLang="ko-KR" dirty="0">
              <a:solidFill>
                <a:srgbClr val="444444"/>
              </a:solidFill>
              <a:latin typeface="+mn-lt"/>
              <a:ea typeface="Noto Sans"/>
            </a:endParaRPr>
          </a:p>
          <a:p>
            <a:pPr marL="0" marR="0" lvl="0" indent="0" algn="l" defTabSz="914400" rtl="0" eaLnBrk="0" fontAlgn="t" latinLnBrk="0" hangingPunct="0">
              <a:lnSpc>
                <a:spcPct val="100000"/>
              </a:lnSpc>
              <a:spcBef>
                <a:spcPct val="0"/>
              </a:spcBef>
              <a:spcAft>
                <a:spcPct val="0"/>
              </a:spcAft>
              <a:buClrTx/>
              <a:buSzTx/>
              <a:tabLst/>
            </a:pPr>
            <a:endParaRPr lang="en-US" altLang="ko-KR" dirty="0">
              <a:solidFill>
                <a:srgbClr val="444444"/>
              </a:solidFill>
              <a:latin typeface="+mn-lt"/>
              <a:ea typeface="Noto Sans"/>
            </a:endParaRPr>
          </a:p>
          <a:p>
            <a:pPr lvl="0" fontAlgn="t" latinLnBrk="0"/>
            <a:r>
              <a:rPr lang="en-US" altLang="ko-KR" dirty="0">
                <a:latin typeface="+mn-lt"/>
              </a:rPr>
              <a:t>Proximity sensors with both NO and NC outputs are called </a:t>
            </a:r>
            <a:r>
              <a:rPr lang="en-US" altLang="ko-KR" b="1" dirty="0" err="1">
                <a:latin typeface="+mn-lt"/>
              </a:rPr>
              <a:t>antivalent</a:t>
            </a:r>
            <a:r>
              <a:rPr lang="en-US" altLang="ko-KR" dirty="0">
                <a:latin typeface="+mn-lt"/>
              </a:rPr>
              <a:t> models.</a:t>
            </a:r>
            <a:endParaRPr kumimoji="0" lang="ko-KR" altLang="ko-KR" b="0" i="0" u="none" strike="noStrike" cap="none" normalizeH="0" baseline="0" dirty="0" smtClean="0">
              <a:ln>
                <a:noFill/>
              </a:ln>
              <a:solidFill>
                <a:srgbClr val="444444"/>
              </a:solidFill>
              <a:effectLst/>
              <a:latin typeface="+mn-lt"/>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br>
            <a:endParaRPr kumimoji="0" lang="ko-KR" altLang="ko-KR" sz="1000"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205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100" b="0" i="0" u="none" strike="noStrike" cap="none" normalizeH="0" baseline="0" dirty="0" smtClean="0">
                <a:ln>
                  <a:noFill/>
                </a:ln>
                <a:solidFill>
                  <a:schemeClr val="tx1"/>
                </a:solidFill>
                <a:effectLst/>
                <a:latin typeface="Arial" panose="020B0604020202020204" pitchFamily="34" charset="0"/>
              </a:rPr>
              <a:t/>
            </a:r>
            <a:br>
              <a:rPr kumimoji="0" lang="ko-KR" altLang="ko-KR" sz="1100" b="0" i="0" u="none" strike="noStrike" cap="none" normalizeH="0" baseline="0" dirty="0" smtClean="0">
                <a:ln>
                  <a:noFill/>
                </a:ln>
                <a:solidFill>
                  <a:schemeClr val="tx1"/>
                </a:solidFill>
                <a:effectLst/>
                <a:latin typeface="Arial" panose="020B0604020202020204" pitchFamily="34" charset="0"/>
              </a:rPr>
            </a:br>
            <a:endParaRPr kumimoji="0" lang="ko-KR" altLang="ko-KR" sz="1000" b="0" i="0" u="none" strike="noStrike" cap="none" normalizeH="0" baseline="0" dirty="0" smtClean="0">
              <a:ln>
                <a:noFill/>
              </a:ln>
              <a:solidFill>
                <a:srgbClr val="444444"/>
              </a:solidFill>
              <a:effectLst/>
              <a:latin typeface="Arial" panose="020B0604020202020204" pitchFamily="34" charset="0"/>
              <a:ea typeface="Noto Sans"/>
            </a:endParaRPr>
          </a:p>
        </p:txBody>
      </p:sp>
      <p:sp>
        <p:nvSpPr>
          <p:cNvPr id="5" name="AutoShape 2" descr="data:image/svg+xml;charset=utf-8,%3Csvg%20xmlns%3D'http%3A%2F%2Fwww.w3.org%2F2000%2Fsvg'%20viewBox%3D'0%200%20350%20341.6666666666667'%2F%3E"/>
          <p:cNvSpPr>
            <a:spLocks noChangeAspect="1" noChangeArrowheads="1"/>
          </p:cNvSpPr>
          <p:nvPr/>
        </p:nvSpPr>
        <p:spPr bwMode="auto">
          <a:xfrm>
            <a:off x="34925" y="-808038"/>
            <a:ext cx="3333750" cy="3257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Tree>
    <p:extLst>
      <p:ext uri="{BB962C8B-B14F-4D97-AF65-F5344CB8AC3E}">
        <p14:creationId xmlns:p14="http://schemas.microsoft.com/office/powerpoint/2010/main" val="2593396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28437" y="387613"/>
            <a:ext cx="7096260" cy="737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79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3000" b="1" i="0" u="none" strike="noStrike" cap="none" normalizeH="0" baseline="0" dirty="0" smtClean="0">
                <a:ln>
                  <a:noFill/>
                </a:ln>
                <a:solidFill>
                  <a:srgbClr val="0070C0"/>
                </a:solidFill>
                <a:effectLst/>
                <a:latin typeface="Arial" panose="020B0604020202020204" pitchFamily="34" charset="0"/>
                <a:ea typeface="Noto Sans"/>
              </a:rPr>
              <a:t>Sensing Distance - Standard Rating</a:t>
            </a:r>
            <a:endParaRPr kumimoji="0" lang="en-US" altLang="ko-KR" sz="3000" b="1" i="0" u="none" strike="noStrike" cap="none" normalizeH="0" baseline="0" dirty="0" smtClean="0">
              <a:ln>
                <a:noFill/>
              </a:ln>
              <a:solidFill>
                <a:srgbClr val="0070C0"/>
              </a:solidFill>
              <a:effectLst/>
              <a:latin typeface="Arial" panose="020B0604020202020204" pitchFamily="34" charset="0"/>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b="1"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b="1"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b="1"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The sensing distance is an important specification when designing a PROX into a machine.</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There are single-, double- and even triple distance inductive proximity sensors.</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The sensing distance quoted in the specifications for the inductive proximity sensors are based on a standard target moved axial to the sensor. This standard object is a square plate of mild steel 1 mm thick, a primarily ferrous object (defined according to EN 60947-5-2).</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b="0" i="0" u="none" strike="noStrike" cap="none" normalizeH="0" baseline="0" dirty="0" smtClean="0">
                <a:ln>
                  <a:noFill/>
                </a:ln>
                <a:solidFill>
                  <a:srgbClr val="444444"/>
                </a:solidFill>
                <a:effectLst/>
                <a:latin typeface="Arial" panose="020B0604020202020204" pitchFamily="34" charset="0"/>
                <a:ea typeface="Noto Sans"/>
              </a:rPr>
            </a:b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Note: For objects moving radial to the sensing face, the sensing distance is different!</a:t>
            </a: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br>
            <a:endParaRPr kumimoji="0" lang="ko-KR" altLang="ko-KR" sz="1000" b="0" i="0" u="none" strike="noStrike" cap="none" normalizeH="0" baseline="0" dirty="0" smtClean="0">
              <a:ln>
                <a:noFill/>
              </a:ln>
              <a:solidFill>
                <a:srgbClr val="444444"/>
              </a:solidFill>
              <a:effectLst/>
              <a:latin typeface="Arial" panose="020B0604020202020204" pitchFamily="34" charset="0"/>
              <a:ea typeface="Noto 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14400" b="0" i="0" u="none" strike="noStrike" cap="none" normalizeH="0" baseline="0" dirty="0" smtClean="0">
                <a:ln>
                  <a:noFill/>
                </a:ln>
                <a:solidFill>
                  <a:srgbClr val="444444"/>
                </a:solidFill>
                <a:effectLst/>
                <a:latin typeface="Arial" panose="020B0604020202020204" pitchFamily="34" charset="0"/>
                <a:ea typeface="Noto Sans"/>
              </a:rPr>
              <a:t> </a:t>
            </a: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t>
            </a:r>
          </a:p>
        </p:txBody>
      </p:sp>
      <p:pic>
        <p:nvPicPr>
          <p:cNvPr id="8194" name="Picture 2" descr="https://dzi3irdbkivnd.cloudfront.net/public/groupcourse/9323/curriculum/15582/groupactivity/218049/33062/%7BE4006A73-A549-49C4-ADAA-D8C9F44D959D%7D.1449133027765.JPG?AWSAccessKeyId=AKIAJKC5T2AUROR7LFKQ&amp;Expires=1482817750&amp;Signature=zu%2BAB8ouVtZ2UkzwqFw1O6IMyJU%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434" y="1783947"/>
            <a:ext cx="3742508" cy="2917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9008" y="4378662"/>
            <a:ext cx="2318197" cy="323165"/>
          </a:xfrm>
          <a:prstGeom prst="rect">
            <a:avLst/>
          </a:prstGeom>
          <a:noFill/>
        </p:spPr>
        <p:txBody>
          <a:bodyPr wrap="square" rtlCol="0">
            <a:spAutoFit/>
          </a:bodyPr>
          <a:lstStyle/>
          <a:p>
            <a:r>
              <a:rPr lang="en-US" altLang="ko-KR" sz="1500" b="1" dirty="0" smtClean="0"/>
              <a:t>Sensing distance</a:t>
            </a:r>
            <a:endParaRPr lang="ko-KR" altLang="en-US" sz="1500" b="1"/>
          </a:p>
        </p:txBody>
      </p:sp>
    </p:spTree>
    <p:extLst>
      <p:ext uri="{BB962C8B-B14F-4D97-AF65-F5344CB8AC3E}">
        <p14:creationId xmlns:p14="http://schemas.microsoft.com/office/powerpoint/2010/main" val="2195707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023360" y="351514"/>
            <a:ext cx="8742663" cy="683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79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3000" b="1" i="0" u="none" strike="noStrike" cap="none" normalizeH="0" baseline="0" dirty="0" smtClean="0">
                <a:ln>
                  <a:noFill/>
                </a:ln>
                <a:solidFill>
                  <a:srgbClr val="0070C0"/>
                </a:solidFill>
                <a:effectLst/>
                <a:latin typeface="Arial" panose="020B0604020202020204" pitchFamily="34" charset="0"/>
              </a:rPr>
              <a:t>Sensing Distance Reduction Factor</a:t>
            </a:r>
            <a:endParaRPr kumimoji="0" lang="en-US" altLang="ko-KR" sz="3000" b="1" i="0" u="none" strike="noStrike" cap="none" normalizeH="0" baseline="0" dirty="0" smtClean="0">
              <a:ln>
                <a:noFill/>
              </a:ln>
              <a:solidFill>
                <a:srgbClr val="0070C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chemeClr val="tx1"/>
                </a:solidFill>
                <a:effectLst/>
                <a:latin typeface="Arial" panose="020B0604020202020204" pitchFamily="34" charset="0"/>
              </a:rPr>
              <a:t>Depending on metal type used the sensing range can be smaller than the rated sensing distance. The following table gives approximate reduction in sensing distance of a standard PROX for different metal materials. Detailed information about dependency on metal types can be found in the technical information in the datasheet of each inductive sensor.</a:t>
            </a:r>
            <a:br>
              <a:rPr kumimoji="0" lang="ko-KR" altLang="ko-KR" b="0" i="0" u="none" strike="noStrike" cap="none" normalizeH="0" baseline="0" dirty="0" smtClean="0">
                <a:ln>
                  <a:noFill/>
                </a:ln>
                <a:solidFill>
                  <a:schemeClr val="tx1"/>
                </a:solidFill>
                <a:effectLst/>
                <a:latin typeface="Arial" panose="020B0604020202020204" pitchFamily="34" charset="0"/>
              </a:rPr>
            </a:br>
            <a:endParaRPr kumimoji="0" lang="en-US" altLang="ko-KR"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ko-KR" dirty="0"/>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ko-KR"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ko-KR" dirty="0"/>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ko-KR"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ko-KR" dirty="0"/>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ko-KR"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ko-KR" dirty="0"/>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ko-KR"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ko-KR" dirty="0"/>
          </a:p>
          <a:p>
            <a:pPr marL="0" marR="0" lvl="0" indent="0" algn="l" defTabSz="914400" rtl="0" eaLnBrk="0" fontAlgn="t" latinLnBrk="0" hangingPunct="0">
              <a:lnSpc>
                <a:spcPct val="100000"/>
              </a:lnSpc>
              <a:spcBef>
                <a:spcPct val="0"/>
              </a:spcBef>
              <a:spcAft>
                <a:spcPct val="0"/>
              </a:spcAft>
              <a:buClrTx/>
              <a:buSzTx/>
              <a:buFontTx/>
              <a:buNone/>
              <a:tabLst/>
            </a:pPr>
            <a:endParaRPr kumimoji="0" lang="ko-KR" altLang="ko-KR"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t" latinLnBrk="0" hangingPunct="0">
              <a:lnSpc>
                <a:spcPct val="100000"/>
              </a:lnSpc>
              <a:spcBef>
                <a:spcPct val="0"/>
              </a:spcBef>
              <a:spcAft>
                <a:spcPct val="0"/>
              </a:spcAft>
              <a:buClrTx/>
              <a:buSzTx/>
              <a:buFontTx/>
              <a:buNone/>
              <a:tabLst/>
            </a:pPr>
            <a:r>
              <a:rPr kumimoji="0" lang="ko-KR" altLang="ko-KR" b="0" i="0" u="none" strike="noStrike" cap="none" normalizeH="0" baseline="0" dirty="0" smtClean="0">
                <a:ln>
                  <a:noFill/>
                </a:ln>
                <a:solidFill>
                  <a:srgbClr val="444444"/>
                </a:solidFill>
                <a:effectLst/>
                <a:latin typeface="Arial" panose="020B0604020202020204" pitchFamily="34" charset="0"/>
                <a:ea typeface="Noto Sans"/>
              </a:rPr>
              <a:t>Note: Special inductive sensors feature the same distance independent of metal type used. They are also called "Factor 1" proximity sensors.</a:t>
            </a:r>
            <a: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t/>
            </a:r>
            <a:br>
              <a:rPr kumimoji="0" lang="ko-KR" altLang="ko-KR" sz="1000" b="0" i="0" u="none" strike="noStrike" cap="none" normalizeH="0" baseline="0" dirty="0" smtClean="0">
                <a:ln>
                  <a:noFill/>
                </a:ln>
                <a:solidFill>
                  <a:srgbClr val="444444"/>
                </a:solidFill>
                <a:effectLst/>
                <a:latin typeface="Arial" panose="020B0604020202020204" pitchFamily="34" charset="0"/>
                <a:ea typeface="Noto Sans"/>
              </a:rPr>
            </a:br>
            <a:endParaRPr kumimoji="0" lang="ko-KR" altLang="ko-KR"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800" b="0" i="0" u="none" strike="noStrike" cap="none" normalizeH="0" baseline="0" dirty="0" smtClean="0">
                <a:ln>
                  <a:noFill/>
                </a:ln>
                <a:solidFill>
                  <a:schemeClr val="tx1"/>
                </a:solidFill>
                <a:effectLst/>
                <a:latin typeface="Arial" panose="020B0604020202020204" pitchFamily="34" charset="0"/>
              </a:rPr>
              <a:t/>
            </a:r>
            <a:br>
              <a:rPr kumimoji="0" lang="ko-KR" altLang="ko-KR" sz="1800" b="0" i="0" u="none" strike="noStrike" cap="none" normalizeH="0" baseline="0" dirty="0" smtClean="0">
                <a:ln>
                  <a:noFill/>
                </a:ln>
                <a:solidFill>
                  <a:schemeClr val="tx1"/>
                </a:solidFill>
                <a:effectLst/>
                <a:latin typeface="Arial" panose="020B0604020202020204" pitchFamily="34" charset="0"/>
              </a:rPr>
            </a:b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pic>
        <p:nvPicPr>
          <p:cNvPr id="9218" name="Picture 2" descr="https://dzi3irdbkivnd.cloudfront.net/public/groupcourse/9323/curriculum/15582/groupactivity/218050/33062/%7BF2F1E7E1-73E1-4C03-84AC-15E7DD65AFA0%7D.1449133028427.PNG?AWSAccessKeyId=AKIAJKC5T2AUROR7LFKQ&amp;Expires=1482817808&amp;Signature=XrHWCW%2Fx6DP%2BhwauCj9Xc%2FmrrBk%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342" y="2515206"/>
            <a:ext cx="6038098" cy="324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41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1094</TotalTime>
  <Words>2805</Words>
  <Application>Microsoft Office PowerPoint</Application>
  <PresentationFormat>와이드스크린</PresentationFormat>
  <Paragraphs>686</Paragraphs>
  <Slides>55</Slides>
  <Notes>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55</vt:i4>
      </vt:variant>
    </vt:vector>
  </HeadingPairs>
  <TitlesOfParts>
    <vt:vector size="64" baseType="lpstr">
      <vt:lpstr>HY헤드라인M</vt:lpstr>
      <vt:lpstr>Noto Sans</vt:lpstr>
      <vt:lpstr>굴림</vt:lpstr>
      <vt:lpstr>굴림체</vt:lpstr>
      <vt:lpstr>맑은 고딕</vt:lpstr>
      <vt:lpstr>양재백두체B</vt:lpstr>
      <vt:lpstr>Arial</vt:lpstr>
      <vt:lpstr>Wingdings</vt:lpstr>
      <vt:lpstr>Office 테마</vt:lpstr>
      <vt:lpstr>PowerPoint 프레젠테이션</vt:lpstr>
      <vt:lpstr>PowerPoint 프레젠테이션</vt:lpstr>
      <vt:lpstr>PowerPoint 프레젠테이션</vt:lpstr>
      <vt:lpstr>Proximity sensors applications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Proximity sensor features</vt:lpstr>
      <vt:lpstr>PowerPoint 프레젠테이션</vt:lpstr>
      <vt:lpstr>Proximity sensor 3-wire / 2-wire comparison</vt:lpstr>
      <vt:lpstr>Sensor output circuit</vt:lpstr>
      <vt:lpstr>Sensor output circuit</vt:lpstr>
      <vt:lpstr>Wiring</vt:lpstr>
      <vt:lpstr>Load connection method</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Proximity sensor suffix code (UP round type)</vt:lpstr>
      <vt:lpstr>Proximity sensor suffix code (UP square type)</vt:lpstr>
      <vt:lpstr>Proximity sensor suffix code (UP flat type)</vt:lpstr>
      <vt:lpstr> Proximity sensor suffix code (CUP round type)</vt:lpstr>
      <vt:lpstr>Proximity sensor cables</vt:lpstr>
      <vt:lpstr>Proximity sensor cables</vt:lpstr>
      <vt:lpstr>PowerPoint 프레젠테이션</vt:lpstr>
    </vt:vector>
  </TitlesOfParts>
  <Company>HanyoungNUX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tra1100</dc:creator>
  <cp:lastModifiedBy>tra1100</cp:lastModifiedBy>
  <cp:revision>108</cp:revision>
  <dcterms:created xsi:type="dcterms:W3CDTF">2016-12-27T03:24:54Z</dcterms:created>
  <dcterms:modified xsi:type="dcterms:W3CDTF">2017-01-11T06:07:43Z</dcterms:modified>
</cp:coreProperties>
</file>